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683" r:id="rId3"/>
    <p:sldId id="687" r:id="rId4"/>
    <p:sldId id="263" r:id="rId5"/>
    <p:sldId id="671" r:id="rId6"/>
    <p:sldId id="688" r:id="rId7"/>
    <p:sldId id="673" r:id="rId8"/>
    <p:sldId id="672" r:id="rId9"/>
    <p:sldId id="689" r:id="rId10"/>
    <p:sldId id="261" r:id="rId11"/>
    <p:sldId id="265" r:id="rId12"/>
    <p:sldId id="266" r:id="rId13"/>
    <p:sldId id="268" r:id="rId14"/>
    <p:sldId id="271" r:id="rId15"/>
    <p:sldId id="267" r:id="rId16"/>
    <p:sldId id="691" r:id="rId17"/>
    <p:sldId id="692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oikawa" initials="o" lastIdx="1" clrIdx="0">
    <p:extLst>
      <p:ext uri="{19B8F6BF-5375-455C-9EA6-DF929625EA0E}">
        <p15:presenceInfo xmlns:p15="http://schemas.microsoft.com/office/powerpoint/2012/main" userId="oikaw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471" autoAdjust="0"/>
    <p:restoredTop sz="94669" autoAdjust="0"/>
  </p:normalViewPr>
  <p:slideViewPr>
    <p:cSldViewPr snapToGrid="0">
      <p:cViewPr varScale="1">
        <p:scale>
          <a:sx n="129" d="100"/>
          <a:sy n="129" d="100"/>
        </p:scale>
        <p:origin x="1494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0AFD32-1BBE-4DBA-A535-02930792AE07}" type="datetimeFigureOut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22A8B5-6C0C-41F2-A3A8-07FB13AA1F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85190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dirty="0"/>
              <a:t>GUI-RITS</a:t>
            </a:r>
            <a:r>
              <a:rPr kumimoji="1" lang="ja-JP" altLang="en-US" dirty="0"/>
              <a:t>のパッケージにはこれらのプログラムが含まれています。</a:t>
            </a:r>
            <a:endParaRPr kumimoji="1" lang="en-US" altLang="ja-JP" dirty="0"/>
          </a:p>
          <a:p>
            <a:r>
              <a:rPr kumimoji="1" lang="ja-JP" altLang="en-US" dirty="0"/>
              <a:t>シングルエッジフィットを行う</a:t>
            </a:r>
            <a:r>
              <a:rPr kumimoji="1" lang="en-US" altLang="ja-JP" dirty="0"/>
              <a:t>EDGE</a:t>
            </a:r>
            <a:r>
              <a:rPr kumimoji="1" lang="ja-JP" altLang="en-US" dirty="0"/>
              <a:t>プログラム、フルパターンフィットを行う</a:t>
            </a:r>
            <a:r>
              <a:rPr kumimoji="1" lang="en-US" altLang="ja-JP" dirty="0"/>
              <a:t>RITS</a:t>
            </a:r>
            <a:r>
              <a:rPr kumimoji="1" lang="ja-JP" altLang="en-US" dirty="0"/>
              <a:t>プログラム、</a:t>
            </a:r>
            <a:endParaRPr kumimoji="1" lang="en-US" altLang="ja-JP" dirty="0"/>
          </a:p>
          <a:p>
            <a:r>
              <a:rPr kumimoji="1" lang="ja-JP" altLang="en-US" dirty="0"/>
              <a:t>これらを多数のスペクトルに対して行う</a:t>
            </a:r>
            <a:r>
              <a:rPr kumimoji="1" lang="en-US" altLang="ja-JP" dirty="0"/>
              <a:t>EDGE2</a:t>
            </a:r>
            <a:r>
              <a:rPr kumimoji="1" lang="ja-JP" altLang="en-US" dirty="0"/>
              <a:t>及び</a:t>
            </a:r>
            <a:r>
              <a:rPr kumimoji="1" lang="en-US" altLang="ja-JP" dirty="0"/>
              <a:t>RITS2</a:t>
            </a:r>
            <a:r>
              <a:rPr kumimoji="1" lang="ja-JP" altLang="en-US" dirty="0"/>
              <a:t>プログラム、</a:t>
            </a:r>
            <a:endParaRPr kumimoji="1" lang="en-US" altLang="ja-JP" dirty="0"/>
          </a:p>
          <a:p>
            <a:r>
              <a:rPr kumimoji="1" lang="ja-JP" altLang="en-US" dirty="0"/>
              <a:t>また、本日の説明では割愛しますが、シミュレーションパターンを生成する</a:t>
            </a:r>
            <a:r>
              <a:rPr kumimoji="1" lang="en-US" altLang="ja-JP" dirty="0"/>
              <a:t>RITS</a:t>
            </a:r>
            <a:r>
              <a:rPr kumimoji="1" lang="ja-JP" altLang="en-US" dirty="0"/>
              <a:t>シミュレーションです。</a:t>
            </a:r>
            <a:endParaRPr kumimoji="1"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C4B826-8781-452E-B021-F5720BA58D0A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10883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/>
              <a:t>Zip</a:t>
            </a:r>
            <a:r>
              <a:rPr kumimoji="1" lang="ja-JP" altLang="en-US" dirty="0"/>
              <a:t>ファイルを解凍してできた</a:t>
            </a:r>
            <a:r>
              <a:rPr kumimoji="1" lang="en-US" altLang="ja-JP" dirty="0"/>
              <a:t>GUI-RITS.msi</a:t>
            </a:r>
            <a:r>
              <a:rPr kumimoji="1" lang="ja-JP" altLang="en-US" dirty="0"/>
              <a:t>をダブルクリックします。</a:t>
            </a:r>
            <a:endParaRPr kumimoji="1"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C4B826-8781-452E-B021-F5720BA58D0A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31713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C4B826-8781-452E-B021-F5720BA58D0A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51366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C4B826-8781-452E-B021-F5720BA58D0A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97278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DA3E1-F564-4B8B-8B1B-D1953E879C5C}" type="datetimeFigureOut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EC729-9047-4929-BF7B-3F3C160503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19162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DA3E1-F564-4B8B-8B1B-D1953E879C5C}" type="datetimeFigureOut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EC729-9047-4929-BF7B-3F3C160503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0122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DA3E1-F564-4B8B-8B1B-D1953E879C5C}" type="datetimeFigureOut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EC729-9047-4929-BF7B-3F3C160503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86679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DA3E1-F564-4B8B-8B1B-D1953E879C5C}" type="datetimeFigureOut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EC729-9047-4929-BF7B-3F3C160503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03376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DA3E1-F564-4B8B-8B1B-D1953E879C5C}" type="datetimeFigureOut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EC729-9047-4929-BF7B-3F3C160503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363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DA3E1-F564-4B8B-8B1B-D1953E879C5C}" type="datetimeFigureOut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EC729-9047-4929-BF7B-3F3C160503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5804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DA3E1-F564-4B8B-8B1B-D1953E879C5C}" type="datetimeFigureOut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EC729-9047-4929-BF7B-3F3C160503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9466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DA3E1-F564-4B8B-8B1B-D1953E879C5C}" type="datetimeFigureOut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EC729-9047-4929-BF7B-3F3C160503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82394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DA3E1-F564-4B8B-8B1B-D1953E879C5C}" type="datetimeFigureOut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EC729-9047-4929-BF7B-3F3C160503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9768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DA3E1-F564-4B8B-8B1B-D1953E879C5C}" type="datetimeFigureOut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EC729-9047-4929-BF7B-3F3C160503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71726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DA3E1-F564-4B8B-8B1B-D1953E879C5C}" type="datetimeFigureOut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EC729-9047-4929-BF7B-3F3C160503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6185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BDA3E1-F564-4B8B-8B1B-D1953E879C5C}" type="datetimeFigureOut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6EC729-9047-4929-BF7B-3F3C160503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1453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42F7FEE2-279B-474B-9CA0-9D71AA43FE72}"/>
              </a:ext>
            </a:extLst>
          </p:cNvPr>
          <p:cNvSpPr txBox="1"/>
          <p:nvPr/>
        </p:nvSpPr>
        <p:spPr>
          <a:xfrm>
            <a:off x="1242000" y="838033"/>
            <a:ext cx="6660000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57188">
              <a:spcBef>
                <a:spcPts val="600"/>
              </a:spcBef>
            </a:pPr>
            <a:r>
              <a:rPr kumimoji="1"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Currently, when the number of total analysis spectra exceeds the order of thousands, GUI-RITS may crash before execution is complete. This is most likely a problem with the Windows version of Python, but the cause has not yet been identified.</a:t>
            </a:r>
          </a:p>
          <a:p>
            <a:pPr indent="357188">
              <a:spcBef>
                <a:spcPts val="600"/>
              </a:spcBef>
            </a:pPr>
            <a:r>
              <a:rPr kumimoji="1"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Therefore, we recommend using GUI-RITS for initial investigation of profile parameters and structural models up to the order of hundreds spectra, and then using a CLI-based exe version for fitting larger numbers of spectra.</a:t>
            </a:r>
          </a:p>
          <a:p>
            <a:pPr indent="357188">
              <a:spcBef>
                <a:spcPts val="600"/>
              </a:spcBef>
            </a:pPr>
            <a:endParaRPr kumimoji="1" lang="en-US" altLang="ja-JP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indent="357188">
              <a:spcBef>
                <a:spcPts val="600"/>
              </a:spcBef>
            </a:pPr>
            <a:r>
              <a:rPr kumimoji="1"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The CLI-RITS exe file corresponds to GUI-RITS as follows.</a:t>
            </a:r>
          </a:p>
          <a:p>
            <a:pPr indent="357188">
              <a:spcBef>
                <a:spcPts val="600"/>
              </a:spcBef>
            </a:pPr>
            <a:r>
              <a:rPr kumimoji="1"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rietveldcc.exe: RITS Fit of GUI-RITS</a:t>
            </a:r>
          </a:p>
          <a:p>
            <a:pPr indent="357188">
              <a:spcBef>
                <a:spcPts val="600"/>
              </a:spcBef>
            </a:pPr>
            <a:r>
              <a:rPr kumimoji="1"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rietveldcc2.exe: RITS2 Fit of GUI-RITS</a:t>
            </a:r>
          </a:p>
          <a:p>
            <a:pPr indent="357188">
              <a:spcBef>
                <a:spcPts val="600"/>
              </a:spcBef>
            </a:pPr>
            <a:r>
              <a:rPr kumimoji="1"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rietveldcc0.exe: RITS Simulation for cross section</a:t>
            </a:r>
          </a:p>
          <a:p>
            <a:pPr indent="357188">
              <a:spcBef>
                <a:spcPts val="600"/>
              </a:spcBef>
            </a:pPr>
            <a:r>
              <a:rPr kumimoji="1"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edgecc.exe: EDGE Fit of GUI-RITS</a:t>
            </a:r>
          </a:p>
          <a:p>
            <a:pPr indent="357188">
              <a:spcBef>
                <a:spcPts val="600"/>
              </a:spcBef>
            </a:pPr>
            <a:r>
              <a:rPr kumimoji="1"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edgecc2.exe: EDGE2 Fit of GUI-RITS</a:t>
            </a:r>
          </a:p>
        </p:txBody>
      </p:sp>
    </p:spTree>
    <p:extLst>
      <p:ext uri="{BB962C8B-B14F-4D97-AF65-F5344CB8AC3E}">
        <p14:creationId xmlns:p14="http://schemas.microsoft.com/office/powerpoint/2010/main" val="4144745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55673274-E856-453F-950A-C98E75E49389}"/>
              </a:ext>
            </a:extLst>
          </p:cNvPr>
          <p:cNvSpPr/>
          <p:nvPr/>
        </p:nvSpPr>
        <p:spPr>
          <a:xfrm>
            <a:off x="4169146" y="3155613"/>
            <a:ext cx="1944798" cy="40862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 anchorCtr="0">
            <a:spAutoFit/>
          </a:bodyPr>
          <a:lstStyle/>
          <a:p>
            <a:r>
              <a:rPr kumimoji="1" lang="ja-JP" altLang="en-US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「</a:t>
            </a:r>
            <a:r>
              <a:rPr kumimoji="1" lang="en-US" altLang="ja-JP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EDGE2mask.txt</a:t>
            </a:r>
            <a:r>
              <a:rPr kumimoji="1" lang="ja-JP" altLang="en-US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」</a:t>
            </a:r>
          </a:p>
        </p:txBody>
      </p:sp>
      <p:sp>
        <p:nvSpPr>
          <p:cNvPr id="11" name="四角形: 角を丸くする 10">
            <a:extLst>
              <a:ext uri="{FF2B5EF4-FFF2-40B4-BE49-F238E27FC236}">
                <a16:creationId xmlns:a16="http://schemas.microsoft.com/office/drawing/2014/main" id="{1CF63E89-6918-46F5-A916-523A5CAE765E}"/>
              </a:ext>
            </a:extLst>
          </p:cNvPr>
          <p:cNvSpPr/>
          <p:nvPr/>
        </p:nvSpPr>
        <p:spPr>
          <a:xfrm>
            <a:off x="1992355" y="1354993"/>
            <a:ext cx="1598388" cy="40862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 anchorCtr="0">
            <a:spAutoFit/>
          </a:bodyPr>
          <a:lstStyle/>
          <a:p>
            <a:r>
              <a:rPr kumimoji="1" lang="en-US" altLang="ja-JP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『GEM003584』</a:t>
            </a:r>
            <a:endParaRPr kumimoji="1" lang="ja-JP" altLang="en-US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四角形: 角を丸くする 11">
            <a:extLst>
              <a:ext uri="{FF2B5EF4-FFF2-40B4-BE49-F238E27FC236}">
                <a16:creationId xmlns:a16="http://schemas.microsoft.com/office/drawing/2014/main" id="{EF758ABD-CB33-4A7D-8AB8-C74FD23E10AC}"/>
              </a:ext>
            </a:extLst>
          </p:cNvPr>
          <p:cNvSpPr/>
          <p:nvPr/>
        </p:nvSpPr>
        <p:spPr>
          <a:xfrm>
            <a:off x="1992355" y="1928197"/>
            <a:ext cx="1598388" cy="40862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 anchorCtr="0">
            <a:spAutoFit/>
          </a:bodyPr>
          <a:lstStyle/>
          <a:p>
            <a:r>
              <a:rPr kumimoji="1" lang="en-US" altLang="ja-JP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『GEM003585』</a:t>
            </a:r>
            <a:endParaRPr kumimoji="1" lang="ja-JP" altLang="en-US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3" name="四角形: 角を丸くする 12">
            <a:extLst>
              <a:ext uri="{FF2B5EF4-FFF2-40B4-BE49-F238E27FC236}">
                <a16:creationId xmlns:a16="http://schemas.microsoft.com/office/drawing/2014/main" id="{87F3C24E-F667-42F0-8A8C-75B8102C17AF}"/>
              </a:ext>
            </a:extLst>
          </p:cNvPr>
          <p:cNvSpPr/>
          <p:nvPr/>
        </p:nvSpPr>
        <p:spPr>
          <a:xfrm>
            <a:off x="1992355" y="2501401"/>
            <a:ext cx="1598388" cy="40862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 anchorCtr="0">
            <a:spAutoFit/>
          </a:bodyPr>
          <a:lstStyle/>
          <a:p>
            <a:r>
              <a:rPr kumimoji="1" lang="en-US" altLang="ja-JP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『GEM003586』</a:t>
            </a:r>
            <a:endParaRPr kumimoji="1" lang="ja-JP" altLang="en-US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7" name="四角形: 角を丸くする 26">
            <a:extLst>
              <a:ext uri="{FF2B5EF4-FFF2-40B4-BE49-F238E27FC236}">
                <a16:creationId xmlns:a16="http://schemas.microsoft.com/office/drawing/2014/main" id="{77D3C436-3D0F-4522-85B4-4FA5E5DDDBD2}"/>
              </a:ext>
            </a:extLst>
          </p:cNvPr>
          <p:cNvSpPr/>
          <p:nvPr/>
        </p:nvSpPr>
        <p:spPr>
          <a:xfrm>
            <a:off x="4169146" y="1354993"/>
            <a:ext cx="1451327" cy="40862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 anchorCtr="0">
            <a:spAutoFit/>
          </a:bodyPr>
          <a:lstStyle/>
          <a:p>
            <a:r>
              <a:rPr kumimoji="1" lang="en-US" altLang="ja-JP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『RITS2data』</a:t>
            </a:r>
            <a:endParaRPr kumimoji="1" lang="ja-JP" altLang="en-US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四角形: 角を丸くする 27">
            <a:extLst>
              <a:ext uri="{FF2B5EF4-FFF2-40B4-BE49-F238E27FC236}">
                <a16:creationId xmlns:a16="http://schemas.microsoft.com/office/drawing/2014/main" id="{F4574FF3-E8E2-488C-B434-09EB22B0EBB8}"/>
              </a:ext>
            </a:extLst>
          </p:cNvPr>
          <p:cNvSpPr/>
          <p:nvPr/>
        </p:nvSpPr>
        <p:spPr>
          <a:xfrm>
            <a:off x="4169146" y="1805148"/>
            <a:ext cx="1546100" cy="40862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 anchorCtr="0">
            <a:spAutoFit/>
          </a:bodyPr>
          <a:lstStyle/>
          <a:p>
            <a:r>
              <a:rPr kumimoji="1" lang="en-US" altLang="ja-JP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『EDGE2data』</a:t>
            </a:r>
            <a:endParaRPr kumimoji="1" lang="ja-JP" altLang="en-US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2" name="四角形: 角を丸くする 31">
            <a:extLst>
              <a:ext uri="{FF2B5EF4-FFF2-40B4-BE49-F238E27FC236}">
                <a16:creationId xmlns:a16="http://schemas.microsoft.com/office/drawing/2014/main" id="{F430EB01-DE18-4B6F-8689-B5C6E473FA70}"/>
              </a:ext>
            </a:extLst>
          </p:cNvPr>
          <p:cNvSpPr/>
          <p:nvPr/>
        </p:nvSpPr>
        <p:spPr>
          <a:xfrm>
            <a:off x="341854" y="1354993"/>
            <a:ext cx="1415379" cy="40862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 anchorCtr="0">
            <a:spAutoFit/>
          </a:bodyPr>
          <a:lstStyle/>
          <a:p>
            <a:r>
              <a:rPr kumimoji="1" lang="en-US" altLang="ja-JP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『</a:t>
            </a:r>
            <a:r>
              <a:rPr kumimoji="1" lang="en-US" altLang="ja-JP" dirty="0" err="1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Sukemasa</a:t>
            </a:r>
            <a:r>
              <a:rPr kumimoji="1" lang="en-US" altLang="ja-JP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』</a:t>
            </a:r>
            <a:endParaRPr kumimoji="1" lang="ja-JP" altLang="en-US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3" name="四角形: 角を丸くする 32">
            <a:extLst>
              <a:ext uri="{FF2B5EF4-FFF2-40B4-BE49-F238E27FC236}">
                <a16:creationId xmlns:a16="http://schemas.microsoft.com/office/drawing/2014/main" id="{3DB43DFB-5068-4766-9A72-A757FFBCD507}"/>
              </a:ext>
            </a:extLst>
          </p:cNvPr>
          <p:cNvSpPr/>
          <p:nvPr/>
        </p:nvSpPr>
        <p:spPr>
          <a:xfrm>
            <a:off x="1843864" y="3074605"/>
            <a:ext cx="2002184" cy="40862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 anchorCtr="0">
            <a:spAutoFit/>
          </a:bodyPr>
          <a:lstStyle/>
          <a:p>
            <a:r>
              <a:rPr kumimoji="1" lang="en-US" altLang="ja-JP" dirty="0">
                <a:solidFill>
                  <a:schemeClr val="tx1"/>
                </a:solidFill>
              </a:rPr>
              <a:t>『some pictures』</a:t>
            </a:r>
            <a:endParaRPr kumimoji="1" lang="ja-JP" altLang="en-US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4" name="四角形: 角を丸くする 33">
            <a:extLst>
              <a:ext uri="{FF2B5EF4-FFF2-40B4-BE49-F238E27FC236}">
                <a16:creationId xmlns:a16="http://schemas.microsoft.com/office/drawing/2014/main" id="{DE8DE502-B3ED-47FB-BA73-33F8D604C2CF}"/>
              </a:ext>
            </a:extLst>
          </p:cNvPr>
          <p:cNvSpPr/>
          <p:nvPr/>
        </p:nvSpPr>
        <p:spPr>
          <a:xfrm>
            <a:off x="1864940" y="3647808"/>
            <a:ext cx="2080104" cy="40862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 anchorCtr="0">
            <a:spAutoFit/>
          </a:bodyPr>
          <a:lstStyle/>
          <a:p>
            <a:r>
              <a:rPr kumimoji="1" lang="ja-JP" altLang="en-US" dirty="0">
                <a:solidFill>
                  <a:schemeClr val="tx1"/>
                </a:solidFill>
              </a:rPr>
              <a:t>「</a:t>
            </a:r>
            <a:r>
              <a:rPr kumimoji="1" lang="en-US" altLang="ja-JP" dirty="0">
                <a:solidFill>
                  <a:schemeClr val="tx1"/>
                </a:solidFill>
              </a:rPr>
              <a:t>Condition.docx</a:t>
            </a:r>
            <a:r>
              <a:rPr kumimoji="1" lang="ja-JP" altLang="en-US" dirty="0">
                <a:solidFill>
                  <a:schemeClr val="tx1"/>
                </a:solidFill>
              </a:rPr>
              <a:t>」</a:t>
            </a:r>
            <a:endParaRPr kumimoji="1" lang="ja-JP" altLang="en-US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6" name="四角形: 角を丸くする 35">
            <a:extLst>
              <a:ext uri="{FF2B5EF4-FFF2-40B4-BE49-F238E27FC236}">
                <a16:creationId xmlns:a16="http://schemas.microsoft.com/office/drawing/2014/main" id="{D5AFCB6C-0D07-488B-B1E2-14B70AE3A8A2}"/>
              </a:ext>
            </a:extLst>
          </p:cNvPr>
          <p:cNvSpPr/>
          <p:nvPr/>
        </p:nvSpPr>
        <p:spPr>
          <a:xfrm>
            <a:off x="4169146" y="2255303"/>
            <a:ext cx="1921922" cy="40862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 anchorCtr="0">
            <a:spAutoFit/>
          </a:bodyPr>
          <a:lstStyle/>
          <a:p>
            <a:r>
              <a:rPr kumimoji="1" lang="ja-JP" altLang="en-US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「</a:t>
            </a:r>
            <a:r>
              <a:rPr kumimoji="1" lang="en-US" altLang="ja-JP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GEM003584.tiff</a:t>
            </a:r>
            <a:r>
              <a:rPr kumimoji="1" lang="ja-JP" altLang="en-US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」</a:t>
            </a:r>
          </a:p>
        </p:txBody>
      </p:sp>
      <p:sp>
        <p:nvSpPr>
          <p:cNvPr id="59" name="四角形: 角を丸くする 58">
            <a:extLst>
              <a:ext uri="{FF2B5EF4-FFF2-40B4-BE49-F238E27FC236}">
                <a16:creationId xmlns:a16="http://schemas.microsoft.com/office/drawing/2014/main" id="{BF801737-1A84-46B0-B94F-3C3316D0EDFC}"/>
              </a:ext>
            </a:extLst>
          </p:cNvPr>
          <p:cNvSpPr/>
          <p:nvPr/>
        </p:nvSpPr>
        <p:spPr>
          <a:xfrm>
            <a:off x="4169146" y="2705458"/>
            <a:ext cx="1850025" cy="40862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 anchorCtr="0">
            <a:spAutoFit/>
          </a:bodyPr>
          <a:lstStyle/>
          <a:p>
            <a:r>
              <a:rPr kumimoji="1" lang="ja-JP" altLang="en-US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「</a:t>
            </a:r>
            <a:r>
              <a:rPr kumimoji="1" lang="en-US" altLang="ja-JP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RITS2mask.txt</a:t>
            </a:r>
            <a:r>
              <a:rPr kumimoji="1" lang="ja-JP" altLang="en-US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」</a:t>
            </a:r>
          </a:p>
        </p:txBody>
      </p:sp>
      <p:sp>
        <p:nvSpPr>
          <p:cNvPr id="60" name="左中かっこ 59">
            <a:extLst>
              <a:ext uri="{FF2B5EF4-FFF2-40B4-BE49-F238E27FC236}">
                <a16:creationId xmlns:a16="http://schemas.microsoft.com/office/drawing/2014/main" id="{2B14BC11-15B6-47E3-9733-0674A27273C5}"/>
              </a:ext>
            </a:extLst>
          </p:cNvPr>
          <p:cNvSpPr/>
          <p:nvPr/>
        </p:nvSpPr>
        <p:spPr>
          <a:xfrm>
            <a:off x="1672684" y="1398550"/>
            <a:ext cx="372888" cy="2787451"/>
          </a:xfrm>
          <a:prstGeom prst="leftBrace">
            <a:avLst>
              <a:gd name="adj1" fmla="val 8333"/>
              <a:gd name="adj2" fmla="val 6834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2" name="左中かっこ 61">
            <a:extLst>
              <a:ext uri="{FF2B5EF4-FFF2-40B4-BE49-F238E27FC236}">
                <a16:creationId xmlns:a16="http://schemas.microsoft.com/office/drawing/2014/main" id="{A54E3F2E-3EE0-446C-B5F5-C54BB2810BCF}"/>
              </a:ext>
            </a:extLst>
          </p:cNvPr>
          <p:cNvSpPr/>
          <p:nvPr/>
        </p:nvSpPr>
        <p:spPr>
          <a:xfrm>
            <a:off x="3723970" y="1398550"/>
            <a:ext cx="372888" cy="5202972"/>
          </a:xfrm>
          <a:prstGeom prst="leftBrace">
            <a:avLst>
              <a:gd name="adj1" fmla="val 8333"/>
              <a:gd name="adj2" fmla="val 4093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左中かっこ 62">
            <a:extLst>
              <a:ext uri="{FF2B5EF4-FFF2-40B4-BE49-F238E27FC236}">
                <a16:creationId xmlns:a16="http://schemas.microsoft.com/office/drawing/2014/main" id="{E1DBD703-5B00-4CE9-B9B7-B1E8C08D299A}"/>
              </a:ext>
            </a:extLst>
          </p:cNvPr>
          <p:cNvSpPr/>
          <p:nvPr/>
        </p:nvSpPr>
        <p:spPr>
          <a:xfrm>
            <a:off x="6109041" y="1398549"/>
            <a:ext cx="372888" cy="3996000"/>
          </a:xfrm>
          <a:prstGeom prst="leftBrace">
            <a:avLst>
              <a:gd name="adj1" fmla="val 8333"/>
              <a:gd name="adj2" fmla="val 576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4" name="四角形: 角を丸くする 63">
            <a:extLst>
              <a:ext uri="{FF2B5EF4-FFF2-40B4-BE49-F238E27FC236}">
                <a16:creationId xmlns:a16="http://schemas.microsoft.com/office/drawing/2014/main" id="{E84587F9-8153-4AE5-BDC9-9240A5194462}"/>
              </a:ext>
            </a:extLst>
          </p:cNvPr>
          <p:cNvSpPr/>
          <p:nvPr/>
        </p:nvSpPr>
        <p:spPr>
          <a:xfrm>
            <a:off x="6628004" y="4290511"/>
            <a:ext cx="1951334" cy="40862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 anchorCtr="0">
            <a:spAutoFit/>
          </a:bodyPr>
          <a:lstStyle/>
          <a:p>
            <a:r>
              <a:rPr kumimoji="1" lang="ja-JP" altLang="en-US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「</a:t>
            </a:r>
            <a:r>
              <a:rPr kumimoji="1" lang="en-US" altLang="ja-JP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index_16383</a:t>
            </a:r>
            <a:r>
              <a:rPr kumimoji="1" lang="en-US" altLang="ja-JP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.dat</a:t>
            </a:r>
            <a:r>
              <a:rPr kumimoji="1" lang="ja-JP" altLang="en-US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」</a:t>
            </a:r>
          </a:p>
        </p:txBody>
      </p:sp>
      <p:sp>
        <p:nvSpPr>
          <p:cNvPr id="65" name="四角形: 角を丸くする 64">
            <a:extLst>
              <a:ext uri="{FF2B5EF4-FFF2-40B4-BE49-F238E27FC236}">
                <a16:creationId xmlns:a16="http://schemas.microsoft.com/office/drawing/2014/main" id="{07713166-9E2D-47A1-B57E-CD3DC402819E}"/>
              </a:ext>
            </a:extLst>
          </p:cNvPr>
          <p:cNvSpPr/>
          <p:nvPr/>
        </p:nvSpPr>
        <p:spPr>
          <a:xfrm>
            <a:off x="6629560" y="1354993"/>
            <a:ext cx="1480739" cy="40862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 anchorCtr="0">
            <a:spAutoFit/>
          </a:bodyPr>
          <a:lstStyle/>
          <a:p>
            <a:r>
              <a:rPr kumimoji="1" lang="ja-JP" altLang="en-US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「</a:t>
            </a:r>
            <a:r>
              <a:rPr kumimoji="1" lang="en-US" altLang="ja-JP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index_0</a:t>
            </a:r>
            <a:r>
              <a:rPr kumimoji="1" lang="en-US" altLang="ja-JP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.dat</a:t>
            </a:r>
            <a:r>
              <a:rPr kumimoji="1" lang="ja-JP" altLang="en-US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」</a:t>
            </a:r>
          </a:p>
        </p:txBody>
      </p:sp>
      <p:sp>
        <p:nvSpPr>
          <p:cNvPr id="67" name="四角形: 角を丸くする 66">
            <a:extLst>
              <a:ext uri="{FF2B5EF4-FFF2-40B4-BE49-F238E27FC236}">
                <a16:creationId xmlns:a16="http://schemas.microsoft.com/office/drawing/2014/main" id="{B6D20E76-2DD7-438F-9B44-234A7213F768}"/>
              </a:ext>
            </a:extLst>
          </p:cNvPr>
          <p:cNvSpPr/>
          <p:nvPr/>
        </p:nvSpPr>
        <p:spPr>
          <a:xfrm>
            <a:off x="6629560" y="1975195"/>
            <a:ext cx="1480739" cy="40862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 anchorCtr="0">
            <a:spAutoFit/>
          </a:bodyPr>
          <a:lstStyle/>
          <a:p>
            <a:r>
              <a:rPr kumimoji="1" lang="ja-JP" altLang="en-US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「</a:t>
            </a:r>
            <a:r>
              <a:rPr kumimoji="1" lang="en-US" altLang="ja-JP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index_1</a:t>
            </a:r>
            <a:r>
              <a:rPr kumimoji="1" lang="en-US" altLang="ja-JP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.dat</a:t>
            </a:r>
            <a:r>
              <a:rPr kumimoji="1" lang="ja-JP" altLang="en-US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」</a:t>
            </a:r>
          </a:p>
        </p:txBody>
      </p:sp>
      <p:sp>
        <p:nvSpPr>
          <p:cNvPr id="68" name="四角形: 角を丸くする 67">
            <a:extLst>
              <a:ext uri="{FF2B5EF4-FFF2-40B4-BE49-F238E27FC236}">
                <a16:creationId xmlns:a16="http://schemas.microsoft.com/office/drawing/2014/main" id="{8C820BCF-9090-435C-9AA4-5850C4BE2FD7}"/>
              </a:ext>
            </a:extLst>
          </p:cNvPr>
          <p:cNvSpPr/>
          <p:nvPr/>
        </p:nvSpPr>
        <p:spPr>
          <a:xfrm>
            <a:off x="4169146" y="3605768"/>
            <a:ext cx="1750350" cy="40862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 anchorCtr="0">
            <a:spAutoFit/>
          </a:bodyPr>
          <a:lstStyle/>
          <a:p>
            <a:r>
              <a:rPr kumimoji="1" lang="ja-JP" altLang="en-US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「</a:t>
            </a:r>
            <a:r>
              <a:rPr kumimoji="1" lang="en-US" altLang="ja-JP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Suke_rits1</a:t>
            </a:r>
            <a:r>
              <a:rPr kumimoji="1" lang="en-US" altLang="ja-JP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.inp</a:t>
            </a:r>
            <a:r>
              <a:rPr kumimoji="1" lang="ja-JP" altLang="en-US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」</a:t>
            </a:r>
          </a:p>
        </p:txBody>
      </p:sp>
      <p:sp>
        <p:nvSpPr>
          <p:cNvPr id="69" name="四角形: 角を丸くする 68">
            <a:extLst>
              <a:ext uri="{FF2B5EF4-FFF2-40B4-BE49-F238E27FC236}">
                <a16:creationId xmlns:a16="http://schemas.microsoft.com/office/drawing/2014/main" id="{38C38918-88C0-448B-A3D4-99B1F41931BA}"/>
              </a:ext>
            </a:extLst>
          </p:cNvPr>
          <p:cNvSpPr/>
          <p:nvPr/>
        </p:nvSpPr>
        <p:spPr>
          <a:xfrm>
            <a:off x="4169146" y="4055923"/>
            <a:ext cx="1750350" cy="40862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 anchorCtr="0">
            <a:spAutoFit/>
          </a:bodyPr>
          <a:lstStyle/>
          <a:p>
            <a:r>
              <a:rPr kumimoji="1" lang="ja-JP" altLang="en-US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「</a:t>
            </a:r>
            <a:r>
              <a:rPr kumimoji="1" lang="en-US" altLang="ja-JP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Suke_rits2</a:t>
            </a:r>
            <a:r>
              <a:rPr kumimoji="1" lang="en-US" altLang="ja-JP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.inp</a:t>
            </a:r>
            <a:r>
              <a:rPr kumimoji="1" lang="ja-JP" altLang="en-US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」</a:t>
            </a:r>
          </a:p>
        </p:txBody>
      </p:sp>
      <p:sp>
        <p:nvSpPr>
          <p:cNvPr id="70" name="四角形: 角を丸くする 69">
            <a:extLst>
              <a:ext uri="{FF2B5EF4-FFF2-40B4-BE49-F238E27FC236}">
                <a16:creationId xmlns:a16="http://schemas.microsoft.com/office/drawing/2014/main" id="{518BF2A1-F926-4BD0-9C2C-75BEDAA285B4}"/>
              </a:ext>
            </a:extLst>
          </p:cNvPr>
          <p:cNvSpPr/>
          <p:nvPr/>
        </p:nvSpPr>
        <p:spPr>
          <a:xfrm>
            <a:off x="4169146" y="4506078"/>
            <a:ext cx="1822247" cy="40862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 anchorCtr="0">
            <a:spAutoFit/>
          </a:bodyPr>
          <a:lstStyle/>
          <a:p>
            <a:r>
              <a:rPr kumimoji="1" lang="ja-JP" altLang="en-US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「</a:t>
            </a:r>
            <a:r>
              <a:rPr kumimoji="1" lang="en-US" altLang="ja-JP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Suke_rits3</a:t>
            </a:r>
            <a:r>
              <a:rPr kumimoji="1" lang="en-US" altLang="ja-JP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.inp</a:t>
            </a:r>
            <a:r>
              <a:rPr kumimoji="1" lang="ja-JP" altLang="en-US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」</a:t>
            </a:r>
          </a:p>
        </p:txBody>
      </p:sp>
      <p:sp>
        <p:nvSpPr>
          <p:cNvPr id="71" name="四角形: 角を丸くする 70">
            <a:extLst>
              <a:ext uri="{FF2B5EF4-FFF2-40B4-BE49-F238E27FC236}">
                <a16:creationId xmlns:a16="http://schemas.microsoft.com/office/drawing/2014/main" id="{90203932-0587-4796-98BB-A7B3A71ABF66}"/>
              </a:ext>
            </a:extLst>
          </p:cNvPr>
          <p:cNvSpPr/>
          <p:nvPr/>
        </p:nvSpPr>
        <p:spPr>
          <a:xfrm>
            <a:off x="4169146" y="4956233"/>
            <a:ext cx="1652310" cy="40862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 anchorCtr="0">
            <a:spAutoFit/>
          </a:bodyPr>
          <a:lstStyle/>
          <a:p>
            <a:r>
              <a:rPr kumimoji="1" lang="ja-JP" altLang="en-US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「</a:t>
            </a:r>
            <a:r>
              <a:rPr kumimoji="1" lang="en-US" altLang="ja-JP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Suke3584.sh</a:t>
            </a:r>
            <a:r>
              <a:rPr kumimoji="1" lang="ja-JP" altLang="en-US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」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B6F884D3-73DA-9933-3A32-67FCBB057045}"/>
              </a:ext>
            </a:extLst>
          </p:cNvPr>
          <p:cNvSpPr txBox="1"/>
          <p:nvPr/>
        </p:nvSpPr>
        <p:spPr>
          <a:xfrm>
            <a:off x="6273931" y="5750004"/>
            <a:ext cx="2808000" cy="110799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kumimoji="1"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Only the files *.</a:t>
            </a:r>
            <a:r>
              <a:rPr kumimoji="1" lang="en-US" altLang="ja-JP" dirty="0" err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dat</a:t>
            </a:r>
            <a:r>
              <a:rPr kumimoji="1"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are read by RITS2.exe/EDGE2.exe, so you can leave notes, etc. in the directory.</a:t>
            </a:r>
          </a:p>
        </p:txBody>
      </p:sp>
      <p:sp>
        <p:nvSpPr>
          <p:cNvPr id="72" name="テキスト ボックス 71">
            <a:extLst>
              <a:ext uri="{FF2B5EF4-FFF2-40B4-BE49-F238E27FC236}">
                <a16:creationId xmlns:a16="http://schemas.microsoft.com/office/drawing/2014/main" id="{7C6E3DEE-31BD-45CB-A51B-3F132F45DA2A}"/>
              </a:ext>
            </a:extLst>
          </p:cNvPr>
          <p:cNvSpPr txBox="1"/>
          <p:nvPr/>
        </p:nvSpPr>
        <p:spPr>
          <a:xfrm>
            <a:off x="3723851" y="63306"/>
            <a:ext cx="25266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Other tips and examples</a:t>
            </a:r>
          </a:p>
        </p:txBody>
      </p:sp>
      <p:sp>
        <p:nvSpPr>
          <p:cNvPr id="26" name="四角形: 角を丸くする 25">
            <a:extLst>
              <a:ext uri="{FF2B5EF4-FFF2-40B4-BE49-F238E27FC236}">
                <a16:creationId xmlns:a16="http://schemas.microsoft.com/office/drawing/2014/main" id="{B8C62D1D-D726-8407-87F2-2BC22726E9E1}"/>
              </a:ext>
            </a:extLst>
          </p:cNvPr>
          <p:cNvSpPr/>
          <p:nvPr/>
        </p:nvSpPr>
        <p:spPr>
          <a:xfrm>
            <a:off x="6628004" y="4896598"/>
            <a:ext cx="1771593" cy="40862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 anchorCtr="0">
            <a:spAutoFit/>
          </a:bodyPr>
          <a:lstStyle/>
          <a:p>
            <a:r>
              <a:rPr kumimoji="1" lang="ja-JP" altLang="en-US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「</a:t>
            </a:r>
            <a:r>
              <a:rPr kumimoji="1" lang="en-US" altLang="ja-JP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ROI_memo.txt</a:t>
            </a:r>
            <a:r>
              <a:rPr kumimoji="1" lang="ja-JP" altLang="en-US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」</a:t>
            </a:r>
          </a:p>
        </p:txBody>
      </p:sp>
      <p:cxnSp>
        <p:nvCxnSpPr>
          <p:cNvPr id="29" name="直線矢印コネクタ 28">
            <a:extLst>
              <a:ext uri="{FF2B5EF4-FFF2-40B4-BE49-F238E27FC236}">
                <a16:creationId xmlns:a16="http://schemas.microsoft.com/office/drawing/2014/main" id="{6B97D37A-B175-3A01-A2CB-249FEEFFD7D3}"/>
              </a:ext>
            </a:extLst>
          </p:cNvPr>
          <p:cNvCxnSpPr>
            <a:cxnSpLocks/>
          </p:cNvCxnSpPr>
          <p:nvPr/>
        </p:nvCxnSpPr>
        <p:spPr>
          <a:xfrm flipV="1">
            <a:off x="7097843" y="5271937"/>
            <a:ext cx="253100" cy="474406"/>
          </a:xfrm>
          <a:prstGeom prst="straightConnector1">
            <a:avLst/>
          </a:prstGeom>
          <a:ln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四角形: 角を丸くする 29">
            <a:extLst>
              <a:ext uri="{FF2B5EF4-FFF2-40B4-BE49-F238E27FC236}">
                <a16:creationId xmlns:a16="http://schemas.microsoft.com/office/drawing/2014/main" id="{D21593F0-5282-B81C-F764-C9201FF21D94}"/>
              </a:ext>
            </a:extLst>
          </p:cNvPr>
          <p:cNvSpPr/>
          <p:nvPr/>
        </p:nvSpPr>
        <p:spPr>
          <a:xfrm>
            <a:off x="4169146" y="5406388"/>
            <a:ext cx="1417012" cy="40862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 anchorCtr="0">
            <a:spAutoFit/>
          </a:bodyPr>
          <a:lstStyle/>
          <a:p>
            <a:r>
              <a:rPr kumimoji="1" lang="ja-JP" altLang="en-US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「</a:t>
            </a:r>
            <a:r>
              <a:rPr kumimoji="1" lang="en-US" altLang="ja-JP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RITS2.exe</a:t>
            </a:r>
            <a:r>
              <a:rPr kumimoji="1" lang="ja-JP" altLang="en-US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」</a:t>
            </a:r>
          </a:p>
        </p:txBody>
      </p:sp>
      <p:sp>
        <p:nvSpPr>
          <p:cNvPr id="31" name="四角形: 角を丸くする 30">
            <a:extLst>
              <a:ext uri="{FF2B5EF4-FFF2-40B4-BE49-F238E27FC236}">
                <a16:creationId xmlns:a16="http://schemas.microsoft.com/office/drawing/2014/main" id="{13256E82-C945-DF52-53F9-496DDB271974}"/>
              </a:ext>
            </a:extLst>
          </p:cNvPr>
          <p:cNvSpPr/>
          <p:nvPr/>
        </p:nvSpPr>
        <p:spPr>
          <a:xfrm>
            <a:off x="4169146" y="5856543"/>
            <a:ext cx="967707" cy="40862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 anchorCtr="0">
            <a:spAutoFit/>
          </a:bodyPr>
          <a:lstStyle/>
          <a:p>
            <a:r>
              <a:rPr kumimoji="1" lang="ja-JP" altLang="en-US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「</a:t>
            </a:r>
            <a:r>
              <a:rPr kumimoji="1" lang="en-US" altLang="ja-JP" dirty="0" err="1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spgra</a:t>
            </a:r>
            <a:r>
              <a:rPr kumimoji="1" lang="ja-JP" altLang="en-US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」</a:t>
            </a:r>
          </a:p>
        </p:txBody>
      </p:sp>
      <p:sp>
        <p:nvSpPr>
          <p:cNvPr id="35" name="四角形: 角を丸くする 34">
            <a:extLst>
              <a:ext uri="{FF2B5EF4-FFF2-40B4-BE49-F238E27FC236}">
                <a16:creationId xmlns:a16="http://schemas.microsoft.com/office/drawing/2014/main" id="{904F13EF-682F-EAC6-9FBA-BD83DA2D14DF}"/>
              </a:ext>
            </a:extLst>
          </p:cNvPr>
          <p:cNvSpPr/>
          <p:nvPr/>
        </p:nvSpPr>
        <p:spPr>
          <a:xfrm>
            <a:off x="4169146" y="6306696"/>
            <a:ext cx="1511785" cy="40862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 anchorCtr="0">
            <a:spAutoFit/>
          </a:bodyPr>
          <a:lstStyle/>
          <a:p>
            <a:r>
              <a:rPr kumimoji="1" lang="ja-JP" altLang="en-US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「</a:t>
            </a:r>
            <a:r>
              <a:rPr kumimoji="1" lang="en-US" altLang="ja-JP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EDGE2.exe</a:t>
            </a:r>
            <a:r>
              <a:rPr kumimoji="1" lang="ja-JP" altLang="en-US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」</a:t>
            </a: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47346BE1-30E1-5078-EFB8-99DD2C770E71}"/>
              </a:ext>
            </a:extLst>
          </p:cNvPr>
          <p:cNvSpPr txBox="1"/>
          <p:nvPr/>
        </p:nvSpPr>
        <p:spPr>
          <a:xfrm>
            <a:off x="469885" y="5661803"/>
            <a:ext cx="2808000" cy="110799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kumimoji="1"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This is the file of symmetry operation used in RITS(2), abbreviation of </a:t>
            </a:r>
            <a:r>
              <a:rPr kumimoji="1" lang="en-US" altLang="ja-JP" dirty="0" err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SpaceGroup</a:t>
            </a:r>
            <a:r>
              <a:rPr kumimoji="1"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</a:t>
            </a:r>
            <a:r>
              <a:rPr kumimoji="1" lang="en-US" altLang="ja-JP" dirty="0" err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vol.A</a:t>
            </a:r>
            <a:r>
              <a:rPr kumimoji="1"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.</a:t>
            </a:r>
          </a:p>
        </p:txBody>
      </p:sp>
      <p:cxnSp>
        <p:nvCxnSpPr>
          <p:cNvPr id="38" name="直線矢印コネクタ 37">
            <a:extLst>
              <a:ext uri="{FF2B5EF4-FFF2-40B4-BE49-F238E27FC236}">
                <a16:creationId xmlns:a16="http://schemas.microsoft.com/office/drawing/2014/main" id="{CFC8D0F9-527F-DA92-8504-9DAA845A5263}"/>
              </a:ext>
            </a:extLst>
          </p:cNvPr>
          <p:cNvCxnSpPr>
            <a:cxnSpLocks/>
            <a:stCxn id="37" idx="3"/>
            <a:endCxn id="31" idx="1"/>
          </p:cNvCxnSpPr>
          <p:nvPr/>
        </p:nvCxnSpPr>
        <p:spPr>
          <a:xfrm flipV="1">
            <a:off x="3277885" y="6060855"/>
            <a:ext cx="891261" cy="154946"/>
          </a:xfrm>
          <a:prstGeom prst="straightConnector1">
            <a:avLst/>
          </a:prstGeom>
          <a:ln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E48627D3-139F-2C7B-7DEF-017CAB93B26F}"/>
              </a:ext>
            </a:extLst>
          </p:cNvPr>
          <p:cNvSpPr txBox="1"/>
          <p:nvPr/>
        </p:nvSpPr>
        <p:spPr>
          <a:xfrm>
            <a:off x="415457" y="4359497"/>
            <a:ext cx="2808000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kumimoji="1"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Initial parameter file(s) for RITS (or EDGE) saved by GUI-RITS panel.</a:t>
            </a:r>
          </a:p>
        </p:txBody>
      </p:sp>
      <p:cxnSp>
        <p:nvCxnSpPr>
          <p:cNvPr id="40" name="直線矢印コネクタ 39">
            <a:extLst>
              <a:ext uri="{FF2B5EF4-FFF2-40B4-BE49-F238E27FC236}">
                <a16:creationId xmlns:a16="http://schemas.microsoft.com/office/drawing/2014/main" id="{8C28A9D4-77D5-B38E-53EC-46297CA3239C}"/>
              </a:ext>
            </a:extLst>
          </p:cNvPr>
          <p:cNvCxnSpPr>
            <a:cxnSpLocks/>
            <a:stCxn id="39" idx="3"/>
            <a:endCxn id="68" idx="1"/>
          </p:cNvCxnSpPr>
          <p:nvPr/>
        </p:nvCxnSpPr>
        <p:spPr>
          <a:xfrm flipV="1">
            <a:off x="3223457" y="3810080"/>
            <a:ext cx="945689" cy="964916"/>
          </a:xfrm>
          <a:prstGeom prst="straightConnector1">
            <a:avLst/>
          </a:prstGeom>
          <a:ln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線矢印コネクタ 40">
            <a:extLst>
              <a:ext uri="{FF2B5EF4-FFF2-40B4-BE49-F238E27FC236}">
                <a16:creationId xmlns:a16="http://schemas.microsoft.com/office/drawing/2014/main" id="{5A31F177-77E4-85C9-8084-55558457730F}"/>
              </a:ext>
            </a:extLst>
          </p:cNvPr>
          <p:cNvCxnSpPr>
            <a:cxnSpLocks/>
            <a:stCxn id="39" idx="3"/>
            <a:endCxn id="69" idx="1"/>
          </p:cNvCxnSpPr>
          <p:nvPr/>
        </p:nvCxnSpPr>
        <p:spPr>
          <a:xfrm flipV="1">
            <a:off x="3223457" y="4260235"/>
            <a:ext cx="945689" cy="514761"/>
          </a:xfrm>
          <a:prstGeom prst="straightConnector1">
            <a:avLst/>
          </a:prstGeom>
          <a:ln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直線矢印コネクタ 41">
            <a:extLst>
              <a:ext uri="{FF2B5EF4-FFF2-40B4-BE49-F238E27FC236}">
                <a16:creationId xmlns:a16="http://schemas.microsoft.com/office/drawing/2014/main" id="{C4AC7DB4-C7A1-05B7-9A52-E3BBE00B0C53}"/>
              </a:ext>
            </a:extLst>
          </p:cNvPr>
          <p:cNvCxnSpPr>
            <a:cxnSpLocks/>
            <a:stCxn id="39" idx="3"/>
            <a:endCxn id="70" idx="1"/>
          </p:cNvCxnSpPr>
          <p:nvPr/>
        </p:nvCxnSpPr>
        <p:spPr>
          <a:xfrm flipV="1">
            <a:off x="3223457" y="4710390"/>
            <a:ext cx="945689" cy="64606"/>
          </a:xfrm>
          <a:prstGeom prst="straightConnector1">
            <a:avLst/>
          </a:prstGeom>
          <a:ln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607274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42F7FEE2-279B-474B-9CA0-9D71AA43FE72}"/>
              </a:ext>
            </a:extLst>
          </p:cNvPr>
          <p:cNvSpPr txBox="1"/>
          <p:nvPr/>
        </p:nvSpPr>
        <p:spPr>
          <a:xfrm>
            <a:off x="3436112" y="118944"/>
            <a:ext cx="25987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GB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Shell Script Examples (1)</a:t>
            </a:r>
          </a:p>
        </p:txBody>
      </p:sp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82354171-033F-428B-ADEF-0DC39230DECD}"/>
              </a:ext>
            </a:extLst>
          </p:cNvPr>
          <p:cNvSpPr/>
          <p:nvPr/>
        </p:nvSpPr>
        <p:spPr>
          <a:xfrm>
            <a:off x="6748784" y="3019276"/>
            <a:ext cx="1944798" cy="40862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 anchorCtr="0">
            <a:spAutoFit/>
          </a:bodyPr>
          <a:lstStyle/>
          <a:p>
            <a:r>
              <a:rPr kumimoji="1" lang="ja-JP" altLang="en-US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「</a:t>
            </a:r>
            <a:r>
              <a:rPr kumimoji="1" lang="en-US" altLang="ja-JP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EDGE2mask.txt</a:t>
            </a:r>
            <a:r>
              <a:rPr kumimoji="1" lang="ja-JP" altLang="en-US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」</a:t>
            </a:r>
          </a:p>
        </p:txBody>
      </p: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32A5A9F3-229B-486E-A9D0-515F9CB351DD}"/>
              </a:ext>
            </a:extLst>
          </p:cNvPr>
          <p:cNvSpPr/>
          <p:nvPr/>
        </p:nvSpPr>
        <p:spPr>
          <a:xfrm>
            <a:off x="4571993" y="737960"/>
            <a:ext cx="1598388" cy="40862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 anchorCtr="0">
            <a:spAutoFit/>
          </a:bodyPr>
          <a:lstStyle/>
          <a:p>
            <a:r>
              <a:rPr kumimoji="1" lang="en-US" altLang="ja-JP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『GEM003584』</a:t>
            </a:r>
            <a:endParaRPr kumimoji="1" lang="ja-JP" altLang="en-US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3" name="四角形: 角を丸くする 12">
            <a:extLst>
              <a:ext uri="{FF2B5EF4-FFF2-40B4-BE49-F238E27FC236}">
                <a16:creationId xmlns:a16="http://schemas.microsoft.com/office/drawing/2014/main" id="{E6E36CB3-7855-40FA-8DE8-03ECCBD24EAB}"/>
              </a:ext>
            </a:extLst>
          </p:cNvPr>
          <p:cNvSpPr/>
          <p:nvPr/>
        </p:nvSpPr>
        <p:spPr>
          <a:xfrm>
            <a:off x="6748784" y="737960"/>
            <a:ext cx="1451327" cy="40862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 anchorCtr="0">
            <a:spAutoFit/>
          </a:bodyPr>
          <a:lstStyle/>
          <a:p>
            <a:r>
              <a:rPr kumimoji="1" lang="en-US" altLang="ja-JP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『RITS2data』</a:t>
            </a:r>
            <a:endParaRPr kumimoji="1" lang="ja-JP" altLang="en-US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5" name="四角形: 角を丸くする 14">
            <a:extLst>
              <a:ext uri="{FF2B5EF4-FFF2-40B4-BE49-F238E27FC236}">
                <a16:creationId xmlns:a16="http://schemas.microsoft.com/office/drawing/2014/main" id="{6476B12B-4560-4EC3-9E35-44A818D7BA78}"/>
              </a:ext>
            </a:extLst>
          </p:cNvPr>
          <p:cNvSpPr/>
          <p:nvPr/>
        </p:nvSpPr>
        <p:spPr>
          <a:xfrm>
            <a:off x="6748784" y="1317994"/>
            <a:ext cx="1546100" cy="40862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 anchorCtr="0">
            <a:spAutoFit/>
          </a:bodyPr>
          <a:lstStyle/>
          <a:p>
            <a:r>
              <a:rPr kumimoji="1" lang="en-US" altLang="ja-JP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『EDGE2data』</a:t>
            </a:r>
            <a:endParaRPr kumimoji="1" lang="ja-JP" altLang="en-US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7" name="四角形: 角を丸くする 16">
            <a:extLst>
              <a:ext uri="{FF2B5EF4-FFF2-40B4-BE49-F238E27FC236}">
                <a16:creationId xmlns:a16="http://schemas.microsoft.com/office/drawing/2014/main" id="{61FEA9E1-39C1-474F-81E9-5969094C11F0}"/>
              </a:ext>
            </a:extLst>
          </p:cNvPr>
          <p:cNvSpPr/>
          <p:nvPr/>
        </p:nvSpPr>
        <p:spPr>
          <a:xfrm>
            <a:off x="2921492" y="737960"/>
            <a:ext cx="1415379" cy="40862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 anchorCtr="0">
            <a:spAutoFit/>
          </a:bodyPr>
          <a:lstStyle/>
          <a:p>
            <a:r>
              <a:rPr kumimoji="1" lang="en-US" altLang="ja-JP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『</a:t>
            </a:r>
            <a:r>
              <a:rPr kumimoji="1" lang="en-US" altLang="ja-JP" dirty="0" err="1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Sukemasa</a:t>
            </a:r>
            <a:r>
              <a:rPr kumimoji="1" lang="en-US" altLang="ja-JP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』</a:t>
            </a:r>
            <a:endParaRPr kumimoji="1" lang="ja-JP" altLang="en-US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四角形: 角を丸くする 22">
            <a:extLst>
              <a:ext uri="{FF2B5EF4-FFF2-40B4-BE49-F238E27FC236}">
                <a16:creationId xmlns:a16="http://schemas.microsoft.com/office/drawing/2014/main" id="{A22A7314-679B-442D-B3A9-6F6A22BB9468}"/>
              </a:ext>
            </a:extLst>
          </p:cNvPr>
          <p:cNvSpPr/>
          <p:nvPr/>
        </p:nvSpPr>
        <p:spPr>
          <a:xfrm>
            <a:off x="6748784" y="1794385"/>
            <a:ext cx="1921922" cy="40862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 anchorCtr="0">
            <a:spAutoFit/>
          </a:bodyPr>
          <a:lstStyle/>
          <a:p>
            <a:r>
              <a:rPr kumimoji="1" lang="ja-JP" altLang="en-US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「</a:t>
            </a:r>
            <a:r>
              <a:rPr kumimoji="1" lang="en-US" altLang="ja-JP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GEM003584.tiff</a:t>
            </a:r>
            <a:r>
              <a:rPr kumimoji="1" lang="ja-JP" altLang="en-US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」</a:t>
            </a:r>
          </a:p>
        </p:txBody>
      </p:sp>
      <p:sp>
        <p:nvSpPr>
          <p:cNvPr id="25" name="四角形: 角を丸くする 24">
            <a:extLst>
              <a:ext uri="{FF2B5EF4-FFF2-40B4-BE49-F238E27FC236}">
                <a16:creationId xmlns:a16="http://schemas.microsoft.com/office/drawing/2014/main" id="{CEAD169F-2796-4D7A-9ED2-FFA2012BA13D}"/>
              </a:ext>
            </a:extLst>
          </p:cNvPr>
          <p:cNvSpPr/>
          <p:nvPr/>
        </p:nvSpPr>
        <p:spPr>
          <a:xfrm>
            <a:off x="6748784" y="2399074"/>
            <a:ext cx="1850025" cy="40862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 anchorCtr="0">
            <a:spAutoFit/>
          </a:bodyPr>
          <a:lstStyle/>
          <a:p>
            <a:r>
              <a:rPr kumimoji="1" lang="ja-JP" altLang="en-US" dirty="0">
                <a:solidFill>
                  <a:schemeClr val="accent2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「</a:t>
            </a:r>
            <a:r>
              <a:rPr kumimoji="1" lang="en-US" altLang="ja-JP" dirty="0">
                <a:solidFill>
                  <a:schemeClr val="accent2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RITS2mask.txt</a:t>
            </a:r>
            <a:r>
              <a:rPr kumimoji="1" lang="ja-JP" altLang="en-US" dirty="0">
                <a:solidFill>
                  <a:schemeClr val="accent2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」</a:t>
            </a:r>
          </a:p>
        </p:txBody>
      </p:sp>
      <p:sp>
        <p:nvSpPr>
          <p:cNvPr id="27" name="左中かっこ 26">
            <a:extLst>
              <a:ext uri="{FF2B5EF4-FFF2-40B4-BE49-F238E27FC236}">
                <a16:creationId xmlns:a16="http://schemas.microsoft.com/office/drawing/2014/main" id="{CFE25B28-EA23-47D7-A37D-82A56D3B4BE0}"/>
              </a:ext>
            </a:extLst>
          </p:cNvPr>
          <p:cNvSpPr/>
          <p:nvPr/>
        </p:nvSpPr>
        <p:spPr>
          <a:xfrm>
            <a:off x="4252322" y="781517"/>
            <a:ext cx="372888" cy="2787451"/>
          </a:xfrm>
          <a:prstGeom prst="leftBrace">
            <a:avLst>
              <a:gd name="adj1" fmla="val 8333"/>
              <a:gd name="adj2" fmla="val 6834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左中かっこ 28">
            <a:extLst>
              <a:ext uri="{FF2B5EF4-FFF2-40B4-BE49-F238E27FC236}">
                <a16:creationId xmlns:a16="http://schemas.microsoft.com/office/drawing/2014/main" id="{99640646-93AE-47C8-A22C-4F53BD791FE6}"/>
              </a:ext>
            </a:extLst>
          </p:cNvPr>
          <p:cNvSpPr/>
          <p:nvPr/>
        </p:nvSpPr>
        <p:spPr>
          <a:xfrm>
            <a:off x="6303608" y="781517"/>
            <a:ext cx="372888" cy="5202972"/>
          </a:xfrm>
          <a:prstGeom prst="leftBrace">
            <a:avLst>
              <a:gd name="adj1" fmla="val 8333"/>
              <a:gd name="adj2" fmla="val 576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左中かっこ 30">
            <a:extLst>
              <a:ext uri="{FF2B5EF4-FFF2-40B4-BE49-F238E27FC236}">
                <a16:creationId xmlns:a16="http://schemas.microsoft.com/office/drawing/2014/main" id="{9E4BDC37-0238-4556-8855-D856FD468BC3}"/>
              </a:ext>
            </a:extLst>
          </p:cNvPr>
          <p:cNvSpPr/>
          <p:nvPr/>
        </p:nvSpPr>
        <p:spPr>
          <a:xfrm>
            <a:off x="8608852" y="781517"/>
            <a:ext cx="372888" cy="3626933"/>
          </a:xfrm>
          <a:prstGeom prst="leftBrace">
            <a:avLst>
              <a:gd name="adj1" fmla="val 8333"/>
              <a:gd name="adj2" fmla="val 576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四角形: 角を丸くする 38">
            <a:extLst>
              <a:ext uri="{FF2B5EF4-FFF2-40B4-BE49-F238E27FC236}">
                <a16:creationId xmlns:a16="http://schemas.microsoft.com/office/drawing/2014/main" id="{97902E27-DB47-4F1D-B286-EC63DD665129}"/>
              </a:ext>
            </a:extLst>
          </p:cNvPr>
          <p:cNvSpPr/>
          <p:nvPr/>
        </p:nvSpPr>
        <p:spPr>
          <a:xfrm>
            <a:off x="6748784" y="3640232"/>
            <a:ext cx="1750350" cy="40862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 anchorCtr="0">
            <a:spAutoFit/>
          </a:bodyPr>
          <a:lstStyle/>
          <a:p>
            <a:r>
              <a:rPr kumimoji="1" lang="ja-JP" altLang="en-US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「</a:t>
            </a:r>
            <a:r>
              <a:rPr kumimoji="1" lang="en-US" altLang="ja-JP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Suke_rits1.inp</a:t>
            </a:r>
            <a:r>
              <a:rPr kumimoji="1" lang="ja-JP" altLang="en-US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」</a:t>
            </a:r>
          </a:p>
        </p:txBody>
      </p:sp>
      <p:sp>
        <p:nvSpPr>
          <p:cNvPr id="41" name="四角形: 角を丸くする 40">
            <a:extLst>
              <a:ext uri="{FF2B5EF4-FFF2-40B4-BE49-F238E27FC236}">
                <a16:creationId xmlns:a16="http://schemas.microsoft.com/office/drawing/2014/main" id="{E69C9738-8061-4669-8C43-7729FB450BAF}"/>
              </a:ext>
            </a:extLst>
          </p:cNvPr>
          <p:cNvSpPr/>
          <p:nvPr/>
        </p:nvSpPr>
        <p:spPr>
          <a:xfrm>
            <a:off x="6748784" y="4192185"/>
            <a:ext cx="1750350" cy="40862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 anchorCtr="0">
            <a:spAutoFit/>
          </a:bodyPr>
          <a:lstStyle/>
          <a:p>
            <a:r>
              <a:rPr kumimoji="1" lang="ja-JP" altLang="en-US" dirty="0">
                <a:solidFill>
                  <a:srgbClr val="0000F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「</a:t>
            </a:r>
            <a:r>
              <a:rPr kumimoji="1" lang="en-US" altLang="ja-JP" dirty="0">
                <a:solidFill>
                  <a:srgbClr val="0000F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Suke_rits2.inp</a:t>
            </a:r>
            <a:r>
              <a:rPr kumimoji="1" lang="ja-JP" altLang="en-US" dirty="0">
                <a:solidFill>
                  <a:srgbClr val="0000F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」</a:t>
            </a:r>
          </a:p>
        </p:txBody>
      </p:sp>
      <p:sp>
        <p:nvSpPr>
          <p:cNvPr id="43" name="四角形: 角を丸くする 42">
            <a:extLst>
              <a:ext uri="{FF2B5EF4-FFF2-40B4-BE49-F238E27FC236}">
                <a16:creationId xmlns:a16="http://schemas.microsoft.com/office/drawing/2014/main" id="{410BC4B6-DB91-482D-A95C-2408BCF19F84}"/>
              </a:ext>
            </a:extLst>
          </p:cNvPr>
          <p:cNvSpPr/>
          <p:nvPr/>
        </p:nvSpPr>
        <p:spPr>
          <a:xfrm>
            <a:off x="6748784" y="4720687"/>
            <a:ext cx="1750350" cy="40862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 anchorCtr="0">
            <a:spAutoFit/>
          </a:bodyPr>
          <a:lstStyle/>
          <a:p>
            <a:r>
              <a:rPr kumimoji="1" lang="ja-JP" altLang="en-US" dirty="0">
                <a:solidFill>
                  <a:srgbClr val="00FF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「</a:t>
            </a:r>
            <a:r>
              <a:rPr kumimoji="1" lang="en-US" altLang="ja-JP" dirty="0">
                <a:solidFill>
                  <a:srgbClr val="00FF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Suke_rits3.inp</a:t>
            </a:r>
            <a:r>
              <a:rPr kumimoji="1" lang="ja-JP" altLang="en-US" dirty="0">
                <a:solidFill>
                  <a:srgbClr val="00FF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」</a:t>
            </a:r>
          </a:p>
        </p:txBody>
      </p:sp>
      <p:sp>
        <p:nvSpPr>
          <p:cNvPr id="45" name="四角形: 角を丸くする 44">
            <a:extLst>
              <a:ext uri="{FF2B5EF4-FFF2-40B4-BE49-F238E27FC236}">
                <a16:creationId xmlns:a16="http://schemas.microsoft.com/office/drawing/2014/main" id="{142C54FA-4A77-428D-8087-969EA5ECED8F}"/>
              </a:ext>
            </a:extLst>
          </p:cNvPr>
          <p:cNvSpPr/>
          <p:nvPr/>
        </p:nvSpPr>
        <p:spPr>
          <a:xfrm>
            <a:off x="6748784" y="5284724"/>
            <a:ext cx="1652310" cy="40862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 anchorCtr="0">
            <a:spAutoFit/>
          </a:bodyPr>
          <a:lstStyle/>
          <a:p>
            <a:r>
              <a:rPr kumimoji="1" lang="ja-JP" altLang="en-US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「</a:t>
            </a:r>
            <a:r>
              <a:rPr kumimoji="1" lang="en-US" altLang="ja-JP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Suke3584.sh</a:t>
            </a:r>
            <a:r>
              <a:rPr kumimoji="1" lang="ja-JP" altLang="en-US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」</a:t>
            </a:r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372E829B-56DA-4075-95FB-1EE678F61A2E}"/>
              </a:ext>
            </a:extLst>
          </p:cNvPr>
          <p:cNvSpPr txBox="1"/>
          <p:nvPr/>
        </p:nvSpPr>
        <p:spPr>
          <a:xfrm>
            <a:off x="85906" y="1142563"/>
            <a:ext cx="6372000" cy="5539978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r>
              <a:rPr kumimoji="1"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Assuming that you are currently at “GEM003584”,</a:t>
            </a:r>
            <a:r>
              <a:rPr kumimoji="1"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</a:t>
            </a:r>
            <a:r>
              <a:rPr kumimoji="1"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from the Ubuntu terminal, </a:t>
            </a:r>
          </a:p>
          <a:p>
            <a:r>
              <a:rPr kumimoji="1"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$ ./Suke3584.sh &amp;</a:t>
            </a:r>
            <a:r>
              <a:rPr kumimoji="1" lang="en-US" altLang="ja-JP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⏎</a:t>
            </a:r>
          </a:p>
          <a:p>
            <a:r>
              <a:rPr kumimoji="1"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To execute the script “Suke3584.sh”.</a:t>
            </a:r>
          </a:p>
          <a:p>
            <a:endParaRPr kumimoji="1" lang="en-US" altLang="ja-JP" sz="1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kumimoji="1"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You may write a path to "Suke3584.sh" from any location, but this depends on your style/skill. However, in that case, the Japanese path may not pass (it was not possible in my environment).</a:t>
            </a:r>
          </a:p>
          <a:p>
            <a:endParaRPr kumimoji="1" lang="en-US" altLang="ja-JP" sz="1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kumimoji="1"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The contents of "Suke3584.sh" are, if you want to run RITS2 using 8 </a:t>
            </a:r>
            <a:r>
              <a:rPr kumimoji="1" lang="en-US" altLang="ja-JP" dirty="0" err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threds</a:t>
            </a:r>
            <a:r>
              <a:rPr kumimoji="1"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,</a:t>
            </a:r>
          </a:p>
          <a:p>
            <a:r>
              <a:rPr kumimoji="1"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#!/bin/bash</a:t>
            </a:r>
          </a:p>
          <a:p>
            <a:r>
              <a:rPr kumimoji="1"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./rietveldcc2.exe ./</a:t>
            </a:r>
            <a:r>
              <a:rPr kumimoji="1" lang="en-US" altLang="ja-JP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Suke_rits1.inp</a:t>
            </a:r>
            <a:r>
              <a:rPr kumimoji="1"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./</a:t>
            </a:r>
            <a:r>
              <a:rPr kumimoji="1" lang="en-US" altLang="ja-JP" dirty="0">
                <a:solidFill>
                  <a:schemeClr val="accent2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RITS2mask.txt</a:t>
            </a:r>
            <a:r>
              <a:rPr kumimoji="1"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./RITS2data 8</a:t>
            </a:r>
            <a:endParaRPr kumimoji="1" lang="en-US" altLang="ja-JP" dirty="0">
              <a:solidFill>
                <a:schemeClr val="accent2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kumimoji="1"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./rietveldcc2.exe ./</a:t>
            </a:r>
            <a:r>
              <a:rPr kumimoji="1" lang="en-US" altLang="ja-JP" dirty="0">
                <a:solidFill>
                  <a:srgbClr val="0000F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Suke_rits2.inp</a:t>
            </a:r>
            <a:r>
              <a:rPr kumimoji="1"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./</a:t>
            </a:r>
            <a:r>
              <a:rPr kumimoji="1" lang="en-US" altLang="ja-JP" dirty="0">
                <a:solidFill>
                  <a:schemeClr val="accent2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RITS2mask.txt</a:t>
            </a:r>
            <a:r>
              <a:rPr kumimoji="1"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./RITS2data 8</a:t>
            </a:r>
            <a:endParaRPr kumimoji="1" lang="en-US" altLang="ja-JP" dirty="0">
              <a:solidFill>
                <a:schemeClr val="accent2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kumimoji="1"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./rietveldcc2.exe ./</a:t>
            </a:r>
            <a:r>
              <a:rPr kumimoji="1" lang="en-US" altLang="ja-JP" dirty="0">
                <a:solidFill>
                  <a:srgbClr val="00FF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Suke_rits3.inp</a:t>
            </a:r>
            <a:r>
              <a:rPr kumimoji="1"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./</a:t>
            </a:r>
            <a:r>
              <a:rPr kumimoji="1" lang="en-US" altLang="ja-JP" dirty="0">
                <a:solidFill>
                  <a:schemeClr val="accent2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RITS2mask.txt</a:t>
            </a:r>
            <a:r>
              <a:rPr kumimoji="1"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./RITS2data 8</a:t>
            </a:r>
            <a:endParaRPr kumimoji="1" lang="en-US" altLang="ja-JP" dirty="0">
              <a:solidFill>
                <a:schemeClr val="accent2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en-US" altLang="ja-JP" sz="1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kumimoji="1"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If you want to run EDGE2, change rietveldcc2.exe to edgecc2.exe and specify the *.</a:t>
            </a:r>
            <a:r>
              <a:rPr kumimoji="1" lang="en-US" altLang="ja-JP" dirty="0" err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inp</a:t>
            </a:r>
            <a:r>
              <a:rPr kumimoji="1"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file for EDGE.</a:t>
            </a:r>
          </a:p>
          <a:p>
            <a:r>
              <a:rPr kumimoji="1"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In most cases, </a:t>
            </a:r>
            <a:r>
              <a:rPr kumimoji="1" lang="en-US" altLang="ja-JP" dirty="0">
                <a:solidFill>
                  <a:schemeClr val="accent2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the mask file</a:t>
            </a:r>
            <a:r>
              <a:rPr kumimoji="1"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should be the same, but if you have several samples, you can use separate files for each area (see image on next page).</a:t>
            </a:r>
          </a:p>
        </p:txBody>
      </p:sp>
      <p:sp>
        <p:nvSpPr>
          <p:cNvPr id="19" name="四角形: 角を丸くする 18">
            <a:extLst>
              <a:ext uri="{FF2B5EF4-FFF2-40B4-BE49-F238E27FC236}">
                <a16:creationId xmlns:a16="http://schemas.microsoft.com/office/drawing/2014/main" id="{2BA1FF99-2993-3A17-224B-0AEE67CB654F}"/>
              </a:ext>
            </a:extLst>
          </p:cNvPr>
          <p:cNvSpPr/>
          <p:nvPr/>
        </p:nvSpPr>
        <p:spPr>
          <a:xfrm>
            <a:off x="6783099" y="5848761"/>
            <a:ext cx="1417012" cy="40862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 anchorCtr="0">
            <a:spAutoFit/>
          </a:bodyPr>
          <a:lstStyle/>
          <a:p>
            <a:r>
              <a:rPr kumimoji="1" lang="ja-JP" altLang="en-US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「</a:t>
            </a:r>
            <a:r>
              <a:rPr kumimoji="1" lang="en-US" altLang="ja-JP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RITS2.exe</a:t>
            </a:r>
            <a:r>
              <a:rPr kumimoji="1" lang="ja-JP" altLang="en-US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」</a:t>
            </a:r>
          </a:p>
        </p:txBody>
      </p:sp>
      <p:sp>
        <p:nvSpPr>
          <p:cNvPr id="20" name="四角形: 角を丸くする 19">
            <a:extLst>
              <a:ext uri="{FF2B5EF4-FFF2-40B4-BE49-F238E27FC236}">
                <a16:creationId xmlns:a16="http://schemas.microsoft.com/office/drawing/2014/main" id="{D1E0EEE7-607A-EE08-779A-CBDE08BF7D32}"/>
              </a:ext>
            </a:extLst>
          </p:cNvPr>
          <p:cNvSpPr/>
          <p:nvPr/>
        </p:nvSpPr>
        <p:spPr>
          <a:xfrm>
            <a:off x="6783099" y="6298916"/>
            <a:ext cx="967707" cy="40862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 anchorCtr="0">
            <a:spAutoFit/>
          </a:bodyPr>
          <a:lstStyle/>
          <a:p>
            <a:r>
              <a:rPr kumimoji="1" lang="ja-JP" altLang="en-US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「</a:t>
            </a:r>
            <a:r>
              <a:rPr kumimoji="1" lang="en-US" altLang="ja-JP" dirty="0" err="1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spgra</a:t>
            </a:r>
            <a:r>
              <a:rPr kumimoji="1" lang="ja-JP" altLang="en-US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」</a:t>
            </a:r>
          </a:p>
        </p:txBody>
      </p:sp>
      <p:cxnSp>
        <p:nvCxnSpPr>
          <p:cNvPr id="21" name="直線矢印コネクタ 20">
            <a:extLst>
              <a:ext uri="{FF2B5EF4-FFF2-40B4-BE49-F238E27FC236}">
                <a16:creationId xmlns:a16="http://schemas.microsoft.com/office/drawing/2014/main" id="{FBC3BAD7-EACF-FC10-B55B-F924A18B5473}"/>
              </a:ext>
            </a:extLst>
          </p:cNvPr>
          <p:cNvCxnSpPr>
            <a:cxnSpLocks/>
            <a:stCxn id="45" idx="1"/>
          </p:cNvCxnSpPr>
          <p:nvPr/>
        </p:nvCxnSpPr>
        <p:spPr>
          <a:xfrm flipH="1" flipV="1">
            <a:off x="4811486" y="4114800"/>
            <a:ext cx="1937298" cy="1374236"/>
          </a:xfrm>
          <a:prstGeom prst="straightConnector1">
            <a:avLst/>
          </a:prstGeom>
          <a:ln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28594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42F7FEE2-279B-474B-9CA0-9D71AA43FE72}"/>
              </a:ext>
            </a:extLst>
          </p:cNvPr>
          <p:cNvSpPr txBox="1"/>
          <p:nvPr/>
        </p:nvSpPr>
        <p:spPr>
          <a:xfrm>
            <a:off x="718066" y="898607"/>
            <a:ext cx="4197013" cy="249299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kumimoji="1"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For example, suppose that three samples of different elementary characteristics (with very different initial value files) are measured at the same time.</a:t>
            </a:r>
          </a:p>
          <a:p>
            <a:endParaRPr kumimoji="1" lang="en-US" altLang="ja-JP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kumimoji="1"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You can prepare a folder "RITS2data" of spectra for each data area, but this name cannot be changed in CLI-RITS, so it becomes complicated.</a:t>
            </a: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158B9777-81E8-EE4B-AA9B-E183C2F36A3F}"/>
              </a:ext>
            </a:extLst>
          </p:cNvPr>
          <p:cNvSpPr txBox="1"/>
          <p:nvPr/>
        </p:nvSpPr>
        <p:spPr>
          <a:xfrm>
            <a:off x="480369" y="3771257"/>
            <a:ext cx="6264000" cy="30469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kumimoji="1"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In such case, "RITS2data" is assumed to contain data from all regions, and only the area containing sample 1 is flagged 1 for analysis, and all other areas are excluded from analysis (flag 0) in the file "</a:t>
            </a:r>
            <a:r>
              <a:rPr kumimoji="1" lang="en-US" altLang="ja-JP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RITSmask1.txt</a:t>
            </a:r>
            <a:r>
              <a:rPr kumimoji="1"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". Prepare "</a:t>
            </a:r>
            <a:r>
              <a:rPr kumimoji="1" lang="en-US" altLang="ja-JP" dirty="0">
                <a:solidFill>
                  <a:srgbClr val="0000F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RITSmask2.txt</a:t>
            </a:r>
            <a:r>
              <a:rPr kumimoji="1"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" with only sample 2 flagged 1, "</a:t>
            </a:r>
            <a:r>
              <a:rPr kumimoji="1" lang="en-US" altLang="ja-JP" dirty="0">
                <a:solidFill>
                  <a:srgbClr val="00FF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RITSmask3.txt</a:t>
            </a:r>
            <a:r>
              <a:rPr kumimoji="1"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" with only sample 3 flagged 1, as well.</a:t>
            </a:r>
          </a:p>
          <a:p>
            <a:r>
              <a:rPr kumimoji="1"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Then you can analyze by</a:t>
            </a:r>
          </a:p>
          <a:p>
            <a:r>
              <a:rPr kumimoji="1"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#!/bin/bash</a:t>
            </a:r>
          </a:p>
          <a:p>
            <a:r>
              <a:rPr kumimoji="1"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./rietveldcc2.exe ./</a:t>
            </a:r>
            <a:r>
              <a:rPr kumimoji="1" lang="en-US" altLang="ja-JP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Suke_rits1.inp</a:t>
            </a:r>
            <a:r>
              <a:rPr kumimoji="1"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./</a:t>
            </a:r>
            <a:r>
              <a:rPr kumimoji="1" lang="en-US" altLang="ja-JP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RITSmask1.txt</a:t>
            </a:r>
            <a:r>
              <a:rPr kumimoji="1"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./RITS2data 8</a:t>
            </a:r>
            <a:endParaRPr kumimoji="1" lang="en-US" altLang="ja-JP" dirty="0">
              <a:solidFill>
                <a:srgbClr val="FF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kumimoji="1"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./rietveldcc2.exe ./</a:t>
            </a:r>
            <a:r>
              <a:rPr kumimoji="1" lang="en-US" altLang="ja-JP" dirty="0">
                <a:solidFill>
                  <a:srgbClr val="0000F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Suke_rits2.inp</a:t>
            </a:r>
            <a:r>
              <a:rPr kumimoji="1"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./</a:t>
            </a:r>
            <a:r>
              <a:rPr kumimoji="1" lang="en-US" altLang="ja-JP" dirty="0">
                <a:solidFill>
                  <a:srgbClr val="0000F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RITSmask2.txt</a:t>
            </a:r>
            <a:r>
              <a:rPr kumimoji="1"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./RITS2data 8</a:t>
            </a:r>
            <a:endParaRPr kumimoji="1" lang="en-US" altLang="ja-JP" dirty="0">
              <a:solidFill>
                <a:srgbClr val="0000FF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kumimoji="1"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./rietveldcc2.exe ./</a:t>
            </a:r>
            <a:r>
              <a:rPr kumimoji="1" lang="en-US" altLang="ja-JP" dirty="0">
                <a:solidFill>
                  <a:srgbClr val="00FF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Suke_rits3.inp</a:t>
            </a:r>
            <a:r>
              <a:rPr kumimoji="1"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./</a:t>
            </a:r>
            <a:r>
              <a:rPr kumimoji="1" lang="en-US" altLang="ja-JP" dirty="0">
                <a:solidFill>
                  <a:srgbClr val="00FF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RITSmask3.txt</a:t>
            </a:r>
            <a:r>
              <a:rPr kumimoji="1"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./RITS2data 8</a:t>
            </a:r>
            <a:endParaRPr kumimoji="1" lang="en-US" altLang="ja-JP" dirty="0">
              <a:solidFill>
                <a:srgbClr val="00FF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A601A0CE-B0E5-6EEF-B86C-22B2CC123BAB}"/>
              </a:ext>
            </a:extLst>
          </p:cNvPr>
          <p:cNvGrpSpPr/>
          <p:nvPr/>
        </p:nvGrpSpPr>
        <p:grpSpPr>
          <a:xfrm>
            <a:off x="5544000" y="0"/>
            <a:ext cx="3600000" cy="3600000"/>
            <a:chOff x="528953" y="488276"/>
            <a:chExt cx="3600000" cy="3600000"/>
          </a:xfrm>
        </p:grpSpPr>
        <p:sp>
          <p:nvSpPr>
            <p:cNvPr id="2" name="正方形/長方形 1">
              <a:extLst>
                <a:ext uri="{FF2B5EF4-FFF2-40B4-BE49-F238E27FC236}">
                  <a16:creationId xmlns:a16="http://schemas.microsoft.com/office/drawing/2014/main" id="{81F103EF-AC97-55F7-4988-36480F846B45}"/>
                </a:ext>
              </a:extLst>
            </p:cNvPr>
            <p:cNvSpPr/>
            <p:nvPr/>
          </p:nvSpPr>
          <p:spPr>
            <a:xfrm>
              <a:off x="528953" y="488276"/>
              <a:ext cx="3600000" cy="36000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en-US"/>
            </a:p>
          </p:txBody>
        </p:sp>
        <p:sp>
          <p:nvSpPr>
            <p:cNvPr id="5" name="正方形/長方形 4">
              <a:extLst>
                <a:ext uri="{FF2B5EF4-FFF2-40B4-BE49-F238E27FC236}">
                  <a16:creationId xmlns:a16="http://schemas.microsoft.com/office/drawing/2014/main" id="{E85BD214-3A5B-C0CC-D386-0BBF34782B59}"/>
                </a:ext>
              </a:extLst>
            </p:cNvPr>
            <p:cNvSpPr/>
            <p:nvPr/>
          </p:nvSpPr>
          <p:spPr>
            <a:xfrm>
              <a:off x="1214203" y="854439"/>
              <a:ext cx="884420" cy="128915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en-US"/>
            </a:p>
          </p:txBody>
        </p:sp>
        <p:sp>
          <p:nvSpPr>
            <p:cNvPr id="6" name="二等辺三角形 5">
              <a:extLst>
                <a:ext uri="{FF2B5EF4-FFF2-40B4-BE49-F238E27FC236}">
                  <a16:creationId xmlns:a16="http://schemas.microsoft.com/office/drawing/2014/main" id="{0407FC11-F3E8-F976-CE86-EABCDA6688DF}"/>
                </a:ext>
              </a:extLst>
            </p:cNvPr>
            <p:cNvSpPr/>
            <p:nvPr/>
          </p:nvSpPr>
          <p:spPr>
            <a:xfrm>
              <a:off x="3020518" y="1469036"/>
              <a:ext cx="884420" cy="1176728"/>
            </a:xfrm>
            <a:prstGeom prst="triangl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en-US"/>
            </a:p>
          </p:txBody>
        </p:sp>
        <p:sp>
          <p:nvSpPr>
            <p:cNvPr id="8" name="楕円 7">
              <a:extLst>
                <a:ext uri="{FF2B5EF4-FFF2-40B4-BE49-F238E27FC236}">
                  <a16:creationId xmlns:a16="http://schemas.microsoft.com/office/drawing/2014/main" id="{5FAFF4E0-82BB-4CD4-DD24-A2341BFC6268}"/>
                </a:ext>
              </a:extLst>
            </p:cNvPr>
            <p:cNvSpPr/>
            <p:nvPr/>
          </p:nvSpPr>
          <p:spPr>
            <a:xfrm>
              <a:off x="1289154" y="2833141"/>
              <a:ext cx="1528997" cy="757003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en-US"/>
            </a:p>
          </p:txBody>
        </p:sp>
        <p:sp>
          <p:nvSpPr>
            <p:cNvPr id="26" name="テキスト ボックス 25">
              <a:extLst>
                <a:ext uri="{FF2B5EF4-FFF2-40B4-BE49-F238E27FC236}">
                  <a16:creationId xmlns:a16="http://schemas.microsoft.com/office/drawing/2014/main" id="{A2C45246-9806-BF69-1FA3-5A23C4FE5478}"/>
                </a:ext>
              </a:extLst>
            </p:cNvPr>
            <p:cNvSpPr txBox="1"/>
            <p:nvPr/>
          </p:nvSpPr>
          <p:spPr>
            <a:xfrm>
              <a:off x="1266884" y="1330536"/>
              <a:ext cx="779059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kumimoji="1" lang="en-US" altLang="ja-JP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sample1</a:t>
              </a:r>
            </a:p>
          </p:txBody>
        </p:sp>
        <p:sp>
          <p:nvSpPr>
            <p:cNvPr id="28" name="テキスト ボックス 27">
              <a:extLst>
                <a:ext uri="{FF2B5EF4-FFF2-40B4-BE49-F238E27FC236}">
                  <a16:creationId xmlns:a16="http://schemas.microsoft.com/office/drawing/2014/main" id="{2E601B33-D24A-D61B-1F3A-7D4D4F2B1F0B}"/>
                </a:ext>
              </a:extLst>
            </p:cNvPr>
            <p:cNvSpPr txBox="1"/>
            <p:nvPr/>
          </p:nvSpPr>
          <p:spPr>
            <a:xfrm>
              <a:off x="3073199" y="2288276"/>
              <a:ext cx="779059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kumimoji="1" lang="en-US" altLang="ja-JP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sample2</a:t>
              </a:r>
            </a:p>
          </p:txBody>
        </p:sp>
        <p:sp>
          <p:nvSpPr>
            <p:cNvPr id="30" name="テキスト ボックス 29">
              <a:extLst>
                <a:ext uri="{FF2B5EF4-FFF2-40B4-BE49-F238E27FC236}">
                  <a16:creationId xmlns:a16="http://schemas.microsoft.com/office/drawing/2014/main" id="{C093673D-4FA3-6191-6C84-23D53B5BDA06}"/>
                </a:ext>
              </a:extLst>
            </p:cNvPr>
            <p:cNvSpPr txBox="1"/>
            <p:nvPr/>
          </p:nvSpPr>
          <p:spPr>
            <a:xfrm>
              <a:off x="1664123" y="3073142"/>
              <a:ext cx="779059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kumimoji="1" lang="en-US" altLang="ja-JP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sample3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20017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42F7FEE2-279B-474B-9CA0-9D71AA43FE72}"/>
              </a:ext>
            </a:extLst>
          </p:cNvPr>
          <p:cNvSpPr txBox="1"/>
          <p:nvPr/>
        </p:nvSpPr>
        <p:spPr>
          <a:xfrm>
            <a:off x="3485004" y="118944"/>
            <a:ext cx="2460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GB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output file Examples (1)</a:t>
            </a:r>
          </a:p>
        </p:txBody>
      </p:sp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82354171-033F-428B-ADEF-0DC39230DECD}"/>
              </a:ext>
            </a:extLst>
          </p:cNvPr>
          <p:cNvSpPr/>
          <p:nvPr/>
        </p:nvSpPr>
        <p:spPr>
          <a:xfrm>
            <a:off x="6748784" y="3019276"/>
            <a:ext cx="1944798" cy="40862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 anchorCtr="0">
            <a:spAutoFit/>
          </a:bodyPr>
          <a:lstStyle/>
          <a:p>
            <a:r>
              <a:rPr kumimoji="1" lang="ja-JP" altLang="en-US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「</a:t>
            </a:r>
            <a:r>
              <a:rPr kumimoji="1" lang="en-US" altLang="ja-JP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EDGE2mask.txt</a:t>
            </a:r>
            <a:r>
              <a:rPr kumimoji="1" lang="ja-JP" altLang="en-US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」</a:t>
            </a:r>
          </a:p>
        </p:txBody>
      </p: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32A5A9F3-229B-486E-A9D0-515F9CB351DD}"/>
              </a:ext>
            </a:extLst>
          </p:cNvPr>
          <p:cNvSpPr/>
          <p:nvPr/>
        </p:nvSpPr>
        <p:spPr>
          <a:xfrm>
            <a:off x="4571993" y="737960"/>
            <a:ext cx="1598388" cy="40862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 anchorCtr="0">
            <a:spAutoFit/>
          </a:bodyPr>
          <a:lstStyle/>
          <a:p>
            <a:r>
              <a:rPr kumimoji="1" lang="en-US" altLang="ja-JP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『GEM003584』</a:t>
            </a:r>
            <a:endParaRPr kumimoji="1" lang="ja-JP" altLang="en-US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3" name="四角形: 角を丸くする 12">
            <a:extLst>
              <a:ext uri="{FF2B5EF4-FFF2-40B4-BE49-F238E27FC236}">
                <a16:creationId xmlns:a16="http://schemas.microsoft.com/office/drawing/2014/main" id="{E6E36CB3-7855-40FA-8DE8-03ECCBD24EAB}"/>
              </a:ext>
            </a:extLst>
          </p:cNvPr>
          <p:cNvSpPr/>
          <p:nvPr/>
        </p:nvSpPr>
        <p:spPr>
          <a:xfrm>
            <a:off x="6748784" y="737960"/>
            <a:ext cx="1451327" cy="40862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 anchorCtr="0">
            <a:spAutoFit/>
          </a:bodyPr>
          <a:lstStyle/>
          <a:p>
            <a:r>
              <a:rPr kumimoji="1" lang="en-US" altLang="ja-JP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『RITS2data』</a:t>
            </a:r>
            <a:endParaRPr kumimoji="1" lang="ja-JP" altLang="en-US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5" name="四角形: 角を丸くする 14">
            <a:extLst>
              <a:ext uri="{FF2B5EF4-FFF2-40B4-BE49-F238E27FC236}">
                <a16:creationId xmlns:a16="http://schemas.microsoft.com/office/drawing/2014/main" id="{6476B12B-4560-4EC3-9E35-44A818D7BA78}"/>
              </a:ext>
            </a:extLst>
          </p:cNvPr>
          <p:cNvSpPr/>
          <p:nvPr/>
        </p:nvSpPr>
        <p:spPr>
          <a:xfrm>
            <a:off x="6748784" y="1317994"/>
            <a:ext cx="1546100" cy="40862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 anchorCtr="0">
            <a:spAutoFit/>
          </a:bodyPr>
          <a:lstStyle/>
          <a:p>
            <a:r>
              <a:rPr kumimoji="1" lang="en-US" altLang="ja-JP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『EDGE2data』</a:t>
            </a:r>
            <a:endParaRPr kumimoji="1" lang="ja-JP" altLang="en-US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7" name="四角形: 角を丸くする 16">
            <a:extLst>
              <a:ext uri="{FF2B5EF4-FFF2-40B4-BE49-F238E27FC236}">
                <a16:creationId xmlns:a16="http://schemas.microsoft.com/office/drawing/2014/main" id="{61FEA9E1-39C1-474F-81E9-5969094C11F0}"/>
              </a:ext>
            </a:extLst>
          </p:cNvPr>
          <p:cNvSpPr/>
          <p:nvPr/>
        </p:nvSpPr>
        <p:spPr>
          <a:xfrm>
            <a:off x="2921492" y="737960"/>
            <a:ext cx="1415379" cy="40862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 anchorCtr="0">
            <a:spAutoFit/>
          </a:bodyPr>
          <a:lstStyle/>
          <a:p>
            <a:r>
              <a:rPr kumimoji="1" lang="en-US" altLang="ja-JP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『</a:t>
            </a:r>
            <a:r>
              <a:rPr kumimoji="1" lang="en-US" altLang="ja-JP" dirty="0" err="1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Sukemasa</a:t>
            </a:r>
            <a:r>
              <a:rPr kumimoji="1" lang="en-US" altLang="ja-JP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』</a:t>
            </a:r>
            <a:endParaRPr kumimoji="1" lang="ja-JP" altLang="en-US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四角形: 角を丸くする 22">
            <a:extLst>
              <a:ext uri="{FF2B5EF4-FFF2-40B4-BE49-F238E27FC236}">
                <a16:creationId xmlns:a16="http://schemas.microsoft.com/office/drawing/2014/main" id="{A22A7314-679B-442D-B3A9-6F6A22BB9468}"/>
              </a:ext>
            </a:extLst>
          </p:cNvPr>
          <p:cNvSpPr/>
          <p:nvPr/>
        </p:nvSpPr>
        <p:spPr>
          <a:xfrm>
            <a:off x="6748784" y="1794385"/>
            <a:ext cx="1921922" cy="40862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 anchorCtr="0">
            <a:spAutoFit/>
          </a:bodyPr>
          <a:lstStyle/>
          <a:p>
            <a:r>
              <a:rPr kumimoji="1" lang="ja-JP" altLang="en-US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「</a:t>
            </a:r>
            <a:r>
              <a:rPr kumimoji="1" lang="en-US" altLang="ja-JP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GEM003584.tiff</a:t>
            </a:r>
            <a:r>
              <a:rPr kumimoji="1" lang="ja-JP" altLang="en-US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」</a:t>
            </a:r>
          </a:p>
        </p:txBody>
      </p:sp>
      <p:sp>
        <p:nvSpPr>
          <p:cNvPr id="25" name="四角形: 角を丸くする 24">
            <a:extLst>
              <a:ext uri="{FF2B5EF4-FFF2-40B4-BE49-F238E27FC236}">
                <a16:creationId xmlns:a16="http://schemas.microsoft.com/office/drawing/2014/main" id="{CEAD169F-2796-4D7A-9ED2-FFA2012BA13D}"/>
              </a:ext>
            </a:extLst>
          </p:cNvPr>
          <p:cNvSpPr/>
          <p:nvPr/>
        </p:nvSpPr>
        <p:spPr>
          <a:xfrm>
            <a:off x="6748784" y="2399074"/>
            <a:ext cx="1850025" cy="40862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 anchorCtr="0">
            <a:spAutoFit/>
          </a:bodyPr>
          <a:lstStyle/>
          <a:p>
            <a:r>
              <a:rPr kumimoji="1" lang="ja-JP" altLang="en-US" dirty="0">
                <a:solidFill>
                  <a:schemeClr val="accent2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「</a:t>
            </a:r>
            <a:r>
              <a:rPr kumimoji="1" lang="en-US" altLang="ja-JP" dirty="0">
                <a:solidFill>
                  <a:schemeClr val="accent2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RITS2mask.txt</a:t>
            </a:r>
            <a:r>
              <a:rPr kumimoji="1" lang="ja-JP" altLang="en-US" dirty="0">
                <a:solidFill>
                  <a:schemeClr val="accent2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」</a:t>
            </a:r>
          </a:p>
        </p:txBody>
      </p:sp>
      <p:sp>
        <p:nvSpPr>
          <p:cNvPr id="27" name="左中かっこ 26">
            <a:extLst>
              <a:ext uri="{FF2B5EF4-FFF2-40B4-BE49-F238E27FC236}">
                <a16:creationId xmlns:a16="http://schemas.microsoft.com/office/drawing/2014/main" id="{CFE25B28-EA23-47D7-A37D-82A56D3B4BE0}"/>
              </a:ext>
            </a:extLst>
          </p:cNvPr>
          <p:cNvSpPr/>
          <p:nvPr/>
        </p:nvSpPr>
        <p:spPr>
          <a:xfrm>
            <a:off x="4252322" y="781517"/>
            <a:ext cx="372888" cy="2787451"/>
          </a:xfrm>
          <a:prstGeom prst="leftBrace">
            <a:avLst>
              <a:gd name="adj1" fmla="val 8333"/>
              <a:gd name="adj2" fmla="val 6834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左中かっこ 28">
            <a:extLst>
              <a:ext uri="{FF2B5EF4-FFF2-40B4-BE49-F238E27FC236}">
                <a16:creationId xmlns:a16="http://schemas.microsoft.com/office/drawing/2014/main" id="{99640646-93AE-47C8-A22C-4F53BD791FE6}"/>
              </a:ext>
            </a:extLst>
          </p:cNvPr>
          <p:cNvSpPr/>
          <p:nvPr/>
        </p:nvSpPr>
        <p:spPr>
          <a:xfrm>
            <a:off x="6303608" y="781517"/>
            <a:ext cx="372888" cy="5202972"/>
          </a:xfrm>
          <a:prstGeom prst="leftBrace">
            <a:avLst>
              <a:gd name="adj1" fmla="val 8333"/>
              <a:gd name="adj2" fmla="val 576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左中かっこ 30">
            <a:extLst>
              <a:ext uri="{FF2B5EF4-FFF2-40B4-BE49-F238E27FC236}">
                <a16:creationId xmlns:a16="http://schemas.microsoft.com/office/drawing/2014/main" id="{9E4BDC37-0238-4556-8855-D856FD468BC3}"/>
              </a:ext>
            </a:extLst>
          </p:cNvPr>
          <p:cNvSpPr/>
          <p:nvPr/>
        </p:nvSpPr>
        <p:spPr>
          <a:xfrm>
            <a:off x="8608852" y="781517"/>
            <a:ext cx="372888" cy="3626933"/>
          </a:xfrm>
          <a:prstGeom prst="leftBrace">
            <a:avLst>
              <a:gd name="adj1" fmla="val 8333"/>
              <a:gd name="adj2" fmla="val 576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四角形: 角を丸くする 38">
            <a:extLst>
              <a:ext uri="{FF2B5EF4-FFF2-40B4-BE49-F238E27FC236}">
                <a16:creationId xmlns:a16="http://schemas.microsoft.com/office/drawing/2014/main" id="{97902E27-DB47-4F1D-B286-EC63DD665129}"/>
              </a:ext>
            </a:extLst>
          </p:cNvPr>
          <p:cNvSpPr/>
          <p:nvPr/>
        </p:nvSpPr>
        <p:spPr>
          <a:xfrm>
            <a:off x="6748784" y="3640232"/>
            <a:ext cx="1750350" cy="40862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 anchorCtr="0">
            <a:spAutoFit/>
          </a:bodyPr>
          <a:lstStyle/>
          <a:p>
            <a:r>
              <a:rPr kumimoji="1" lang="ja-JP" altLang="en-US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「</a:t>
            </a:r>
            <a:r>
              <a:rPr kumimoji="1" lang="en-US" altLang="ja-JP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Suke_rits1.inp</a:t>
            </a:r>
            <a:r>
              <a:rPr kumimoji="1" lang="ja-JP" altLang="en-US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」</a:t>
            </a:r>
          </a:p>
        </p:txBody>
      </p:sp>
      <p:sp>
        <p:nvSpPr>
          <p:cNvPr id="41" name="四角形: 角を丸くする 40">
            <a:extLst>
              <a:ext uri="{FF2B5EF4-FFF2-40B4-BE49-F238E27FC236}">
                <a16:creationId xmlns:a16="http://schemas.microsoft.com/office/drawing/2014/main" id="{E69C9738-8061-4669-8C43-7729FB450BAF}"/>
              </a:ext>
            </a:extLst>
          </p:cNvPr>
          <p:cNvSpPr/>
          <p:nvPr/>
        </p:nvSpPr>
        <p:spPr>
          <a:xfrm>
            <a:off x="6748784" y="4192185"/>
            <a:ext cx="1750350" cy="40862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 anchorCtr="0">
            <a:spAutoFit/>
          </a:bodyPr>
          <a:lstStyle/>
          <a:p>
            <a:r>
              <a:rPr kumimoji="1" lang="ja-JP" altLang="en-US" dirty="0">
                <a:solidFill>
                  <a:srgbClr val="0000F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「</a:t>
            </a:r>
            <a:r>
              <a:rPr kumimoji="1" lang="en-US" altLang="ja-JP" dirty="0">
                <a:solidFill>
                  <a:srgbClr val="0000F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Suke_rits2.inp</a:t>
            </a:r>
            <a:r>
              <a:rPr kumimoji="1" lang="ja-JP" altLang="en-US" dirty="0">
                <a:solidFill>
                  <a:srgbClr val="0000F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」</a:t>
            </a:r>
          </a:p>
        </p:txBody>
      </p:sp>
      <p:sp>
        <p:nvSpPr>
          <p:cNvPr id="43" name="四角形: 角を丸くする 42">
            <a:extLst>
              <a:ext uri="{FF2B5EF4-FFF2-40B4-BE49-F238E27FC236}">
                <a16:creationId xmlns:a16="http://schemas.microsoft.com/office/drawing/2014/main" id="{410BC4B6-DB91-482D-A95C-2408BCF19F84}"/>
              </a:ext>
            </a:extLst>
          </p:cNvPr>
          <p:cNvSpPr/>
          <p:nvPr/>
        </p:nvSpPr>
        <p:spPr>
          <a:xfrm>
            <a:off x="6748784" y="4720687"/>
            <a:ext cx="1750350" cy="40862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 anchorCtr="0">
            <a:spAutoFit/>
          </a:bodyPr>
          <a:lstStyle/>
          <a:p>
            <a:r>
              <a:rPr kumimoji="1" lang="ja-JP" altLang="en-US" dirty="0">
                <a:solidFill>
                  <a:srgbClr val="00FF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「</a:t>
            </a:r>
            <a:r>
              <a:rPr kumimoji="1" lang="en-US" altLang="ja-JP" dirty="0">
                <a:solidFill>
                  <a:srgbClr val="00FF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Suke_rits3.inp</a:t>
            </a:r>
            <a:r>
              <a:rPr kumimoji="1" lang="ja-JP" altLang="en-US" dirty="0">
                <a:solidFill>
                  <a:srgbClr val="00FF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」</a:t>
            </a:r>
          </a:p>
        </p:txBody>
      </p:sp>
      <p:sp>
        <p:nvSpPr>
          <p:cNvPr id="45" name="四角形: 角を丸くする 44">
            <a:extLst>
              <a:ext uri="{FF2B5EF4-FFF2-40B4-BE49-F238E27FC236}">
                <a16:creationId xmlns:a16="http://schemas.microsoft.com/office/drawing/2014/main" id="{142C54FA-4A77-428D-8087-969EA5ECED8F}"/>
              </a:ext>
            </a:extLst>
          </p:cNvPr>
          <p:cNvSpPr/>
          <p:nvPr/>
        </p:nvSpPr>
        <p:spPr>
          <a:xfrm>
            <a:off x="6748784" y="5284724"/>
            <a:ext cx="1652310" cy="40862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 anchorCtr="0">
            <a:spAutoFit/>
          </a:bodyPr>
          <a:lstStyle/>
          <a:p>
            <a:r>
              <a:rPr kumimoji="1" lang="ja-JP" altLang="en-US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「</a:t>
            </a:r>
            <a:r>
              <a:rPr kumimoji="1" lang="en-US" altLang="ja-JP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Suke3584.sh</a:t>
            </a:r>
            <a:r>
              <a:rPr kumimoji="1" lang="ja-JP" altLang="en-US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」</a:t>
            </a:r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372E829B-56DA-4075-95FB-1EE678F61A2E}"/>
              </a:ext>
            </a:extLst>
          </p:cNvPr>
          <p:cNvSpPr txBox="1"/>
          <p:nvPr/>
        </p:nvSpPr>
        <p:spPr>
          <a:xfrm>
            <a:off x="85906" y="1142563"/>
            <a:ext cx="6087238" cy="4154984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r>
              <a:rPr kumimoji="1"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When "Suke3584.sh" is executed with the contents of the previous page, following files will be created </a:t>
            </a:r>
            <a:r>
              <a:rPr kumimoji="1" lang="en-US" altLang="ja-JP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in the directory containing rietveldcc2.exe</a:t>
            </a:r>
            <a:r>
              <a:rPr kumimoji="1"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.</a:t>
            </a:r>
          </a:p>
          <a:p>
            <a:r>
              <a:rPr kumimoji="1" lang="en-US" altLang="ja-JP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Suke_rits1.out</a:t>
            </a:r>
            <a:r>
              <a:rPr kumimoji="1"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, </a:t>
            </a:r>
            <a:r>
              <a:rPr kumimoji="1" lang="en-US" altLang="ja-JP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Suke_rits1.est</a:t>
            </a:r>
            <a:r>
              <a:rPr kumimoji="1"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, </a:t>
            </a:r>
            <a:r>
              <a:rPr kumimoji="1" lang="en-US" altLang="ja-JP" dirty="0">
                <a:solidFill>
                  <a:srgbClr val="0000F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Suke_rits2.out</a:t>
            </a:r>
            <a:r>
              <a:rPr kumimoji="1"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, </a:t>
            </a:r>
            <a:r>
              <a:rPr kumimoji="1" lang="en-US" altLang="ja-JP" dirty="0">
                <a:solidFill>
                  <a:srgbClr val="0000F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Suke_rits2.est</a:t>
            </a:r>
            <a:r>
              <a:rPr kumimoji="1"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, </a:t>
            </a:r>
            <a:r>
              <a:rPr kumimoji="1" lang="en-US" altLang="ja-JP" dirty="0">
                <a:solidFill>
                  <a:srgbClr val="00FF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Suke_rits3.out</a:t>
            </a:r>
            <a:r>
              <a:rPr kumimoji="1"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, and </a:t>
            </a:r>
            <a:r>
              <a:rPr kumimoji="1" lang="en-US" altLang="ja-JP" dirty="0">
                <a:solidFill>
                  <a:srgbClr val="00FF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Suke_rits3.est</a:t>
            </a:r>
            <a:r>
              <a:rPr kumimoji="1"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.</a:t>
            </a:r>
          </a:p>
          <a:p>
            <a:endParaRPr kumimoji="1" lang="en-US" altLang="ja-JP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kumimoji="1"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In other words, </a:t>
            </a:r>
            <a:r>
              <a:rPr kumimoji="1" lang="en-US" altLang="ja-JP" b="1" dirty="0" err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xyz.out</a:t>
            </a:r>
            <a:r>
              <a:rPr kumimoji="1"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is created with the </a:t>
            </a:r>
            <a:r>
              <a:rPr kumimoji="1" lang="en-US" altLang="ja-JP" dirty="0" err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xyz</a:t>
            </a:r>
            <a:r>
              <a:rPr kumimoji="1"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part of </a:t>
            </a:r>
            <a:r>
              <a:rPr kumimoji="1" lang="en-US" altLang="ja-JP" b="1" dirty="0" err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xyz.inp</a:t>
            </a:r>
            <a:r>
              <a:rPr kumimoji="1"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. </a:t>
            </a:r>
            <a:r>
              <a:rPr kumimoji="1" lang="en-US" altLang="ja-JP" dirty="0" err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xyz.est</a:t>
            </a:r>
            <a:r>
              <a:rPr kumimoji="1"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is the file for the automatic estimation of atomic number density, but if you don't use it, don’t care about it.</a:t>
            </a:r>
          </a:p>
          <a:p>
            <a:r>
              <a:rPr kumimoji="1"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If the file name already exists, the file name is automatically appended with -1, -2, etc. (without overwriting).</a:t>
            </a:r>
          </a:p>
          <a:p>
            <a:endParaRPr kumimoji="1" lang="en-US" altLang="ja-JP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kumimoji="1"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Similarly, if you run the program with EDGE2, following files will be created </a:t>
            </a:r>
            <a:r>
              <a:rPr kumimoji="1" lang="en-US" altLang="ja-JP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in the directory containing edgecc2.exe</a:t>
            </a:r>
            <a:r>
              <a:rPr kumimoji="1"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.</a:t>
            </a:r>
          </a:p>
          <a:p>
            <a:r>
              <a:rPr kumimoji="1"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Suke_rits1.out, Suke_rits2.out and Suke_rits3.out.</a:t>
            </a:r>
          </a:p>
        </p:txBody>
      </p:sp>
      <p:sp>
        <p:nvSpPr>
          <p:cNvPr id="19" name="四角形: 角を丸くする 18">
            <a:extLst>
              <a:ext uri="{FF2B5EF4-FFF2-40B4-BE49-F238E27FC236}">
                <a16:creationId xmlns:a16="http://schemas.microsoft.com/office/drawing/2014/main" id="{2BA1FF99-2993-3A17-224B-0AEE67CB654F}"/>
              </a:ext>
            </a:extLst>
          </p:cNvPr>
          <p:cNvSpPr/>
          <p:nvPr/>
        </p:nvSpPr>
        <p:spPr>
          <a:xfrm>
            <a:off x="6783099" y="5848761"/>
            <a:ext cx="1417012" cy="40862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 anchorCtr="0">
            <a:spAutoFit/>
          </a:bodyPr>
          <a:lstStyle/>
          <a:p>
            <a:r>
              <a:rPr kumimoji="1" lang="ja-JP" altLang="en-US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「</a:t>
            </a:r>
            <a:r>
              <a:rPr kumimoji="1" lang="en-US" altLang="ja-JP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RITS2.exe</a:t>
            </a:r>
            <a:r>
              <a:rPr kumimoji="1" lang="ja-JP" altLang="en-US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」</a:t>
            </a:r>
          </a:p>
        </p:txBody>
      </p:sp>
      <p:sp>
        <p:nvSpPr>
          <p:cNvPr id="20" name="四角形: 角を丸くする 19">
            <a:extLst>
              <a:ext uri="{FF2B5EF4-FFF2-40B4-BE49-F238E27FC236}">
                <a16:creationId xmlns:a16="http://schemas.microsoft.com/office/drawing/2014/main" id="{D1E0EEE7-607A-EE08-779A-CBDE08BF7D32}"/>
              </a:ext>
            </a:extLst>
          </p:cNvPr>
          <p:cNvSpPr/>
          <p:nvPr/>
        </p:nvSpPr>
        <p:spPr>
          <a:xfrm>
            <a:off x="6783099" y="6298916"/>
            <a:ext cx="967707" cy="40862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 anchorCtr="0">
            <a:spAutoFit/>
          </a:bodyPr>
          <a:lstStyle/>
          <a:p>
            <a:r>
              <a:rPr kumimoji="1" lang="ja-JP" altLang="en-US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「</a:t>
            </a:r>
            <a:r>
              <a:rPr kumimoji="1" lang="en-US" altLang="ja-JP" dirty="0" err="1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spgra</a:t>
            </a:r>
            <a:r>
              <a:rPr kumimoji="1" lang="ja-JP" altLang="en-US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」</a:t>
            </a:r>
          </a:p>
        </p:txBody>
      </p:sp>
    </p:spTree>
    <p:extLst>
      <p:ext uri="{BB962C8B-B14F-4D97-AF65-F5344CB8AC3E}">
        <p14:creationId xmlns:p14="http://schemas.microsoft.com/office/powerpoint/2010/main" val="36925091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C82DF4D5-A6CF-65E2-39AE-D460C4104A3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-2" r="11787"/>
          <a:stretch/>
        </p:blipFill>
        <p:spPr>
          <a:xfrm>
            <a:off x="1980000" y="1097280"/>
            <a:ext cx="7164000" cy="5760720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563E4A73-31B0-51A3-98C1-7F206A6CE9F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8" r="76499"/>
          <a:stretch/>
        </p:blipFill>
        <p:spPr>
          <a:xfrm>
            <a:off x="3" y="1097280"/>
            <a:ext cx="1908000" cy="5760720"/>
          </a:xfrm>
          <a:prstGeom prst="rect">
            <a:avLst/>
          </a:prstGeom>
        </p:spPr>
      </p:pic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FAEC72D2-19A9-350C-0DDE-355438A7EBDA}"/>
              </a:ext>
            </a:extLst>
          </p:cNvPr>
          <p:cNvSpPr txBox="1"/>
          <p:nvPr/>
        </p:nvSpPr>
        <p:spPr>
          <a:xfrm>
            <a:off x="3185888" y="6574969"/>
            <a:ext cx="5466240" cy="246221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kumimoji="1" lang="en-US" altLang="ja-JP" sz="16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Contents of the .out file. Nos. 1, 20, 10 and 37 are not analyzed.</a:t>
            </a: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8F9E6777-C712-5237-E612-03E562290EBE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" t="1" r="49019" b="77500"/>
          <a:stretch/>
        </p:blipFill>
        <p:spPr>
          <a:xfrm>
            <a:off x="3" y="0"/>
            <a:ext cx="4140000" cy="1296000"/>
          </a:xfrm>
          <a:prstGeom prst="rect">
            <a:avLst/>
          </a:prstGeom>
        </p:spPr>
      </p:pic>
      <p:cxnSp>
        <p:nvCxnSpPr>
          <p:cNvPr id="16" name="直線矢印コネクタ 15">
            <a:extLst>
              <a:ext uri="{FF2B5EF4-FFF2-40B4-BE49-F238E27FC236}">
                <a16:creationId xmlns:a16="http://schemas.microsoft.com/office/drawing/2014/main" id="{99DE97B8-3FC2-573A-2164-0937FD6C5AA2}"/>
              </a:ext>
            </a:extLst>
          </p:cNvPr>
          <p:cNvCxnSpPr>
            <a:cxnSpLocks/>
          </p:cNvCxnSpPr>
          <p:nvPr/>
        </p:nvCxnSpPr>
        <p:spPr>
          <a:xfrm flipH="1">
            <a:off x="885371" y="1161143"/>
            <a:ext cx="1879600" cy="1219200"/>
          </a:xfrm>
          <a:prstGeom prst="straightConnector1">
            <a:avLst/>
          </a:prstGeom>
          <a:ln w="12700">
            <a:solidFill>
              <a:schemeClr val="accent4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B1BF729B-D2D8-4CE3-D031-773E2BCE4CD9}"/>
              </a:ext>
            </a:extLst>
          </p:cNvPr>
          <p:cNvSpPr txBox="1"/>
          <p:nvPr/>
        </p:nvSpPr>
        <p:spPr>
          <a:xfrm>
            <a:off x="4556518" y="118944"/>
            <a:ext cx="4195379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Examples of a mask file and an output file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D08D7152-AAA0-D4EB-F504-08610E6ACC9F}"/>
              </a:ext>
            </a:extLst>
          </p:cNvPr>
          <p:cNvSpPr txBox="1"/>
          <p:nvPr/>
        </p:nvSpPr>
        <p:spPr>
          <a:xfrm>
            <a:off x="4434117" y="569251"/>
            <a:ext cx="4506686" cy="738664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r>
              <a:rPr kumimoji="1" lang="en-US" altLang="ja-JP" sz="16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In this example, 37 data are in the “RITS2data" folder, and nos. 1, 2, 10 and 37 are specified in the mask file "3585_mask.txt" as an analysis exclusion.</a:t>
            </a:r>
          </a:p>
        </p:txBody>
      </p:sp>
    </p:spTree>
    <p:extLst>
      <p:ext uri="{BB962C8B-B14F-4D97-AF65-F5344CB8AC3E}">
        <p14:creationId xmlns:p14="http://schemas.microsoft.com/office/powerpoint/2010/main" val="25985265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42F7FEE2-279B-474B-9CA0-9D71AA43FE72}"/>
              </a:ext>
            </a:extLst>
          </p:cNvPr>
          <p:cNvSpPr txBox="1"/>
          <p:nvPr/>
        </p:nvSpPr>
        <p:spPr>
          <a:xfrm>
            <a:off x="3436112" y="118944"/>
            <a:ext cx="25987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GB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Shell Script Examples (2)</a:t>
            </a:r>
          </a:p>
        </p:txBody>
      </p:sp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82354171-033F-428B-ADEF-0DC39230DECD}"/>
              </a:ext>
            </a:extLst>
          </p:cNvPr>
          <p:cNvSpPr/>
          <p:nvPr/>
        </p:nvSpPr>
        <p:spPr>
          <a:xfrm>
            <a:off x="6748784" y="3019276"/>
            <a:ext cx="1944798" cy="40862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 anchorCtr="0">
            <a:spAutoFit/>
          </a:bodyPr>
          <a:lstStyle/>
          <a:p>
            <a:r>
              <a:rPr kumimoji="1" lang="ja-JP" altLang="en-US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「</a:t>
            </a:r>
            <a:r>
              <a:rPr kumimoji="1" lang="en-US" altLang="ja-JP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EDGE2mask.txt</a:t>
            </a:r>
            <a:r>
              <a:rPr kumimoji="1" lang="ja-JP" altLang="en-US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」</a:t>
            </a:r>
          </a:p>
        </p:txBody>
      </p: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32A5A9F3-229B-486E-A9D0-515F9CB351DD}"/>
              </a:ext>
            </a:extLst>
          </p:cNvPr>
          <p:cNvSpPr/>
          <p:nvPr/>
        </p:nvSpPr>
        <p:spPr>
          <a:xfrm>
            <a:off x="4571993" y="737960"/>
            <a:ext cx="1598388" cy="40862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 anchorCtr="0">
            <a:spAutoFit/>
          </a:bodyPr>
          <a:lstStyle/>
          <a:p>
            <a:r>
              <a:rPr kumimoji="1" lang="en-US" altLang="ja-JP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『GEM003584』</a:t>
            </a:r>
            <a:endParaRPr kumimoji="1" lang="ja-JP" altLang="en-US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3" name="四角形: 角を丸くする 12">
            <a:extLst>
              <a:ext uri="{FF2B5EF4-FFF2-40B4-BE49-F238E27FC236}">
                <a16:creationId xmlns:a16="http://schemas.microsoft.com/office/drawing/2014/main" id="{E6E36CB3-7855-40FA-8DE8-03ECCBD24EAB}"/>
              </a:ext>
            </a:extLst>
          </p:cNvPr>
          <p:cNvSpPr/>
          <p:nvPr/>
        </p:nvSpPr>
        <p:spPr>
          <a:xfrm>
            <a:off x="6748784" y="737960"/>
            <a:ext cx="1451327" cy="40862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 anchorCtr="0">
            <a:spAutoFit/>
          </a:bodyPr>
          <a:lstStyle/>
          <a:p>
            <a:r>
              <a:rPr kumimoji="1" lang="en-US" altLang="ja-JP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『RITS2data』</a:t>
            </a:r>
            <a:endParaRPr kumimoji="1" lang="ja-JP" altLang="en-US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5" name="四角形: 角を丸くする 14">
            <a:extLst>
              <a:ext uri="{FF2B5EF4-FFF2-40B4-BE49-F238E27FC236}">
                <a16:creationId xmlns:a16="http://schemas.microsoft.com/office/drawing/2014/main" id="{6476B12B-4560-4EC3-9E35-44A818D7BA78}"/>
              </a:ext>
            </a:extLst>
          </p:cNvPr>
          <p:cNvSpPr/>
          <p:nvPr/>
        </p:nvSpPr>
        <p:spPr>
          <a:xfrm>
            <a:off x="6748784" y="1317994"/>
            <a:ext cx="1546100" cy="40862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 anchorCtr="0">
            <a:spAutoFit/>
          </a:bodyPr>
          <a:lstStyle/>
          <a:p>
            <a:r>
              <a:rPr kumimoji="1" lang="en-US" altLang="ja-JP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『EDGE2data』</a:t>
            </a:r>
            <a:endParaRPr kumimoji="1" lang="ja-JP" altLang="en-US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7" name="四角形: 角を丸くする 16">
            <a:extLst>
              <a:ext uri="{FF2B5EF4-FFF2-40B4-BE49-F238E27FC236}">
                <a16:creationId xmlns:a16="http://schemas.microsoft.com/office/drawing/2014/main" id="{61FEA9E1-39C1-474F-81E9-5969094C11F0}"/>
              </a:ext>
            </a:extLst>
          </p:cNvPr>
          <p:cNvSpPr/>
          <p:nvPr/>
        </p:nvSpPr>
        <p:spPr>
          <a:xfrm>
            <a:off x="2921492" y="737960"/>
            <a:ext cx="1415379" cy="40862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 anchorCtr="0">
            <a:spAutoFit/>
          </a:bodyPr>
          <a:lstStyle/>
          <a:p>
            <a:r>
              <a:rPr kumimoji="1" lang="en-US" altLang="ja-JP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『</a:t>
            </a:r>
            <a:r>
              <a:rPr kumimoji="1" lang="en-US" altLang="ja-JP" dirty="0" err="1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Sukemasa</a:t>
            </a:r>
            <a:r>
              <a:rPr kumimoji="1" lang="en-US" altLang="ja-JP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』</a:t>
            </a:r>
            <a:endParaRPr kumimoji="1" lang="ja-JP" altLang="en-US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四角形: 角を丸くする 22">
            <a:extLst>
              <a:ext uri="{FF2B5EF4-FFF2-40B4-BE49-F238E27FC236}">
                <a16:creationId xmlns:a16="http://schemas.microsoft.com/office/drawing/2014/main" id="{A22A7314-679B-442D-B3A9-6F6A22BB9468}"/>
              </a:ext>
            </a:extLst>
          </p:cNvPr>
          <p:cNvSpPr/>
          <p:nvPr/>
        </p:nvSpPr>
        <p:spPr>
          <a:xfrm>
            <a:off x="6748784" y="1794385"/>
            <a:ext cx="1921922" cy="40862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 anchorCtr="0">
            <a:spAutoFit/>
          </a:bodyPr>
          <a:lstStyle/>
          <a:p>
            <a:r>
              <a:rPr kumimoji="1" lang="ja-JP" altLang="en-US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「</a:t>
            </a:r>
            <a:r>
              <a:rPr kumimoji="1" lang="en-US" altLang="ja-JP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GEM003584.tiff</a:t>
            </a:r>
            <a:r>
              <a:rPr kumimoji="1" lang="ja-JP" altLang="en-US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」</a:t>
            </a:r>
          </a:p>
        </p:txBody>
      </p:sp>
      <p:sp>
        <p:nvSpPr>
          <p:cNvPr id="25" name="四角形: 角を丸くする 24">
            <a:extLst>
              <a:ext uri="{FF2B5EF4-FFF2-40B4-BE49-F238E27FC236}">
                <a16:creationId xmlns:a16="http://schemas.microsoft.com/office/drawing/2014/main" id="{CEAD169F-2796-4D7A-9ED2-FFA2012BA13D}"/>
              </a:ext>
            </a:extLst>
          </p:cNvPr>
          <p:cNvSpPr/>
          <p:nvPr/>
        </p:nvSpPr>
        <p:spPr>
          <a:xfrm>
            <a:off x="6748784" y="2399074"/>
            <a:ext cx="1850025" cy="40862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 anchorCtr="0">
            <a:spAutoFit/>
          </a:bodyPr>
          <a:lstStyle/>
          <a:p>
            <a:r>
              <a:rPr kumimoji="1" lang="ja-JP" altLang="en-US" dirty="0">
                <a:solidFill>
                  <a:schemeClr val="accent2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「</a:t>
            </a:r>
            <a:r>
              <a:rPr kumimoji="1" lang="en-US" altLang="ja-JP" dirty="0">
                <a:solidFill>
                  <a:schemeClr val="accent2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RITS2mask.txt</a:t>
            </a:r>
            <a:r>
              <a:rPr kumimoji="1" lang="ja-JP" altLang="en-US" dirty="0">
                <a:solidFill>
                  <a:schemeClr val="accent2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」</a:t>
            </a:r>
          </a:p>
        </p:txBody>
      </p:sp>
      <p:sp>
        <p:nvSpPr>
          <p:cNvPr id="27" name="左中かっこ 26">
            <a:extLst>
              <a:ext uri="{FF2B5EF4-FFF2-40B4-BE49-F238E27FC236}">
                <a16:creationId xmlns:a16="http://schemas.microsoft.com/office/drawing/2014/main" id="{CFE25B28-EA23-47D7-A37D-82A56D3B4BE0}"/>
              </a:ext>
            </a:extLst>
          </p:cNvPr>
          <p:cNvSpPr/>
          <p:nvPr/>
        </p:nvSpPr>
        <p:spPr>
          <a:xfrm>
            <a:off x="4252322" y="781517"/>
            <a:ext cx="372888" cy="2787451"/>
          </a:xfrm>
          <a:prstGeom prst="leftBrace">
            <a:avLst>
              <a:gd name="adj1" fmla="val 8333"/>
              <a:gd name="adj2" fmla="val 6834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左中かっこ 28">
            <a:extLst>
              <a:ext uri="{FF2B5EF4-FFF2-40B4-BE49-F238E27FC236}">
                <a16:creationId xmlns:a16="http://schemas.microsoft.com/office/drawing/2014/main" id="{99640646-93AE-47C8-A22C-4F53BD791FE6}"/>
              </a:ext>
            </a:extLst>
          </p:cNvPr>
          <p:cNvSpPr/>
          <p:nvPr/>
        </p:nvSpPr>
        <p:spPr>
          <a:xfrm>
            <a:off x="6303608" y="781517"/>
            <a:ext cx="372888" cy="5904000"/>
          </a:xfrm>
          <a:prstGeom prst="leftBrace">
            <a:avLst>
              <a:gd name="adj1" fmla="val 8333"/>
              <a:gd name="adj2" fmla="val 576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左中かっこ 30">
            <a:extLst>
              <a:ext uri="{FF2B5EF4-FFF2-40B4-BE49-F238E27FC236}">
                <a16:creationId xmlns:a16="http://schemas.microsoft.com/office/drawing/2014/main" id="{9E4BDC37-0238-4556-8855-D856FD468BC3}"/>
              </a:ext>
            </a:extLst>
          </p:cNvPr>
          <p:cNvSpPr/>
          <p:nvPr/>
        </p:nvSpPr>
        <p:spPr>
          <a:xfrm>
            <a:off x="8608852" y="781517"/>
            <a:ext cx="372888" cy="3626933"/>
          </a:xfrm>
          <a:prstGeom prst="leftBrace">
            <a:avLst>
              <a:gd name="adj1" fmla="val 8333"/>
              <a:gd name="adj2" fmla="val 576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四角形: 角を丸くする 38">
            <a:extLst>
              <a:ext uri="{FF2B5EF4-FFF2-40B4-BE49-F238E27FC236}">
                <a16:creationId xmlns:a16="http://schemas.microsoft.com/office/drawing/2014/main" id="{97902E27-DB47-4F1D-B286-EC63DD665129}"/>
              </a:ext>
            </a:extLst>
          </p:cNvPr>
          <p:cNvSpPr/>
          <p:nvPr/>
        </p:nvSpPr>
        <p:spPr>
          <a:xfrm>
            <a:off x="6748784" y="3640232"/>
            <a:ext cx="1750350" cy="40862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 anchorCtr="0">
            <a:spAutoFit/>
          </a:bodyPr>
          <a:lstStyle/>
          <a:p>
            <a:r>
              <a:rPr kumimoji="1" lang="ja-JP" altLang="en-US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「</a:t>
            </a:r>
            <a:r>
              <a:rPr kumimoji="1" lang="en-US" altLang="ja-JP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Suke_rits1.inp</a:t>
            </a:r>
            <a:r>
              <a:rPr kumimoji="1" lang="ja-JP" altLang="en-US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」</a:t>
            </a:r>
          </a:p>
        </p:txBody>
      </p:sp>
      <p:sp>
        <p:nvSpPr>
          <p:cNvPr id="41" name="四角形: 角を丸くする 40">
            <a:extLst>
              <a:ext uri="{FF2B5EF4-FFF2-40B4-BE49-F238E27FC236}">
                <a16:creationId xmlns:a16="http://schemas.microsoft.com/office/drawing/2014/main" id="{E69C9738-8061-4669-8C43-7729FB450BAF}"/>
              </a:ext>
            </a:extLst>
          </p:cNvPr>
          <p:cNvSpPr/>
          <p:nvPr/>
        </p:nvSpPr>
        <p:spPr>
          <a:xfrm>
            <a:off x="6748784" y="4192185"/>
            <a:ext cx="1750350" cy="40862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 anchorCtr="0">
            <a:spAutoFit/>
          </a:bodyPr>
          <a:lstStyle/>
          <a:p>
            <a:r>
              <a:rPr kumimoji="1" lang="ja-JP" altLang="en-US" dirty="0">
                <a:solidFill>
                  <a:srgbClr val="0000F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「</a:t>
            </a:r>
            <a:r>
              <a:rPr kumimoji="1" lang="en-US" altLang="ja-JP" dirty="0">
                <a:solidFill>
                  <a:srgbClr val="0000F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Suke_rits2.inp</a:t>
            </a:r>
            <a:r>
              <a:rPr kumimoji="1" lang="ja-JP" altLang="en-US" dirty="0">
                <a:solidFill>
                  <a:srgbClr val="0000F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」</a:t>
            </a:r>
          </a:p>
        </p:txBody>
      </p:sp>
      <p:sp>
        <p:nvSpPr>
          <p:cNvPr id="43" name="四角形: 角を丸くする 42">
            <a:extLst>
              <a:ext uri="{FF2B5EF4-FFF2-40B4-BE49-F238E27FC236}">
                <a16:creationId xmlns:a16="http://schemas.microsoft.com/office/drawing/2014/main" id="{410BC4B6-DB91-482D-A95C-2408BCF19F84}"/>
              </a:ext>
            </a:extLst>
          </p:cNvPr>
          <p:cNvSpPr/>
          <p:nvPr/>
        </p:nvSpPr>
        <p:spPr>
          <a:xfrm>
            <a:off x="6748784" y="4720687"/>
            <a:ext cx="1750350" cy="40862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 anchorCtr="0">
            <a:spAutoFit/>
          </a:bodyPr>
          <a:lstStyle/>
          <a:p>
            <a:r>
              <a:rPr kumimoji="1" lang="ja-JP" altLang="en-US" dirty="0">
                <a:solidFill>
                  <a:srgbClr val="00FF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「</a:t>
            </a:r>
            <a:r>
              <a:rPr kumimoji="1" lang="en-US" altLang="ja-JP" dirty="0">
                <a:solidFill>
                  <a:srgbClr val="00FF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Suke_rits3.inp</a:t>
            </a:r>
            <a:r>
              <a:rPr kumimoji="1" lang="ja-JP" altLang="en-US" dirty="0">
                <a:solidFill>
                  <a:srgbClr val="00FF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」</a:t>
            </a:r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372E829B-56DA-4075-95FB-1EE678F61A2E}"/>
              </a:ext>
            </a:extLst>
          </p:cNvPr>
          <p:cNvSpPr txBox="1"/>
          <p:nvPr/>
        </p:nvSpPr>
        <p:spPr>
          <a:xfrm>
            <a:off x="85906" y="1318022"/>
            <a:ext cx="6087238" cy="5539978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r>
              <a:rPr kumimoji="1"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If you want to analyze a spectrum one by one with rietveldcc.exe, the contents of "Suke3584.sh" should be</a:t>
            </a:r>
          </a:p>
          <a:p>
            <a:r>
              <a:rPr kumimoji="1"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#!/bin/bash</a:t>
            </a:r>
          </a:p>
          <a:p>
            <a:r>
              <a:rPr kumimoji="1"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./rietveldcc.exe ./</a:t>
            </a:r>
            <a:r>
              <a:rPr kumimoji="1" lang="en-US" altLang="ja-JP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Suke_rits1.inp</a:t>
            </a:r>
            <a:r>
              <a:rPr kumimoji="1"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./</a:t>
            </a:r>
            <a:r>
              <a:rPr kumimoji="1" lang="en-US" altLang="ja-JP" i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path</a:t>
            </a:r>
            <a:r>
              <a:rPr kumimoji="1"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/</a:t>
            </a:r>
            <a:r>
              <a:rPr kumimoji="1" lang="en-US" altLang="ja-JP" dirty="0">
                <a:solidFill>
                  <a:schemeClr val="accent2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index_A.dat</a:t>
            </a:r>
          </a:p>
          <a:p>
            <a:r>
              <a:rPr kumimoji="1" lang="fr-FR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mv ./fit_func.dat ./</a:t>
            </a:r>
            <a:r>
              <a:rPr kumimoji="1" lang="en-US" altLang="ja-JP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Suke_rits1</a:t>
            </a:r>
            <a:r>
              <a:rPr kumimoji="1" lang="fr-FR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.fit</a:t>
            </a:r>
          </a:p>
          <a:p>
            <a:r>
              <a:rPr kumimoji="1" lang="fr-FR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mv ./fit_para.dat ./</a:t>
            </a:r>
            <a:r>
              <a:rPr kumimoji="1" lang="en-US" altLang="ja-JP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Suke_rits1</a:t>
            </a:r>
            <a:r>
              <a:rPr kumimoji="1" lang="fr-FR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.par</a:t>
            </a:r>
          </a:p>
          <a:p>
            <a:r>
              <a:rPr kumimoji="1"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./rietveldcc.exe ./</a:t>
            </a:r>
            <a:r>
              <a:rPr kumimoji="1" lang="en-US" altLang="ja-JP" dirty="0">
                <a:solidFill>
                  <a:srgbClr val="0000F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Suke_rits2.inp</a:t>
            </a:r>
            <a:r>
              <a:rPr kumimoji="1"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./</a:t>
            </a:r>
            <a:r>
              <a:rPr kumimoji="1" lang="en-US" altLang="ja-JP" i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path</a:t>
            </a:r>
            <a:r>
              <a:rPr kumimoji="1"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/</a:t>
            </a:r>
            <a:r>
              <a:rPr kumimoji="1" lang="en-US" altLang="ja-JP" dirty="0">
                <a:solidFill>
                  <a:schemeClr val="accent2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index_B.dat</a:t>
            </a:r>
          </a:p>
          <a:p>
            <a:r>
              <a:rPr kumimoji="1" lang="fr-FR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mv ./fit_func.dat ./</a:t>
            </a:r>
            <a:r>
              <a:rPr kumimoji="1" lang="en-US" altLang="ja-JP" dirty="0">
                <a:solidFill>
                  <a:srgbClr val="0000F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Suke_rits2</a:t>
            </a:r>
            <a:r>
              <a:rPr kumimoji="1" lang="fr-FR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.fit</a:t>
            </a:r>
          </a:p>
          <a:p>
            <a:r>
              <a:rPr kumimoji="1" lang="fr-FR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mv ./fit_para.dat ./</a:t>
            </a:r>
            <a:r>
              <a:rPr kumimoji="1" lang="en-US" altLang="ja-JP" dirty="0">
                <a:solidFill>
                  <a:srgbClr val="0000F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Suke_rits2</a:t>
            </a:r>
            <a:r>
              <a:rPr kumimoji="1" lang="fr-FR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.par</a:t>
            </a:r>
          </a:p>
          <a:p>
            <a:r>
              <a:rPr kumimoji="1"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./rietveldcc.exe ./</a:t>
            </a:r>
            <a:r>
              <a:rPr kumimoji="1" lang="en-US" altLang="ja-JP" dirty="0">
                <a:solidFill>
                  <a:srgbClr val="00FF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Suke_rits3.inp</a:t>
            </a:r>
            <a:r>
              <a:rPr kumimoji="1"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./</a:t>
            </a:r>
            <a:r>
              <a:rPr kumimoji="1" lang="en-US" altLang="ja-JP" i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path</a:t>
            </a:r>
            <a:r>
              <a:rPr kumimoji="1"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/</a:t>
            </a:r>
            <a:r>
              <a:rPr kumimoji="1" lang="en-US" altLang="ja-JP" dirty="0">
                <a:solidFill>
                  <a:schemeClr val="accent2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index_AB.dat</a:t>
            </a:r>
          </a:p>
          <a:p>
            <a:r>
              <a:rPr kumimoji="1" lang="fr-FR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mv ./fit_func.dat ./</a:t>
            </a:r>
            <a:r>
              <a:rPr kumimoji="1" lang="en-US" altLang="ja-JP" dirty="0">
                <a:solidFill>
                  <a:srgbClr val="00FF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Suke_rits3</a:t>
            </a:r>
            <a:r>
              <a:rPr kumimoji="1" lang="fr-FR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.fit</a:t>
            </a:r>
          </a:p>
          <a:p>
            <a:r>
              <a:rPr kumimoji="1" lang="fr-FR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mv ./fit_para.dat ./</a:t>
            </a:r>
            <a:r>
              <a:rPr kumimoji="1" lang="en-US" altLang="ja-JP" dirty="0">
                <a:solidFill>
                  <a:srgbClr val="00FF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Suke_rits3</a:t>
            </a:r>
            <a:r>
              <a:rPr kumimoji="1" lang="fr-FR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.par</a:t>
            </a:r>
          </a:p>
          <a:p>
            <a:r>
              <a:rPr kumimoji="1"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and so on.</a:t>
            </a:r>
          </a:p>
          <a:p>
            <a:r>
              <a:rPr kumimoji="1"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In short, instead of needing a mask file, specify the spectral files one by one.</a:t>
            </a:r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kumimoji="1"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Also, since the output file names are fixed to fit_func.dat and fit_para.dat, rename them with the mv command. (If you do not mv them, they will be overwritten.)</a:t>
            </a:r>
          </a:p>
          <a:p>
            <a:r>
              <a:rPr kumimoji="1"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If you want to run EDGE, change rietveldcc.exe to edgecc.exe and specify the initial value file for EDGE.</a:t>
            </a:r>
          </a:p>
        </p:txBody>
      </p:sp>
      <p:sp>
        <p:nvSpPr>
          <p:cNvPr id="45" name="四角形: 角を丸くする 44">
            <a:extLst>
              <a:ext uri="{FF2B5EF4-FFF2-40B4-BE49-F238E27FC236}">
                <a16:creationId xmlns:a16="http://schemas.microsoft.com/office/drawing/2014/main" id="{142C54FA-4A77-428D-8087-969EA5ECED8F}"/>
              </a:ext>
            </a:extLst>
          </p:cNvPr>
          <p:cNvSpPr/>
          <p:nvPr/>
        </p:nvSpPr>
        <p:spPr>
          <a:xfrm>
            <a:off x="6748784" y="5284724"/>
            <a:ext cx="1652310" cy="40862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 anchorCtr="0">
            <a:spAutoFit/>
          </a:bodyPr>
          <a:lstStyle/>
          <a:p>
            <a:r>
              <a:rPr kumimoji="1" lang="ja-JP" altLang="en-US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「</a:t>
            </a:r>
            <a:r>
              <a:rPr kumimoji="1" lang="en-US" altLang="ja-JP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Suke3584.sh</a:t>
            </a:r>
            <a:r>
              <a:rPr kumimoji="1" lang="ja-JP" altLang="en-US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」</a:t>
            </a:r>
          </a:p>
        </p:txBody>
      </p:sp>
      <p:sp>
        <p:nvSpPr>
          <p:cNvPr id="19" name="四角形: 角を丸くする 18">
            <a:extLst>
              <a:ext uri="{FF2B5EF4-FFF2-40B4-BE49-F238E27FC236}">
                <a16:creationId xmlns:a16="http://schemas.microsoft.com/office/drawing/2014/main" id="{2BA1FF99-2993-3A17-224B-0AEE67CB654F}"/>
              </a:ext>
            </a:extLst>
          </p:cNvPr>
          <p:cNvSpPr/>
          <p:nvPr/>
        </p:nvSpPr>
        <p:spPr>
          <a:xfrm>
            <a:off x="6783099" y="5848761"/>
            <a:ext cx="1417012" cy="40862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 anchorCtr="0">
            <a:spAutoFit/>
          </a:bodyPr>
          <a:lstStyle/>
          <a:p>
            <a:r>
              <a:rPr kumimoji="1" lang="ja-JP" altLang="en-US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「</a:t>
            </a:r>
            <a:r>
              <a:rPr kumimoji="1" lang="en-US" altLang="ja-JP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RITS2.exe</a:t>
            </a:r>
            <a:r>
              <a:rPr kumimoji="1" lang="ja-JP" altLang="en-US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」</a:t>
            </a:r>
          </a:p>
        </p:txBody>
      </p:sp>
      <p:sp>
        <p:nvSpPr>
          <p:cNvPr id="20" name="四角形: 角を丸くする 19">
            <a:extLst>
              <a:ext uri="{FF2B5EF4-FFF2-40B4-BE49-F238E27FC236}">
                <a16:creationId xmlns:a16="http://schemas.microsoft.com/office/drawing/2014/main" id="{D1E0EEE7-607A-EE08-779A-CBDE08BF7D32}"/>
              </a:ext>
            </a:extLst>
          </p:cNvPr>
          <p:cNvSpPr/>
          <p:nvPr/>
        </p:nvSpPr>
        <p:spPr>
          <a:xfrm>
            <a:off x="6783099" y="6298916"/>
            <a:ext cx="967707" cy="40862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 anchorCtr="0">
            <a:spAutoFit/>
          </a:bodyPr>
          <a:lstStyle/>
          <a:p>
            <a:r>
              <a:rPr kumimoji="1" lang="ja-JP" altLang="en-US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「</a:t>
            </a:r>
            <a:r>
              <a:rPr kumimoji="1" lang="en-US" altLang="ja-JP" dirty="0" err="1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spgra</a:t>
            </a:r>
            <a:r>
              <a:rPr kumimoji="1" lang="ja-JP" altLang="en-US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」</a:t>
            </a:r>
          </a:p>
        </p:txBody>
      </p:sp>
    </p:spTree>
    <p:extLst>
      <p:ext uri="{BB962C8B-B14F-4D97-AF65-F5344CB8AC3E}">
        <p14:creationId xmlns:p14="http://schemas.microsoft.com/office/powerpoint/2010/main" val="11502304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7BB96B-1B26-5620-8B91-0F4FEA88A0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591E9A9-B6C6-7DFA-2310-0FF7187957DC}"/>
              </a:ext>
            </a:extLst>
          </p:cNvPr>
          <p:cNvSpPr txBox="1"/>
          <p:nvPr/>
        </p:nvSpPr>
        <p:spPr>
          <a:xfrm>
            <a:off x="3630076" y="118944"/>
            <a:ext cx="18838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Calculation speed</a:t>
            </a:r>
          </a:p>
        </p:txBody>
      </p:sp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7D5677F5-33C3-24FC-1E6E-0CCA6D4465F0}"/>
              </a:ext>
            </a:extLst>
          </p:cNvPr>
          <p:cNvSpPr/>
          <p:nvPr/>
        </p:nvSpPr>
        <p:spPr>
          <a:xfrm>
            <a:off x="1055642" y="1139368"/>
            <a:ext cx="7032716" cy="57499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27000" rIns="0" bIns="0" rtlCol="0" anchor="ctr" anchorCtr="0">
            <a:spAutoFit/>
          </a:bodyPr>
          <a:lstStyle/>
          <a:p>
            <a:r>
              <a:rPr kumimoji="1" lang="en-US" altLang="ja-JP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Regardless of the number of threads, rietveldcc2.exe is clearly faster than rietveldcc2.o.</a:t>
            </a:r>
            <a:endParaRPr kumimoji="1" lang="ja-JP" altLang="en-US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四角形: 角を丸くする 4">
            <a:extLst>
              <a:ext uri="{FF2B5EF4-FFF2-40B4-BE49-F238E27FC236}">
                <a16:creationId xmlns:a16="http://schemas.microsoft.com/office/drawing/2014/main" id="{C1FF90D7-5145-BBD6-27BB-43A8089CD2B9}"/>
              </a:ext>
            </a:extLst>
          </p:cNvPr>
          <p:cNvSpPr/>
          <p:nvPr/>
        </p:nvSpPr>
        <p:spPr>
          <a:xfrm>
            <a:off x="1055642" y="2077957"/>
            <a:ext cx="7308000" cy="57499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27000" rIns="0" bIns="0" rtlCol="0" anchor="ctr" anchorCtr="0">
            <a:spAutoFit/>
          </a:bodyPr>
          <a:lstStyle/>
          <a:p>
            <a:r>
              <a:rPr kumimoji="1" lang="en-US" altLang="ja-JP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Between edgecc2.exe and edgecc2.o, edgecc2.o is faster. Below is an example of the verification. Ryzen 5700G is a CPU with 8 cores and 16 threads.</a:t>
            </a:r>
            <a:endParaRPr kumimoji="1" lang="ja-JP" altLang="en-US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図 9">
            <a:extLst>
              <a:ext uri="{FF2B5EF4-FFF2-40B4-BE49-F238E27FC236}">
                <a16:creationId xmlns:a16="http://schemas.microsoft.com/office/drawing/2014/main" id="{8E70C188-3B0A-5BA9-4143-9DF5B3480F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0858" y="3401835"/>
            <a:ext cx="6082284" cy="3352800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65380854-719F-D072-C4EF-28D115EC89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76375" y="2768896"/>
            <a:ext cx="6191250" cy="495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82425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32FF86-20AD-6C9B-8C01-25734A6A2C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03B6D877-0303-C384-40C8-043B567AD120}"/>
              </a:ext>
            </a:extLst>
          </p:cNvPr>
          <p:cNvSpPr txBox="1"/>
          <p:nvPr/>
        </p:nvSpPr>
        <p:spPr>
          <a:xfrm>
            <a:off x="1121376" y="118944"/>
            <a:ext cx="60452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Potential errors in the GCC version of rietveldcc and edgecc</a:t>
            </a:r>
            <a:endParaRPr kumimoji="1" lang="en-US" altLang="ja-JP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74E2C8DB-10EB-CC2E-CA95-54A226E9A6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2010" y="689477"/>
            <a:ext cx="7459980" cy="3901440"/>
          </a:xfrm>
          <a:prstGeom prst="rect">
            <a:avLst/>
          </a:prstGeom>
        </p:spPr>
      </p:pic>
      <p:sp>
        <p:nvSpPr>
          <p:cNvPr id="5" name="四角形: 角を丸くする 4">
            <a:extLst>
              <a:ext uri="{FF2B5EF4-FFF2-40B4-BE49-F238E27FC236}">
                <a16:creationId xmlns:a16="http://schemas.microsoft.com/office/drawing/2014/main" id="{99E9A672-4EDA-411C-C982-68D2A3F255DE}"/>
              </a:ext>
            </a:extLst>
          </p:cNvPr>
          <p:cNvSpPr/>
          <p:nvPr/>
        </p:nvSpPr>
        <p:spPr>
          <a:xfrm>
            <a:off x="989908" y="1541886"/>
            <a:ext cx="7032716" cy="3026729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27000" rIns="0" bIns="0" rtlCol="0" anchor="t" anchorCtr="0">
            <a:spAutoFit/>
          </a:bodyPr>
          <a:lstStyle/>
          <a:p>
            <a:r>
              <a:rPr kumimoji="1" lang="en-US" altLang="ja-JP"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Sometimes the program fails to run, displaying an error that</a:t>
            </a:r>
          </a:p>
          <a:p>
            <a:endParaRPr kumimoji="1" lang="en-US" altLang="ja-JP" sz="16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kumimoji="1" lang="en-US" altLang="ja-JP"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error while loading shared libraries: libgomp.so.1: cannot open shared object file: No such file or directory</a:t>
            </a:r>
          </a:p>
          <a:p>
            <a:endParaRPr kumimoji="1" lang="en-US" altLang="ja-JP" sz="16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kumimoji="1" lang="en-US" altLang="ja-JP"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message is literal, and in such cases, please enter the following command in your terminal:</a:t>
            </a:r>
          </a:p>
          <a:p>
            <a:endParaRPr kumimoji="1" lang="ja-JP" altLang="en-US" sz="16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kumimoji="1" lang="en-US" altLang="ja-JP" sz="16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 sudo apt install libgomp1</a:t>
            </a:r>
          </a:p>
          <a:p>
            <a:endParaRPr kumimoji="1" lang="en-US" altLang="ja-JP" sz="16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kumimoji="1" lang="en-US" altLang="ja-JP"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will install libgomp1, allowing the program to run properly.</a:t>
            </a:r>
          </a:p>
        </p:txBody>
      </p:sp>
    </p:spTree>
    <p:extLst>
      <p:ext uri="{BB962C8B-B14F-4D97-AF65-F5344CB8AC3E}">
        <p14:creationId xmlns:p14="http://schemas.microsoft.com/office/powerpoint/2010/main" val="18768647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C1AE9A36-900E-3F25-B3E4-2F6BDFB2A1DC}"/>
              </a:ext>
            </a:extLst>
          </p:cNvPr>
          <p:cNvSpPr/>
          <p:nvPr/>
        </p:nvSpPr>
        <p:spPr>
          <a:xfrm>
            <a:off x="485776" y="371480"/>
            <a:ext cx="8308181" cy="2970000"/>
          </a:xfrm>
          <a:prstGeom prst="roundRect">
            <a:avLst/>
          </a:prstGeom>
          <a:noFill/>
          <a:ln w="31750"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68555" tIns="34277" rIns="68555" bIns="34277" rtlCol="0" anchor="ctr">
            <a:norm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CE472988-A420-5A41-4D45-114825A6FDCB}"/>
              </a:ext>
            </a:extLst>
          </p:cNvPr>
          <p:cNvSpPr/>
          <p:nvPr/>
        </p:nvSpPr>
        <p:spPr>
          <a:xfrm>
            <a:off x="3774664" y="71639"/>
            <a:ext cx="1794696" cy="571106"/>
          </a:xfrm>
          <a:prstGeom prst="roundRect">
            <a:avLst/>
          </a:prstGeom>
          <a:gradFill flip="none" rotWithShape="1">
            <a:gsLst>
              <a:gs pos="0">
                <a:srgbClr val="FFF799">
                  <a:lumMod val="0"/>
                  <a:lumOff val="100000"/>
                </a:srgbClr>
              </a:gs>
              <a:gs pos="50000">
                <a:srgbClr val="FFF799">
                  <a:lumMod val="50000"/>
                  <a:lumOff val="50000"/>
                </a:srgbClr>
              </a:gs>
              <a:gs pos="100000">
                <a:srgbClr val="FFF799"/>
              </a:gs>
            </a:gsLst>
            <a:path path="circle">
              <a:fillToRect l="50000" t="50000" r="50000" b="50000"/>
            </a:path>
            <a:tileRect/>
          </a:gradFill>
          <a:ln w="19050">
            <a:solidFill>
              <a:srgbClr val="FFFC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27000" tIns="27000" rIns="27000" bIns="27000" rtlCol="0" anchor="ctr">
            <a:spAutoFit/>
          </a:bodyPr>
          <a:lstStyle/>
          <a:p>
            <a:pPr algn="ctr" fontAlgn="base">
              <a:lnSpc>
                <a:spcPts val="36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en-US" sz="3000" dirty="0">
                <a:solidFill>
                  <a:srgbClr val="000000"/>
                </a:solidFill>
                <a:latin typeface="Arial" charset="0"/>
                <a:cs typeface="Arial" charset="0"/>
              </a:rPr>
              <a:t>GUI-RITS</a:t>
            </a:r>
          </a:p>
        </p:txBody>
      </p:sp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6B8BB8E2-AB58-52F1-190A-1E36320C4544}"/>
              </a:ext>
            </a:extLst>
          </p:cNvPr>
          <p:cNvSpPr/>
          <p:nvPr/>
        </p:nvSpPr>
        <p:spPr>
          <a:xfrm>
            <a:off x="1050132" y="1230803"/>
            <a:ext cx="1850231" cy="417873"/>
          </a:xfrm>
          <a:prstGeom prst="round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27000" tIns="27000" rIns="27000" bIns="27000">
            <a:spAutoFit/>
          </a:bodyPr>
          <a:lstStyle/>
          <a:p>
            <a:pPr marL="2052000" indent="-2052000"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sz="2100" dirty="0">
                <a:solidFill>
                  <a:srgbClr val="000000"/>
                </a:solidFill>
                <a:latin typeface="Arial" panose="020B0604020202020204" pitchFamily="34" charset="0"/>
                <a:ea typeface="Meiryo" panose="020B0604030504040204" pitchFamily="34" charset="-128"/>
                <a:cs typeface="Arial" panose="020B0604020202020204" pitchFamily="34" charset="0"/>
              </a:rPr>
              <a:t>EDGE</a:t>
            </a:r>
          </a:p>
        </p:txBody>
      </p:sp>
      <p:sp>
        <p:nvSpPr>
          <p:cNvPr id="5" name="四角形: 角を丸くする 4">
            <a:extLst>
              <a:ext uri="{FF2B5EF4-FFF2-40B4-BE49-F238E27FC236}">
                <a16:creationId xmlns:a16="http://schemas.microsoft.com/office/drawing/2014/main" id="{B0D4F7C3-DCF9-C587-449C-DF3F2BE18A1B}"/>
              </a:ext>
            </a:extLst>
          </p:cNvPr>
          <p:cNvSpPr/>
          <p:nvPr/>
        </p:nvSpPr>
        <p:spPr>
          <a:xfrm>
            <a:off x="1050132" y="2316653"/>
            <a:ext cx="1850231" cy="417873"/>
          </a:xfrm>
          <a:prstGeom prst="round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27000" tIns="27000" rIns="27000" bIns="27000">
            <a:spAutoFit/>
          </a:bodyPr>
          <a:lstStyle/>
          <a:p>
            <a:pPr marL="2052000" indent="-2052000"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sz="2100" dirty="0">
                <a:solidFill>
                  <a:srgbClr val="000000"/>
                </a:solidFill>
                <a:latin typeface="Arial" panose="020B0604020202020204" pitchFamily="34" charset="0"/>
                <a:ea typeface="Meiryo" panose="020B0604030504040204" pitchFamily="34" charset="-128"/>
                <a:cs typeface="Arial" panose="020B0604020202020204" pitchFamily="34" charset="0"/>
              </a:rPr>
              <a:t>EDGE2</a:t>
            </a:r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C5D08F62-F1FD-257A-2C24-930A63DDAD45}"/>
              </a:ext>
            </a:extLst>
          </p:cNvPr>
          <p:cNvSpPr/>
          <p:nvPr/>
        </p:nvSpPr>
        <p:spPr>
          <a:xfrm>
            <a:off x="3746897" y="1230803"/>
            <a:ext cx="1850231" cy="417873"/>
          </a:xfrm>
          <a:prstGeom prst="round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27000" tIns="27000" rIns="27000" bIns="27000">
            <a:spAutoFit/>
          </a:bodyPr>
          <a:lstStyle/>
          <a:p>
            <a:pPr marL="2052000" indent="-2052000"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sz="2100" dirty="0">
                <a:solidFill>
                  <a:srgbClr val="000000"/>
                </a:solidFill>
                <a:latin typeface="Arial" panose="020B0604020202020204" pitchFamily="34" charset="0"/>
                <a:ea typeface="Meiryo" panose="020B0604030504040204" pitchFamily="34" charset="-128"/>
                <a:cs typeface="Arial" panose="020B0604020202020204" pitchFamily="34" charset="0"/>
              </a:rPr>
              <a:t>RITS</a:t>
            </a:r>
          </a:p>
        </p:txBody>
      </p: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462C20DC-DDE8-B677-3D4C-90831B024CA0}"/>
              </a:ext>
            </a:extLst>
          </p:cNvPr>
          <p:cNvSpPr/>
          <p:nvPr/>
        </p:nvSpPr>
        <p:spPr>
          <a:xfrm>
            <a:off x="3746897" y="2316653"/>
            <a:ext cx="1850231" cy="417873"/>
          </a:xfrm>
          <a:prstGeom prst="round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27000" tIns="27000" rIns="27000" bIns="27000">
            <a:spAutoFit/>
          </a:bodyPr>
          <a:lstStyle/>
          <a:p>
            <a:pPr marL="2052000" indent="-2052000"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sz="2100">
                <a:solidFill>
                  <a:srgbClr val="000000"/>
                </a:solidFill>
                <a:latin typeface="Arial" panose="020B0604020202020204" pitchFamily="34" charset="0"/>
                <a:ea typeface="Meiryo" panose="020B0604030504040204" pitchFamily="34" charset="-128"/>
                <a:cs typeface="Arial" panose="020B0604020202020204" pitchFamily="34" charset="0"/>
              </a:rPr>
              <a:t>RITS2</a:t>
            </a:r>
            <a:endParaRPr kumimoji="1" lang="en-US" sz="2100" dirty="0">
              <a:solidFill>
                <a:srgbClr val="000000"/>
              </a:solidFill>
              <a:latin typeface="Arial" panose="020B0604020202020204" pitchFamily="34" charset="0"/>
              <a:ea typeface="Meiryo" panose="020B0604030504040204" pitchFamily="34" charset="-128"/>
              <a:cs typeface="Arial" panose="020B0604020202020204" pitchFamily="34" charset="0"/>
            </a:endParaRPr>
          </a:p>
        </p:txBody>
      </p:sp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45CD7DAA-479A-C966-ADAD-AE46A178F73A}"/>
              </a:ext>
            </a:extLst>
          </p:cNvPr>
          <p:cNvSpPr/>
          <p:nvPr/>
        </p:nvSpPr>
        <p:spPr>
          <a:xfrm>
            <a:off x="6350779" y="1230803"/>
            <a:ext cx="2036001" cy="417873"/>
          </a:xfrm>
          <a:prstGeom prst="round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lIns="27000" tIns="27000" rIns="27000" bIns="27000">
            <a:spAutoFit/>
          </a:bodyPr>
          <a:lstStyle/>
          <a:p>
            <a:pPr marL="2052000" indent="-2052000"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sz="2100" dirty="0">
                <a:solidFill>
                  <a:srgbClr val="000000"/>
                </a:solidFill>
                <a:latin typeface="Arial" panose="020B0604020202020204" pitchFamily="34" charset="0"/>
                <a:ea typeface="Meiryo" panose="020B0604030504040204" pitchFamily="34" charset="-128"/>
                <a:cs typeface="Arial" panose="020B0604020202020204" pitchFamily="34" charset="0"/>
              </a:rPr>
              <a:t>RITS Simulation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5DDE411-05F8-4DCC-0EE1-C21DBFE3EE31}"/>
              </a:ext>
            </a:extLst>
          </p:cNvPr>
          <p:cNvSpPr txBox="1"/>
          <p:nvPr/>
        </p:nvSpPr>
        <p:spPr>
          <a:xfrm>
            <a:off x="1196188" y="1680649"/>
            <a:ext cx="1535741" cy="235013"/>
          </a:xfrm>
          <a:prstGeom prst="rect">
            <a:avLst/>
          </a:prstGeom>
          <a:noFill/>
        </p:spPr>
        <p:txBody>
          <a:bodyPr wrap="none" lIns="0" tIns="27000" rIns="0" bIns="0" rtlCol="0">
            <a:spAutoFit/>
          </a:bodyPr>
          <a:lstStyle/>
          <a:p>
            <a:r>
              <a:rPr kumimoji="1" lang="en-US" altLang="ja-JP" sz="1350" dirty="0"/>
              <a:t>Analysis of one data</a:t>
            </a:r>
            <a:endParaRPr kumimoji="1" lang="ja-JP" altLang="en-US" sz="1350" dirty="0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1E470196-4835-9584-2438-09DEC3891D63}"/>
              </a:ext>
            </a:extLst>
          </p:cNvPr>
          <p:cNvSpPr txBox="1"/>
          <p:nvPr/>
        </p:nvSpPr>
        <p:spPr>
          <a:xfrm>
            <a:off x="3892953" y="1680649"/>
            <a:ext cx="1535741" cy="235013"/>
          </a:xfrm>
          <a:prstGeom prst="rect">
            <a:avLst/>
          </a:prstGeom>
          <a:noFill/>
        </p:spPr>
        <p:txBody>
          <a:bodyPr wrap="none" lIns="0" tIns="27000" rIns="0" bIns="0" rtlCol="0">
            <a:spAutoFit/>
          </a:bodyPr>
          <a:lstStyle/>
          <a:p>
            <a:r>
              <a:rPr kumimoji="1" lang="en-US" altLang="ja-JP" sz="1350" dirty="0"/>
              <a:t>Analysis of one data</a:t>
            </a:r>
            <a:endParaRPr kumimoji="1" lang="ja-JP" altLang="en-US" sz="1350" dirty="0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9F87EA64-C325-5B6C-7FD9-33FF0A64C503}"/>
              </a:ext>
            </a:extLst>
          </p:cNvPr>
          <p:cNvSpPr txBox="1"/>
          <p:nvPr/>
        </p:nvSpPr>
        <p:spPr>
          <a:xfrm>
            <a:off x="1282750" y="2796554"/>
            <a:ext cx="1665584" cy="235013"/>
          </a:xfrm>
          <a:prstGeom prst="rect">
            <a:avLst/>
          </a:prstGeom>
          <a:noFill/>
        </p:spPr>
        <p:txBody>
          <a:bodyPr wrap="none" lIns="0" tIns="27000" rIns="0" bIns="0" rtlCol="0">
            <a:spAutoFit/>
          </a:bodyPr>
          <a:lstStyle/>
          <a:p>
            <a:r>
              <a:rPr kumimoji="1" lang="en-US" altLang="ja-JP" sz="1350" dirty="0"/>
              <a:t>Analysis of many data</a:t>
            </a:r>
            <a:endParaRPr kumimoji="1" lang="ja-JP" altLang="en-US" sz="1350" dirty="0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AEF54A86-74DD-9EAF-62B2-A3B30479CDD4}"/>
              </a:ext>
            </a:extLst>
          </p:cNvPr>
          <p:cNvSpPr txBox="1"/>
          <p:nvPr/>
        </p:nvSpPr>
        <p:spPr>
          <a:xfrm>
            <a:off x="3979516" y="2796554"/>
            <a:ext cx="1665584" cy="235013"/>
          </a:xfrm>
          <a:prstGeom prst="rect">
            <a:avLst/>
          </a:prstGeom>
          <a:noFill/>
        </p:spPr>
        <p:txBody>
          <a:bodyPr wrap="none" lIns="0" tIns="27000" rIns="0" bIns="0" rtlCol="0">
            <a:spAutoFit/>
          </a:bodyPr>
          <a:lstStyle/>
          <a:p>
            <a:r>
              <a:rPr kumimoji="1" lang="en-US" altLang="ja-JP" sz="1350" dirty="0"/>
              <a:t>Analysis of many data</a:t>
            </a:r>
            <a:endParaRPr kumimoji="1" lang="ja-JP" altLang="en-US" sz="1350" dirty="0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C36042FD-A805-6B02-9580-82FDE4662370}"/>
              </a:ext>
            </a:extLst>
          </p:cNvPr>
          <p:cNvSpPr txBox="1"/>
          <p:nvPr/>
        </p:nvSpPr>
        <p:spPr>
          <a:xfrm>
            <a:off x="6396779" y="1680649"/>
            <a:ext cx="1944000" cy="4154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kumimoji="1" lang="en-US" altLang="ja-JP" sz="1350" dirty="0"/>
              <a:t>Spectrum creation based on initial input values</a:t>
            </a:r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201108F5-807F-F87E-94A3-598108366F12}"/>
              </a:ext>
            </a:extLst>
          </p:cNvPr>
          <p:cNvSpPr/>
          <p:nvPr/>
        </p:nvSpPr>
        <p:spPr>
          <a:xfrm>
            <a:off x="485776" y="3882404"/>
            <a:ext cx="8308181" cy="2792624"/>
          </a:xfrm>
          <a:prstGeom prst="roundRect">
            <a:avLst/>
          </a:prstGeom>
          <a:noFill/>
          <a:ln w="31750"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68555" tIns="34277" rIns="68555" bIns="34277" rtlCol="0" anchor="ctr">
            <a:norm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15" name="四角形: 角を丸くする 14">
            <a:extLst>
              <a:ext uri="{FF2B5EF4-FFF2-40B4-BE49-F238E27FC236}">
                <a16:creationId xmlns:a16="http://schemas.microsoft.com/office/drawing/2014/main" id="{D7D1DC42-7B2C-04A3-E936-C69EDD29575D}"/>
              </a:ext>
            </a:extLst>
          </p:cNvPr>
          <p:cNvSpPr/>
          <p:nvPr/>
        </p:nvSpPr>
        <p:spPr>
          <a:xfrm>
            <a:off x="3819202" y="3607552"/>
            <a:ext cx="1705621" cy="571106"/>
          </a:xfrm>
          <a:prstGeom prst="roundRect">
            <a:avLst/>
          </a:prstGeom>
          <a:gradFill flip="none" rotWithShape="1">
            <a:gsLst>
              <a:gs pos="0">
                <a:srgbClr val="FFF799">
                  <a:lumMod val="0"/>
                  <a:lumOff val="100000"/>
                </a:srgbClr>
              </a:gs>
              <a:gs pos="50000">
                <a:srgbClr val="FFF799">
                  <a:lumMod val="50000"/>
                  <a:lumOff val="50000"/>
                </a:srgbClr>
              </a:gs>
              <a:gs pos="100000">
                <a:srgbClr val="FFF799"/>
              </a:gs>
            </a:gsLst>
            <a:path path="circle">
              <a:fillToRect l="50000" t="50000" r="50000" b="50000"/>
            </a:path>
            <a:tileRect/>
          </a:gradFill>
          <a:ln w="19050">
            <a:solidFill>
              <a:srgbClr val="FFFC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27000" tIns="27000" rIns="27000" bIns="27000" rtlCol="0" anchor="ctr">
            <a:spAutoFit/>
          </a:bodyPr>
          <a:lstStyle/>
          <a:p>
            <a:pPr algn="ctr" fontAlgn="base">
              <a:lnSpc>
                <a:spcPts val="36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en-US" sz="3000" dirty="0">
                <a:solidFill>
                  <a:srgbClr val="000000"/>
                </a:solidFill>
                <a:latin typeface="Arial" charset="0"/>
                <a:cs typeface="Arial" charset="0"/>
              </a:rPr>
              <a:t>CLI-RITS</a:t>
            </a:r>
          </a:p>
        </p:txBody>
      </p:sp>
      <p:sp>
        <p:nvSpPr>
          <p:cNvPr id="16" name="四角形: 角を丸くする 15">
            <a:extLst>
              <a:ext uri="{FF2B5EF4-FFF2-40B4-BE49-F238E27FC236}">
                <a16:creationId xmlns:a16="http://schemas.microsoft.com/office/drawing/2014/main" id="{12907823-1108-749B-55CC-AD13B619D701}"/>
              </a:ext>
            </a:extLst>
          </p:cNvPr>
          <p:cNvSpPr/>
          <p:nvPr/>
        </p:nvSpPr>
        <p:spPr>
          <a:xfrm>
            <a:off x="1050132" y="4541866"/>
            <a:ext cx="1850231" cy="417873"/>
          </a:xfrm>
          <a:prstGeom prst="round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27000" tIns="27000" rIns="27000" bIns="27000">
            <a:spAutoFit/>
          </a:bodyPr>
          <a:lstStyle/>
          <a:p>
            <a:pPr marL="2052000" indent="-2052000"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sz="2100" dirty="0">
                <a:solidFill>
                  <a:srgbClr val="000000"/>
                </a:solidFill>
                <a:latin typeface="Arial" panose="020B0604020202020204" pitchFamily="34" charset="0"/>
                <a:ea typeface="Meiryo" panose="020B0604030504040204" pitchFamily="34" charset="-128"/>
                <a:cs typeface="Arial" panose="020B0604020202020204" pitchFamily="34" charset="0"/>
              </a:rPr>
              <a:t>edgecc.exe</a:t>
            </a:r>
          </a:p>
        </p:txBody>
      </p:sp>
      <p:sp>
        <p:nvSpPr>
          <p:cNvPr id="17" name="四角形: 角を丸くする 16">
            <a:extLst>
              <a:ext uri="{FF2B5EF4-FFF2-40B4-BE49-F238E27FC236}">
                <a16:creationId xmlns:a16="http://schemas.microsoft.com/office/drawing/2014/main" id="{0F0D94C7-5F28-C734-2280-A1409528E0F5}"/>
              </a:ext>
            </a:extLst>
          </p:cNvPr>
          <p:cNvSpPr/>
          <p:nvPr/>
        </p:nvSpPr>
        <p:spPr>
          <a:xfrm>
            <a:off x="1050132" y="5357896"/>
            <a:ext cx="1850231" cy="775418"/>
          </a:xfrm>
          <a:prstGeom prst="round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27000" tIns="27000" rIns="27000" bIns="27000">
            <a:spAutoFit/>
          </a:bodyPr>
          <a:lstStyle/>
          <a:p>
            <a:pPr marL="2052000" indent="-2052000"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sz="2100" dirty="0">
                <a:solidFill>
                  <a:srgbClr val="000000"/>
                </a:solidFill>
                <a:latin typeface="Arial" panose="020B0604020202020204" pitchFamily="34" charset="0"/>
                <a:ea typeface="Meiryo" panose="020B0604030504040204" pitchFamily="34" charset="-128"/>
                <a:cs typeface="Arial" panose="020B0604020202020204" pitchFamily="34" charset="0"/>
              </a:rPr>
              <a:t>edgecc2.exe</a:t>
            </a:r>
          </a:p>
          <a:p>
            <a:pPr marL="2052000" indent="-2052000"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sz="2100" dirty="0">
                <a:solidFill>
                  <a:srgbClr val="000000"/>
                </a:solidFill>
                <a:latin typeface="Arial" panose="020B0604020202020204" pitchFamily="34" charset="0"/>
                <a:ea typeface="Meiryo" panose="020B0604030504040204" pitchFamily="34" charset="-128"/>
                <a:cs typeface="Arial" panose="020B0604020202020204" pitchFamily="34" charset="0"/>
              </a:rPr>
              <a:t>or edgecc2.o</a:t>
            </a:r>
          </a:p>
        </p:txBody>
      </p:sp>
      <p:sp>
        <p:nvSpPr>
          <p:cNvPr id="18" name="四角形: 角を丸くする 17">
            <a:extLst>
              <a:ext uri="{FF2B5EF4-FFF2-40B4-BE49-F238E27FC236}">
                <a16:creationId xmlns:a16="http://schemas.microsoft.com/office/drawing/2014/main" id="{1CBC9066-5E90-D0D7-7753-08A08EF46BDD}"/>
              </a:ext>
            </a:extLst>
          </p:cNvPr>
          <p:cNvSpPr/>
          <p:nvPr/>
        </p:nvSpPr>
        <p:spPr>
          <a:xfrm>
            <a:off x="3746897" y="4541866"/>
            <a:ext cx="1850231" cy="417873"/>
          </a:xfrm>
          <a:prstGeom prst="round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27000" tIns="27000" rIns="27000" bIns="27000">
            <a:spAutoFit/>
          </a:bodyPr>
          <a:lstStyle/>
          <a:p>
            <a:pPr marL="2052000" indent="-2052000"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sz="2100" dirty="0">
                <a:solidFill>
                  <a:srgbClr val="000000"/>
                </a:solidFill>
                <a:latin typeface="Arial" panose="020B0604020202020204" pitchFamily="34" charset="0"/>
                <a:ea typeface="Meiryo" panose="020B0604030504040204" pitchFamily="34" charset="-128"/>
                <a:cs typeface="Arial" panose="020B0604020202020204" pitchFamily="34" charset="0"/>
              </a:rPr>
              <a:t>rietveldcc.exe</a:t>
            </a:r>
          </a:p>
        </p:txBody>
      </p:sp>
      <p:sp>
        <p:nvSpPr>
          <p:cNvPr id="19" name="四角形: 角を丸くする 18">
            <a:extLst>
              <a:ext uri="{FF2B5EF4-FFF2-40B4-BE49-F238E27FC236}">
                <a16:creationId xmlns:a16="http://schemas.microsoft.com/office/drawing/2014/main" id="{98EFDC70-85D2-C674-A21E-BEA7FDFD4DD8}"/>
              </a:ext>
            </a:extLst>
          </p:cNvPr>
          <p:cNvSpPr/>
          <p:nvPr/>
        </p:nvSpPr>
        <p:spPr>
          <a:xfrm>
            <a:off x="3730810" y="5357896"/>
            <a:ext cx="1882405" cy="417873"/>
          </a:xfrm>
          <a:prstGeom prst="round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lIns="27000" tIns="27000" rIns="27000" bIns="27000">
            <a:spAutoFit/>
          </a:bodyPr>
          <a:lstStyle/>
          <a:p>
            <a:pPr marL="2052000" indent="-2052000"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sz="2100" dirty="0">
                <a:solidFill>
                  <a:srgbClr val="000000"/>
                </a:solidFill>
                <a:latin typeface="Arial" panose="020B0604020202020204" pitchFamily="34" charset="0"/>
                <a:ea typeface="Meiryo" panose="020B0604030504040204" pitchFamily="34" charset="-128"/>
                <a:cs typeface="Arial" panose="020B0604020202020204" pitchFamily="34" charset="0"/>
              </a:rPr>
              <a:t>rietveldcc2.exe</a:t>
            </a:r>
          </a:p>
        </p:txBody>
      </p:sp>
      <p:sp>
        <p:nvSpPr>
          <p:cNvPr id="20" name="四角形: 角を丸くする 19">
            <a:extLst>
              <a:ext uri="{FF2B5EF4-FFF2-40B4-BE49-F238E27FC236}">
                <a16:creationId xmlns:a16="http://schemas.microsoft.com/office/drawing/2014/main" id="{9671D750-85FF-7EC3-4180-B84CC12A8A68}"/>
              </a:ext>
            </a:extLst>
          </p:cNvPr>
          <p:cNvSpPr/>
          <p:nvPr/>
        </p:nvSpPr>
        <p:spPr>
          <a:xfrm>
            <a:off x="6427577" y="4541866"/>
            <a:ext cx="1882404" cy="417873"/>
          </a:xfrm>
          <a:prstGeom prst="round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lIns="27000" tIns="27000" rIns="27000" bIns="27000">
            <a:spAutoFit/>
          </a:bodyPr>
          <a:lstStyle/>
          <a:p>
            <a:pPr marL="2052000" indent="-2052000"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sz="2100" dirty="0">
                <a:solidFill>
                  <a:srgbClr val="000000"/>
                </a:solidFill>
                <a:latin typeface="Arial" panose="020B0604020202020204" pitchFamily="34" charset="0"/>
                <a:ea typeface="Meiryo" panose="020B0604030504040204" pitchFamily="34" charset="-128"/>
                <a:cs typeface="Arial" panose="020B0604020202020204" pitchFamily="34" charset="0"/>
              </a:rPr>
              <a:t>rietveldcc0.exe</a:t>
            </a: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992A62B0-059B-CDF8-CF4E-E967AD651DC1}"/>
              </a:ext>
            </a:extLst>
          </p:cNvPr>
          <p:cNvSpPr txBox="1"/>
          <p:nvPr/>
        </p:nvSpPr>
        <p:spPr>
          <a:xfrm>
            <a:off x="2954528" y="6022038"/>
            <a:ext cx="5400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/>
              <a:t>edgecc2.exe program may crash silently when fitting more than thousands spectra. In that case, please use edgecc2.o program.</a:t>
            </a:r>
            <a:endParaRPr kumimoji="1" lang="ja-JP" altLang="en-US" sz="1400" dirty="0"/>
          </a:p>
        </p:txBody>
      </p:sp>
    </p:spTree>
    <p:extLst>
      <p:ext uri="{BB962C8B-B14F-4D97-AF65-F5344CB8AC3E}">
        <p14:creationId xmlns:p14="http://schemas.microsoft.com/office/powerpoint/2010/main" val="11811672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7">
            <a:extLst>
              <a:ext uri="{FF2B5EF4-FFF2-40B4-BE49-F238E27FC236}">
                <a16:creationId xmlns:a16="http://schemas.microsoft.com/office/drawing/2014/main" id="{F8D4ED95-1211-4965-BE84-F065430ED83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72000" y="1071333"/>
            <a:ext cx="6400000" cy="5786667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4C1803-00D8-90C9-14AD-19F41C84039E}"/>
              </a:ext>
            </a:extLst>
          </p:cNvPr>
          <p:cNvSpPr txBox="1"/>
          <p:nvPr/>
        </p:nvSpPr>
        <p:spPr>
          <a:xfrm>
            <a:off x="2331645" y="181824"/>
            <a:ext cx="4788000" cy="1246495"/>
          </a:xfrm>
          <a:prstGeom prst="rect">
            <a:avLst/>
          </a:prstGeom>
          <a:solidFill>
            <a:schemeClr val="bg1">
              <a:alpha val="70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en-US" altLang="ja-JP" sz="1500" dirty="0">
                <a:latin typeface="+mn-ea"/>
              </a:rPr>
              <a:t>It is located in the folder created by unzipping the compressed file "GUI-RITS.zip" with password.</a:t>
            </a:r>
          </a:p>
          <a:p>
            <a:r>
              <a:rPr kumimoji="1" lang="en-US" altLang="ja-JP" sz="1500" dirty="0">
                <a:latin typeface="+mn-ea"/>
              </a:rPr>
              <a:t>The usage of *.exe and *.o is almost the same. See later description.</a:t>
            </a:r>
          </a:p>
        </p:txBody>
      </p:sp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7104B8C8-57F9-6889-F2C9-F22697C883B3}"/>
              </a:ext>
            </a:extLst>
          </p:cNvPr>
          <p:cNvSpPr/>
          <p:nvPr/>
        </p:nvSpPr>
        <p:spPr>
          <a:xfrm>
            <a:off x="4248000" y="3332997"/>
            <a:ext cx="2693174" cy="612934"/>
          </a:xfrm>
          <a:prstGeom prst="roundRect">
            <a:avLst/>
          </a:prstGeom>
          <a:ln w="19050">
            <a:solidFill>
              <a:schemeClr val="accent4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 rtlCol="0" anchor="ctr">
            <a:spAutoFit/>
          </a:bodyPr>
          <a:lstStyle/>
          <a:p>
            <a:pPr algn="ctr"/>
            <a:r>
              <a:rPr kumimoji="1" lang="en-US" sz="3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CLI-RITS(gcc)</a:t>
            </a:r>
          </a:p>
        </p:txBody>
      </p:sp>
      <p:sp>
        <p:nvSpPr>
          <p:cNvPr id="12" name="四角形: 角を丸くする 11">
            <a:extLst>
              <a:ext uri="{FF2B5EF4-FFF2-40B4-BE49-F238E27FC236}">
                <a16:creationId xmlns:a16="http://schemas.microsoft.com/office/drawing/2014/main" id="{9A04AFA2-7BCC-79DB-6DAD-8560E6F35BDB}"/>
              </a:ext>
            </a:extLst>
          </p:cNvPr>
          <p:cNvSpPr/>
          <p:nvPr/>
        </p:nvSpPr>
        <p:spPr>
          <a:xfrm>
            <a:off x="4248000" y="4874029"/>
            <a:ext cx="3185544" cy="612934"/>
          </a:xfrm>
          <a:prstGeom prst="roundRect">
            <a:avLst/>
          </a:prstGeom>
          <a:ln w="19050">
            <a:solidFill>
              <a:schemeClr val="accent6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 rtlCol="0" anchor="ctr">
            <a:spAutoFit/>
          </a:bodyPr>
          <a:lstStyle/>
          <a:p>
            <a:pPr algn="ctr"/>
            <a:r>
              <a:rPr kumimoji="1" lang="en-US" sz="3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CLI-RITS(MSVC)</a:t>
            </a:r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F6F71C2C-852F-2D9F-186A-5745967FC1DD}"/>
              </a:ext>
            </a:extLst>
          </p:cNvPr>
          <p:cNvSpPr/>
          <p:nvPr/>
        </p:nvSpPr>
        <p:spPr>
          <a:xfrm>
            <a:off x="4248000" y="6085895"/>
            <a:ext cx="3551326" cy="612934"/>
          </a:xfrm>
          <a:prstGeom prst="roundRect">
            <a:avLst/>
          </a:prstGeom>
          <a:ln w="19050">
            <a:solidFill>
              <a:schemeClr val="accent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 rtlCol="0" anchor="ctr">
            <a:spAutoFit/>
          </a:bodyPr>
          <a:lstStyle/>
          <a:p>
            <a:pPr algn="ctr"/>
            <a:r>
              <a:rPr kumimoji="1" lang="en-US" sz="3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CLI-RITS(</a:t>
            </a:r>
            <a:r>
              <a:rPr kumimoji="1" lang="en-US" altLang="ja-JP" sz="3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common</a:t>
            </a:r>
            <a:r>
              <a:rPr kumimoji="1" lang="en-US" sz="3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7275598B-0EB6-CA43-487A-32059E35D93B}"/>
              </a:ext>
            </a:extLst>
          </p:cNvPr>
          <p:cNvSpPr/>
          <p:nvPr/>
        </p:nvSpPr>
        <p:spPr>
          <a:xfrm>
            <a:off x="3013756" y="2937464"/>
            <a:ext cx="922838" cy="1404000"/>
          </a:xfrm>
          <a:prstGeom prst="roundRect">
            <a:avLst/>
          </a:prstGeom>
          <a:ln w="19050">
            <a:solidFill>
              <a:schemeClr val="accent4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en-US" sz="1350"/>
          </a:p>
        </p:txBody>
      </p:sp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A45D57DB-CB67-B973-F5E8-7D5093B92700}"/>
              </a:ext>
            </a:extLst>
          </p:cNvPr>
          <p:cNvSpPr/>
          <p:nvPr/>
        </p:nvSpPr>
        <p:spPr>
          <a:xfrm>
            <a:off x="3013756" y="6311785"/>
            <a:ext cx="922838" cy="144000"/>
          </a:xfrm>
          <a:prstGeom prst="roundRect">
            <a:avLst/>
          </a:prstGeom>
          <a:ln w="19050">
            <a:solidFill>
              <a:schemeClr val="accent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en-US" sz="1350"/>
          </a:p>
        </p:txBody>
      </p:sp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299E23E9-5050-88D3-074E-E2D8DA79DA16}"/>
              </a:ext>
            </a:extLst>
          </p:cNvPr>
          <p:cNvSpPr/>
          <p:nvPr/>
        </p:nvSpPr>
        <p:spPr>
          <a:xfrm>
            <a:off x="3028622" y="4478496"/>
            <a:ext cx="922838" cy="1404000"/>
          </a:xfrm>
          <a:prstGeom prst="roundRect">
            <a:avLst/>
          </a:prstGeom>
          <a:ln w="19050">
            <a:solidFill>
              <a:schemeClr val="accent6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en-US" sz="1350"/>
          </a:p>
        </p:txBody>
      </p:sp>
      <p:sp>
        <p:nvSpPr>
          <p:cNvPr id="5" name="四角形: 角を丸くする 4">
            <a:extLst>
              <a:ext uri="{FF2B5EF4-FFF2-40B4-BE49-F238E27FC236}">
                <a16:creationId xmlns:a16="http://schemas.microsoft.com/office/drawing/2014/main" id="{5D9315D6-4AC1-82D8-C4DB-41E798FC3CBA}"/>
              </a:ext>
            </a:extLst>
          </p:cNvPr>
          <p:cNvSpPr/>
          <p:nvPr/>
        </p:nvSpPr>
        <p:spPr>
          <a:xfrm>
            <a:off x="3013756" y="6157054"/>
            <a:ext cx="922838" cy="144000"/>
          </a:xfrm>
          <a:prstGeom prst="roundRect">
            <a:avLst/>
          </a:prstGeom>
          <a:ln w="19050">
            <a:solidFill>
              <a:schemeClr val="accent4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en-US" sz="1350"/>
          </a:p>
        </p:txBody>
      </p:sp>
    </p:spTree>
    <p:extLst>
      <p:ext uri="{BB962C8B-B14F-4D97-AF65-F5344CB8AC3E}">
        <p14:creationId xmlns:p14="http://schemas.microsoft.com/office/powerpoint/2010/main" val="17298365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42F7FEE2-279B-474B-9CA0-9D71AA43FE72}"/>
              </a:ext>
            </a:extLst>
          </p:cNvPr>
          <p:cNvSpPr txBox="1"/>
          <p:nvPr/>
        </p:nvSpPr>
        <p:spPr>
          <a:xfrm>
            <a:off x="1517895" y="838033"/>
            <a:ext cx="6146710" cy="49398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kumimoji="1"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Windows11.</a:t>
            </a:r>
          </a:p>
          <a:p>
            <a:pPr marL="800100" lvl="1" indent="-342900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kumimoji="1"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It will work on Home, but we are testing on Pro.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kumimoji="1"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WSL1 and Ubuntu 22.04 LTS with Python 3.10.</a:t>
            </a:r>
          </a:p>
          <a:p>
            <a:pPr marL="800100" lvl="1" indent="-342900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kumimoji="1"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File I/O seems to be slightly slower in WSL2.</a:t>
            </a:r>
          </a:p>
          <a:p>
            <a:pPr marL="800100" lvl="1" indent="-342900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kumimoji="1"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Ubuntu 24.04 LTS will probably work.</a:t>
            </a:r>
          </a:p>
          <a:p>
            <a:pPr marL="800100" lvl="1" indent="-342900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kumimoji="1"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If you need Python 3.11/3.12 version, contact us.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kumimoji="1"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Details of how to install WSL and Ubuntu vary slightly depending on the version of windows, so please google the method that fits your system information.</a:t>
            </a:r>
          </a:p>
          <a:p>
            <a:pPr marL="800100" lvl="1" indent="-342900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kumimoji="1"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You can leave 2-byte language environment as it is.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kumimoji="1"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The exe/o files can be copied and pasted on Explorer as usual, so no installation work is required on Ubuntu.</a:t>
            </a:r>
          </a:p>
          <a:p>
            <a:pPr marL="800100" lvl="1" indent="-342900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kumimoji="1"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We do not recommend (and do not support) using the command line to bring the exe files to a directory that only exists in WSL, as this may cause problems later.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7BC9CF9F-D022-0ADC-4C66-428B5B52B8A7}"/>
              </a:ext>
            </a:extLst>
          </p:cNvPr>
          <p:cNvSpPr txBox="1"/>
          <p:nvPr/>
        </p:nvSpPr>
        <p:spPr>
          <a:xfrm>
            <a:off x="2168137" y="296427"/>
            <a:ext cx="53976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en-US" altLang="ja-JP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Environment preparation for CLI-RITS execution</a:t>
            </a:r>
          </a:p>
        </p:txBody>
      </p:sp>
    </p:spTree>
    <p:extLst>
      <p:ext uri="{BB962C8B-B14F-4D97-AF65-F5344CB8AC3E}">
        <p14:creationId xmlns:p14="http://schemas.microsoft.com/office/powerpoint/2010/main" val="5353339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四角形: 角を丸くする 10">
            <a:extLst>
              <a:ext uri="{FF2B5EF4-FFF2-40B4-BE49-F238E27FC236}">
                <a16:creationId xmlns:a16="http://schemas.microsoft.com/office/drawing/2014/main" id="{1CF63E89-6918-46F5-A916-523A5CAE765E}"/>
              </a:ext>
            </a:extLst>
          </p:cNvPr>
          <p:cNvSpPr/>
          <p:nvPr/>
        </p:nvSpPr>
        <p:spPr>
          <a:xfrm>
            <a:off x="1579992" y="1909492"/>
            <a:ext cx="1525216" cy="23447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27000" rIns="0" bIns="0" rtlCol="0" anchor="ctr" anchorCtr="0">
            <a:spAutoFit/>
          </a:bodyPr>
          <a:lstStyle/>
          <a:p>
            <a:r>
              <a:rPr kumimoji="1" lang="en-US" altLang="ja-JP" sz="1200" dirty="0">
                <a:solidFill>
                  <a:schemeClr val="tx1"/>
                </a:solidFill>
              </a:rPr>
              <a:t>『</a:t>
            </a:r>
            <a:r>
              <a:rPr kumimoji="1" lang="en-US" altLang="ja-JP" sz="1200" dirty="0" err="1">
                <a:solidFill>
                  <a:schemeClr val="tx1"/>
                </a:solidFill>
              </a:rPr>
              <a:t>RitsEdgeTemplate</a:t>
            </a:r>
            <a:r>
              <a:rPr kumimoji="1" lang="en-US" altLang="ja-JP" sz="1200" dirty="0">
                <a:solidFill>
                  <a:schemeClr val="tx1"/>
                </a:solidFill>
              </a:rPr>
              <a:t>』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12" name="四角形: 角を丸くする 11">
            <a:extLst>
              <a:ext uri="{FF2B5EF4-FFF2-40B4-BE49-F238E27FC236}">
                <a16:creationId xmlns:a16="http://schemas.microsoft.com/office/drawing/2014/main" id="{EF758ABD-CB33-4A7D-8AB8-C74FD23E10AC}"/>
              </a:ext>
            </a:extLst>
          </p:cNvPr>
          <p:cNvSpPr/>
          <p:nvPr/>
        </p:nvSpPr>
        <p:spPr>
          <a:xfrm>
            <a:off x="1579991" y="2339395"/>
            <a:ext cx="633413" cy="23447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27000" rIns="0" bIns="0" rtlCol="0" anchor="ctr" anchorCtr="0">
            <a:spAutoFit/>
          </a:bodyPr>
          <a:lstStyle/>
          <a:p>
            <a:r>
              <a:rPr kumimoji="1" lang="en-US" altLang="ja-JP" sz="1200" dirty="0">
                <a:solidFill>
                  <a:schemeClr val="tx1"/>
                </a:solidFill>
              </a:rPr>
              <a:t>『ABC』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13" name="四角形: 角を丸くする 12">
            <a:extLst>
              <a:ext uri="{FF2B5EF4-FFF2-40B4-BE49-F238E27FC236}">
                <a16:creationId xmlns:a16="http://schemas.microsoft.com/office/drawing/2014/main" id="{87F3C24E-F667-42F0-8A8C-75B8102C17AF}"/>
              </a:ext>
            </a:extLst>
          </p:cNvPr>
          <p:cNvSpPr/>
          <p:nvPr/>
        </p:nvSpPr>
        <p:spPr>
          <a:xfrm>
            <a:off x="1579992" y="2769298"/>
            <a:ext cx="549455" cy="23447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27000" rIns="0" bIns="0" rtlCol="0" anchor="ctr" anchorCtr="0">
            <a:spAutoFit/>
          </a:bodyPr>
          <a:lstStyle/>
          <a:p>
            <a:r>
              <a:rPr kumimoji="1" lang="en-US" altLang="ja-JP" sz="1200" dirty="0">
                <a:solidFill>
                  <a:schemeClr val="tx1"/>
                </a:solidFill>
              </a:rPr>
              <a:t>『</a:t>
            </a:r>
            <a:r>
              <a:rPr kumimoji="1" lang="en-US" altLang="ja-JP" sz="1200" dirty="0" err="1">
                <a:solidFill>
                  <a:schemeClr val="tx1"/>
                </a:solidFill>
              </a:rPr>
              <a:t>xyz</a:t>
            </a:r>
            <a:r>
              <a:rPr kumimoji="1" lang="en-US" altLang="ja-JP" sz="1200" dirty="0">
                <a:solidFill>
                  <a:schemeClr val="tx1"/>
                </a:solidFill>
              </a:rPr>
              <a:t>』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27" name="四角形: 角を丸くする 26">
            <a:extLst>
              <a:ext uri="{FF2B5EF4-FFF2-40B4-BE49-F238E27FC236}">
                <a16:creationId xmlns:a16="http://schemas.microsoft.com/office/drawing/2014/main" id="{77D3C436-3D0F-4522-85B4-4FA5E5DDDBD2}"/>
              </a:ext>
            </a:extLst>
          </p:cNvPr>
          <p:cNvSpPr/>
          <p:nvPr/>
        </p:nvSpPr>
        <p:spPr>
          <a:xfrm>
            <a:off x="3860572" y="1909492"/>
            <a:ext cx="1620125" cy="23447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27000" rIns="0" bIns="0" rtlCol="0" anchor="ctr" anchorCtr="0">
            <a:spAutoFit/>
          </a:bodyPr>
          <a:lstStyle/>
          <a:p>
            <a:r>
              <a:rPr kumimoji="1" lang="en-US" altLang="ja-JP" sz="1200" dirty="0">
                <a:solidFill>
                  <a:schemeClr val="tx1"/>
                </a:solidFill>
              </a:rPr>
              <a:t>『</a:t>
            </a:r>
            <a:r>
              <a:rPr kumimoji="1" lang="en-US" altLang="ja-JP" sz="1200" dirty="0" err="1">
                <a:solidFill>
                  <a:schemeClr val="tx1"/>
                </a:solidFill>
              </a:rPr>
              <a:t>EDGE_single_phase</a:t>
            </a:r>
            <a:r>
              <a:rPr kumimoji="1" lang="en-US" altLang="ja-JP" sz="1200" dirty="0">
                <a:solidFill>
                  <a:schemeClr val="tx1"/>
                </a:solidFill>
              </a:rPr>
              <a:t>』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28" name="四角形: 角を丸くする 27">
            <a:extLst>
              <a:ext uri="{FF2B5EF4-FFF2-40B4-BE49-F238E27FC236}">
                <a16:creationId xmlns:a16="http://schemas.microsoft.com/office/drawing/2014/main" id="{F4574FF3-E8E2-488C-B434-09EB22B0EBB8}"/>
              </a:ext>
            </a:extLst>
          </p:cNvPr>
          <p:cNvSpPr/>
          <p:nvPr/>
        </p:nvSpPr>
        <p:spPr>
          <a:xfrm>
            <a:off x="3860572" y="2162160"/>
            <a:ext cx="1083348" cy="23447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27000" rIns="0" bIns="0" rtlCol="0" anchor="ctr" anchorCtr="0">
            <a:spAutoFit/>
          </a:bodyPr>
          <a:lstStyle/>
          <a:p>
            <a:r>
              <a:rPr kumimoji="1" lang="en-US" altLang="ja-JP" sz="1200" dirty="0">
                <a:solidFill>
                  <a:schemeClr val="tx1"/>
                </a:solidFill>
              </a:rPr>
              <a:t>『EDGE2data』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32" name="四角形: 角を丸くする 31">
            <a:extLst>
              <a:ext uri="{FF2B5EF4-FFF2-40B4-BE49-F238E27FC236}">
                <a16:creationId xmlns:a16="http://schemas.microsoft.com/office/drawing/2014/main" id="{F430EB01-DE18-4B6F-8689-B5C6E473FA70}"/>
              </a:ext>
            </a:extLst>
          </p:cNvPr>
          <p:cNvSpPr/>
          <p:nvPr/>
        </p:nvSpPr>
        <p:spPr>
          <a:xfrm>
            <a:off x="199241" y="1909492"/>
            <a:ext cx="934653" cy="23447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27000" rIns="0" bIns="0" rtlCol="0" anchor="ctr" anchorCtr="0">
            <a:spAutoFit/>
          </a:bodyPr>
          <a:lstStyle/>
          <a:p>
            <a:r>
              <a:rPr kumimoji="1" lang="en-US" altLang="ja-JP" sz="1200" dirty="0">
                <a:solidFill>
                  <a:schemeClr val="tx1"/>
                </a:solidFill>
              </a:rPr>
              <a:t>『GUI-RITS』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33" name="四角形: 角を丸くする 32">
            <a:extLst>
              <a:ext uri="{FF2B5EF4-FFF2-40B4-BE49-F238E27FC236}">
                <a16:creationId xmlns:a16="http://schemas.microsoft.com/office/drawing/2014/main" id="{3DB43DFB-5068-4766-9A72-A757FFBCD507}"/>
              </a:ext>
            </a:extLst>
          </p:cNvPr>
          <p:cNvSpPr/>
          <p:nvPr/>
        </p:nvSpPr>
        <p:spPr>
          <a:xfrm>
            <a:off x="1579992" y="3199201"/>
            <a:ext cx="857397" cy="23447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27000" rIns="0" bIns="0" rtlCol="0" anchor="ctr" anchorCtr="0">
            <a:spAutoFit/>
          </a:bodyPr>
          <a:lstStyle/>
          <a:p>
            <a:r>
              <a:rPr kumimoji="1" lang="en-US" altLang="ja-JP" sz="1200" dirty="0">
                <a:solidFill>
                  <a:schemeClr val="tx1"/>
                </a:solidFill>
              </a:rPr>
              <a:t>『pictures』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34" name="四角形: 角を丸くする 33">
            <a:extLst>
              <a:ext uri="{FF2B5EF4-FFF2-40B4-BE49-F238E27FC236}">
                <a16:creationId xmlns:a16="http://schemas.microsoft.com/office/drawing/2014/main" id="{DE8DE502-B3ED-47FB-BA73-33F8D604C2CF}"/>
              </a:ext>
            </a:extLst>
          </p:cNvPr>
          <p:cNvSpPr/>
          <p:nvPr/>
        </p:nvSpPr>
        <p:spPr>
          <a:xfrm>
            <a:off x="1484431" y="3629103"/>
            <a:ext cx="1837005" cy="23447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27000" rIns="0" bIns="0" rtlCol="0" anchor="ctr" anchorCtr="0">
            <a:spAutoFit/>
          </a:bodyPr>
          <a:lstStyle/>
          <a:p>
            <a:r>
              <a:rPr kumimoji="1" lang="ja-JP" altLang="en-US" sz="1200" dirty="0">
                <a:solidFill>
                  <a:schemeClr val="tx1"/>
                </a:solidFill>
              </a:rPr>
              <a:t>「</a:t>
            </a:r>
            <a:r>
              <a:rPr kumimoji="1" lang="en-US" altLang="ja-JP" sz="1200" dirty="0">
                <a:solidFill>
                  <a:schemeClr val="tx1"/>
                </a:solidFill>
              </a:rPr>
              <a:t>experiment conditions</a:t>
            </a:r>
            <a:r>
              <a:rPr kumimoji="1" lang="ja-JP" altLang="en-US" sz="1200" dirty="0">
                <a:solidFill>
                  <a:schemeClr val="tx1"/>
                </a:solidFill>
              </a:rPr>
              <a:t>」</a:t>
            </a:r>
          </a:p>
        </p:txBody>
      </p:sp>
      <p:sp>
        <p:nvSpPr>
          <p:cNvPr id="60" name="左中かっこ 59">
            <a:extLst>
              <a:ext uri="{FF2B5EF4-FFF2-40B4-BE49-F238E27FC236}">
                <a16:creationId xmlns:a16="http://schemas.microsoft.com/office/drawing/2014/main" id="{2B14BC11-15B6-47E3-9733-0674A27273C5}"/>
              </a:ext>
            </a:extLst>
          </p:cNvPr>
          <p:cNvSpPr/>
          <p:nvPr/>
        </p:nvSpPr>
        <p:spPr>
          <a:xfrm>
            <a:off x="1340238" y="1906164"/>
            <a:ext cx="279666" cy="2090588"/>
          </a:xfrm>
          <a:prstGeom prst="leftBrace">
            <a:avLst>
              <a:gd name="adj1" fmla="val 8333"/>
              <a:gd name="adj2" fmla="val 6834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0" tIns="27000" rIns="0" bIns="0"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62" name="左中かっこ 61">
            <a:extLst>
              <a:ext uri="{FF2B5EF4-FFF2-40B4-BE49-F238E27FC236}">
                <a16:creationId xmlns:a16="http://schemas.microsoft.com/office/drawing/2014/main" id="{A54E3F2E-3EE0-446C-B5F5-C54BB2810BCF}"/>
              </a:ext>
            </a:extLst>
          </p:cNvPr>
          <p:cNvSpPr/>
          <p:nvPr/>
        </p:nvSpPr>
        <p:spPr>
          <a:xfrm>
            <a:off x="3543071" y="1906162"/>
            <a:ext cx="279666" cy="4788000"/>
          </a:xfrm>
          <a:prstGeom prst="leftBrace">
            <a:avLst>
              <a:gd name="adj1" fmla="val 8333"/>
              <a:gd name="adj2" fmla="val 317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0" tIns="27000" rIns="0" bIns="0" rtlCol="0" anchor="ctr"/>
          <a:lstStyle/>
          <a:p>
            <a:pPr algn="ctr"/>
            <a:endParaRPr kumimoji="1" lang="ja-JP" altLang="en-US" sz="1200" dirty="0"/>
          </a:p>
        </p:txBody>
      </p:sp>
      <p:sp>
        <p:nvSpPr>
          <p:cNvPr id="63" name="左中かっこ 62">
            <a:extLst>
              <a:ext uri="{FF2B5EF4-FFF2-40B4-BE49-F238E27FC236}">
                <a16:creationId xmlns:a16="http://schemas.microsoft.com/office/drawing/2014/main" id="{E1DBD703-5B00-4CE9-B9B7-B1E8C08D299A}"/>
              </a:ext>
            </a:extLst>
          </p:cNvPr>
          <p:cNvSpPr/>
          <p:nvPr/>
        </p:nvSpPr>
        <p:spPr>
          <a:xfrm>
            <a:off x="5931950" y="1906162"/>
            <a:ext cx="279666" cy="2997000"/>
          </a:xfrm>
          <a:prstGeom prst="leftBrace">
            <a:avLst>
              <a:gd name="adj1" fmla="val 8333"/>
              <a:gd name="adj2" fmla="val 13633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0" tIns="27000" rIns="0" bIns="0"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65" name="四角形: 角を丸くする 64">
            <a:extLst>
              <a:ext uri="{FF2B5EF4-FFF2-40B4-BE49-F238E27FC236}">
                <a16:creationId xmlns:a16="http://schemas.microsoft.com/office/drawing/2014/main" id="{07713166-9E2D-47A1-B57E-CD3DC402819E}"/>
              </a:ext>
            </a:extLst>
          </p:cNvPr>
          <p:cNvSpPr/>
          <p:nvPr/>
        </p:nvSpPr>
        <p:spPr>
          <a:xfrm>
            <a:off x="6322340" y="1909492"/>
            <a:ext cx="2181034" cy="23447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27000" rIns="0" bIns="0" rtlCol="0" anchor="ctr" anchorCtr="0">
            <a:spAutoFit/>
          </a:bodyPr>
          <a:lstStyle/>
          <a:p>
            <a:r>
              <a:rPr kumimoji="1" lang="ja-JP" altLang="en-US" sz="1200" dirty="0">
                <a:solidFill>
                  <a:schemeClr val="tx1"/>
                </a:solidFill>
              </a:rPr>
              <a:t>「</a:t>
            </a:r>
            <a:r>
              <a:rPr kumimoji="1" lang="en-US" altLang="ja-JP" sz="1200" dirty="0">
                <a:solidFill>
                  <a:schemeClr val="tx1"/>
                </a:solidFill>
              </a:rPr>
              <a:t>Tadahiro_5x6x20_00000</a:t>
            </a:r>
            <a:r>
              <a:rPr kumimoji="1" lang="en-US" altLang="ja-JP" sz="1200" dirty="0">
                <a:solidFill>
                  <a:srgbClr val="FF0000"/>
                </a:solidFill>
              </a:rPr>
              <a:t>.dat</a:t>
            </a:r>
            <a:r>
              <a:rPr kumimoji="1" lang="ja-JP" altLang="en-US" sz="1200" dirty="0">
                <a:solidFill>
                  <a:schemeClr val="tx1"/>
                </a:solidFill>
              </a:rPr>
              <a:t>」</a:t>
            </a:r>
          </a:p>
        </p:txBody>
      </p:sp>
      <p:sp>
        <p:nvSpPr>
          <p:cNvPr id="67" name="四角形: 角を丸くする 66">
            <a:extLst>
              <a:ext uri="{FF2B5EF4-FFF2-40B4-BE49-F238E27FC236}">
                <a16:creationId xmlns:a16="http://schemas.microsoft.com/office/drawing/2014/main" id="{B6D20E76-2DD7-438F-9B44-234A7213F768}"/>
              </a:ext>
            </a:extLst>
          </p:cNvPr>
          <p:cNvSpPr/>
          <p:nvPr/>
        </p:nvSpPr>
        <p:spPr>
          <a:xfrm>
            <a:off x="6322340" y="2374643"/>
            <a:ext cx="2181034" cy="23447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27000" rIns="0" bIns="0" rtlCol="0" anchor="ctr" anchorCtr="0">
            <a:spAutoFit/>
          </a:bodyPr>
          <a:lstStyle/>
          <a:p>
            <a:r>
              <a:rPr kumimoji="1" lang="ja-JP" altLang="en-US" sz="1200" dirty="0">
                <a:solidFill>
                  <a:schemeClr val="tx1"/>
                </a:solidFill>
              </a:rPr>
              <a:t>「</a:t>
            </a:r>
            <a:r>
              <a:rPr kumimoji="1" lang="en-US" altLang="ja-JP" sz="1200" dirty="0">
                <a:solidFill>
                  <a:schemeClr val="tx1"/>
                </a:solidFill>
              </a:rPr>
              <a:t>Tadahiro_5x6x20_00001</a:t>
            </a:r>
            <a:r>
              <a:rPr kumimoji="1" lang="en-US" altLang="ja-JP" sz="1200" dirty="0">
                <a:solidFill>
                  <a:srgbClr val="FF0000"/>
                </a:solidFill>
              </a:rPr>
              <a:t>.dat</a:t>
            </a:r>
            <a:r>
              <a:rPr kumimoji="1" lang="ja-JP" altLang="en-US" sz="1200" dirty="0">
                <a:solidFill>
                  <a:schemeClr val="tx1"/>
                </a:solidFill>
              </a:rPr>
              <a:t>」</a:t>
            </a:r>
          </a:p>
        </p:txBody>
      </p:sp>
      <p:sp>
        <p:nvSpPr>
          <p:cNvPr id="68" name="四角形: 角を丸くする 67">
            <a:extLst>
              <a:ext uri="{FF2B5EF4-FFF2-40B4-BE49-F238E27FC236}">
                <a16:creationId xmlns:a16="http://schemas.microsoft.com/office/drawing/2014/main" id="{8C820BCF-9090-435C-9AA4-5850C4BE2FD7}"/>
              </a:ext>
            </a:extLst>
          </p:cNvPr>
          <p:cNvSpPr/>
          <p:nvPr/>
        </p:nvSpPr>
        <p:spPr>
          <a:xfrm>
            <a:off x="3860572" y="3425500"/>
            <a:ext cx="1200931" cy="23447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27000" rIns="0" bIns="0" rtlCol="0" anchor="ctr" anchorCtr="0">
            <a:spAutoFit/>
          </a:bodyPr>
          <a:lstStyle/>
          <a:p>
            <a:r>
              <a:rPr kumimoji="1" lang="ja-JP" altLang="en-US" sz="1200" dirty="0">
                <a:solidFill>
                  <a:schemeClr val="tx1"/>
                </a:solidFill>
              </a:rPr>
              <a:t>「</a:t>
            </a:r>
            <a:r>
              <a:rPr kumimoji="1" lang="en-US" altLang="ja-JP" sz="1200" dirty="0">
                <a:solidFill>
                  <a:schemeClr val="tx1"/>
                </a:solidFill>
              </a:rPr>
              <a:t>edgecc2.exe</a:t>
            </a:r>
            <a:r>
              <a:rPr kumimoji="1" lang="ja-JP" altLang="en-US" sz="1200" dirty="0">
                <a:solidFill>
                  <a:schemeClr val="tx1"/>
                </a:solidFill>
              </a:rPr>
              <a:t>」</a:t>
            </a:r>
          </a:p>
        </p:txBody>
      </p:sp>
      <p:sp>
        <p:nvSpPr>
          <p:cNvPr id="69" name="四角形: 角を丸くする 68">
            <a:extLst>
              <a:ext uri="{FF2B5EF4-FFF2-40B4-BE49-F238E27FC236}">
                <a16:creationId xmlns:a16="http://schemas.microsoft.com/office/drawing/2014/main" id="{38C38918-88C0-448B-A3D4-99B1F41931BA}"/>
              </a:ext>
            </a:extLst>
          </p:cNvPr>
          <p:cNvSpPr/>
          <p:nvPr/>
        </p:nvSpPr>
        <p:spPr>
          <a:xfrm>
            <a:off x="3860572" y="3930836"/>
            <a:ext cx="1312091" cy="23447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27000" rIns="0" bIns="0" rtlCol="0" anchor="ctr" anchorCtr="0">
            <a:spAutoFit/>
          </a:bodyPr>
          <a:lstStyle/>
          <a:p>
            <a:r>
              <a:rPr kumimoji="1" lang="ja-JP" altLang="en-US" sz="1200" dirty="0">
                <a:solidFill>
                  <a:schemeClr val="tx1"/>
                </a:solidFill>
              </a:rPr>
              <a:t>「</a:t>
            </a:r>
            <a:r>
              <a:rPr kumimoji="1" lang="en-US" altLang="ja-JP" sz="1200" dirty="0">
                <a:solidFill>
                  <a:schemeClr val="tx1"/>
                </a:solidFill>
              </a:rPr>
              <a:t>rietveldcc2.exe</a:t>
            </a:r>
            <a:r>
              <a:rPr kumimoji="1" lang="ja-JP" altLang="en-US" sz="1200" dirty="0">
                <a:solidFill>
                  <a:schemeClr val="tx1"/>
                </a:solidFill>
              </a:rPr>
              <a:t>」</a:t>
            </a:r>
          </a:p>
        </p:txBody>
      </p:sp>
      <p:sp>
        <p:nvSpPr>
          <p:cNvPr id="70" name="四角形: 角を丸くする 69">
            <a:extLst>
              <a:ext uri="{FF2B5EF4-FFF2-40B4-BE49-F238E27FC236}">
                <a16:creationId xmlns:a16="http://schemas.microsoft.com/office/drawing/2014/main" id="{518BF2A1-F926-4BD0-9C2C-75BEDAA285B4}"/>
              </a:ext>
            </a:extLst>
          </p:cNvPr>
          <p:cNvSpPr/>
          <p:nvPr/>
        </p:nvSpPr>
        <p:spPr>
          <a:xfrm>
            <a:off x="3860572" y="4436172"/>
            <a:ext cx="1527158" cy="23447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27000" rIns="0" bIns="0" rtlCol="0" anchor="ctr" anchorCtr="0">
            <a:spAutoFit/>
          </a:bodyPr>
          <a:lstStyle/>
          <a:p>
            <a:r>
              <a:rPr kumimoji="1" lang="ja-JP" altLang="en-US" sz="1200" dirty="0">
                <a:solidFill>
                  <a:schemeClr val="tx1"/>
                </a:solidFill>
              </a:rPr>
              <a:t>「</a:t>
            </a:r>
            <a:r>
              <a:rPr kumimoji="1" lang="en-US" altLang="ja-JP" sz="1200" dirty="0">
                <a:solidFill>
                  <a:schemeClr val="tx1"/>
                </a:solidFill>
              </a:rPr>
              <a:t>RITS2_Tadahiro.sh</a:t>
            </a:r>
            <a:r>
              <a:rPr kumimoji="1" lang="ja-JP" altLang="en-US" sz="1200" dirty="0">
                <a:solidFill>
                  <a:schemeClr val="tx1"/>
                </a:solidFill>
              </a:rPr>
              <a:t>」</a:t>
            </a:r>
          </a:p>
        </p:txBody>
      </p:sp>
      <p:sp>
        <p:nvSpPr>
          <p:cNvPr id="71" name="四角形: 角を丸くする 70">
            <a:extLst>
              <a:ext uri="{FF2B5EF4-FFF2-40B4-BE49-F238E27FC236}">
                <a16:creationId xmlns:a16="http://schemas.microsoft.com/office/drawing/2014/main" id="{90203932-0587-4796-98BB-A7B3A71ABF66}"/>
              </a:ext>
            </a:extLst>
          </p:cNvPr>
          <p:cNvSpPr/>
          <p:nvPr/>
        </p:nvSpPr>
        <p:spPr>
          <a:xfrm>
            <a:off x="3860572" y="4688840"/>
            <a:ext cx="724136" cy="23447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27000" rIns="0" bIns="0" rtlCol="0" anchor="ctr" anchorCtr="0">
            <a:spAutoFit/>
          </a:bodyPr>
          <a:lstStyle/>
          <a:p>
            <a:r>
              <a:rPr kumimoji="1" lang="ja-JP" altLang="en-US" sz="1200" dirty="0">
                <a:solidFill>
                  <a:schemeClr val="tx1"/>
                </a:solidFill>
              </a:rPr>
              <a:t>「</a:t>
            </a:r>
            <a:r>
              <a:rPr kumimoji="1" lang="en-US" altLang="ja-JP" sz="1200" dirty="0" err="1">
                <a:solidFill>
                  <a:srgbClr val="FF0000"/>
                </a:solidFill>
              </a:rPr>
              <a:t>spgra</a:t>
            </a:r>
            <a:r>
              <a:rPr kumimoji="1" lang="ja-JP" altLang="en-US" sz="1200" dirty="0">
                <a:solidFill>
                  <a:schemeClr val="tx1"/>
                </a:solidFill>
              </a:rPr>
              <a:t>」</a:t>
            </a:r>
          </a:p>
        </p:txBody>
      </p:sp>
      <p:sp>
        <p:nvSpPr>
          <p:cNvPr id="72" name="テキスト ボックス 71">
            <a:extLst>
              <a:ext uri="{FF2B5EF4-FFF2-40B4-BE49-F238E27FC236}">
                <a16:creationId xmlns:a16="http://schemas.microsoft.com/office/drawing/2014/main" id="{7C6E3DEE-31BD-45CB-A51B-3F132F45DA2A}"/>
              </a:ext>
            </a:extLst>
          </p:cNvPr>
          <p:cNvSpPr txBox="1"/>
          <p:nvPr/>
        </p:nvSpPr>
        <p:spPr>
          <a:xfrm>
            <a:off x="1818000" y="672504"/>
            <a:ext cx="5508000" cy="858260"/>
          </a:xfrm>
          <a:prstGeom prst="rect">
            <a:avLst/>
          </a:prstGeom>
          <a:noFill/>
        </p:spPr>
        <p:txBody>
          <a:bodyPr wrap="square" lIns="0" tIns="27000" rIns="0" bIns="0" rtlCol="0">
            <a:spAutoFit/>
          </a:bodyPr>
          <a:lstStyle/>
          <a:p>
            <a:r>
              <a:rPr kumimoji="1" lang="en-US" altLang="ja-JP" sz="1350" dirty="0"/>
              <a:t>For the purpose of analysis with CLI-RITS/EDGE, the following directory structure is assumed as an example.</a:t>
            </a:r>
          </a:p>
          <a:p>
            <a:r>
              <a:rPr kumimoji="1" lang="en-US" altLang="ja-JP" sz="1350" dirty="0"/>
              <a:t>In reality, there may be more miscellaneous "directories" and "files", but only the parts in red should be followed (fixed in the program).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B6F884D3-73DA-9933-3A32-67FCBB057045}"/>
              </a:ext>
            </a:extLst>
          </p:cNvPr>
          <p:cNvSpPr txBox="1"/>
          <p:nvPr/>
        </p:nvSpPr>
        <p:spPr>
          <a:xfrm>
            <a:off x="6277142" y="4913365"/>
            <a:ext cx="2106000" cy="396596"/>
          </a:xfrm>
          <a:prstGeom prst="rect">
            <a:avLst/>
          </a:prstGeom>
          <a:noFill/>
        </p:spPr>
        <p:txBody>
          <a:bodyPr wrap="square" lIns="0" tIns="27000" rIns="0" bIns="0" rtlCol="0">
            <a:spAutoFit/>
          </a:bodyPr>
          <a:lstStyle/>
          <a:p>
            <a:r>
              <a:rPr kumimoji="1" lang="en-US" altLang="ja-JP" sz="1200" dirty="0"/>
              <a:t>Move one directory up for convenience.</a:t>
            </a:r>
          </a:p>
        </p:txBody>
      </p:sp>
      <p:sp>
        <p:nvSpPr>
          <p:cNvPr id="26" name="四角形: 角を丸くする 25">
            <a:extLst>
              <a:ext uri="{FF2B5EF4-FFF2-40B4-BE49-F238E27FC236}">
                <a16:creationId xmlns:a16="http://schemas.microsoft.com/office/drawing/2014/main" id="{B8C62D1D-D726-8407-87F2-2BC22726E9E1}"/>
              </a:ext>
            </a:extLst>
          </p:cNvPr>
          <p:cNvSpPr/>
          <p:nvPr/>
        </p:nvSpPr>
        <p:spPr>
          <a:xfrm>
            <a:off x="6321173" y="4408533"/>
            <a:ext cx="2014652" cy="23447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27000" rIns="0" bIns="0" rtlCol="0" anchor="ctr" anchorCtr="0">
            <a:spAutoFit/>
          </a:bodyPr>
          <a:lstStyle/>
          <a:p>
            <a:r>
              <a:rPr kumimoji="1" lang="ja-JP" altLang="en-US" sz="1200" dirty="0">
                <a:solidFill>
                  <a:schemeClr val="bg1">
                    <a:lumMod val="65000"/>
                  </a:schemeClr>
                </a:solidFill>
              </a:rPr>
              <a:t>「</a:t>
            </a:r>
            <a:r>
              <a:rPr kumimoji="1" lang="en-US" altLang="ja-JP" sz="1200" dirty="0">
                <a:solidFill>
                  <a:schemeClr val="bg1">
                    <a:lumMod val="65000"/>
                  </a:schemeClr>
                </a:solidFill>
              </a:rPr>
              <a:t>Tadahiro_5x6x20mask.txt</a:t>
            </a:r>
            <a:r>
              <a:rPr kumimoji="1" lang="ja-JP" altLang="en-US" sz="1200" dirty="0">
                <a:solidFill>
                  <a:schemeClr val="bg1">
                    <a:lumMod val="65000"/>
                  </a:schemeClr>
                </a:solidFill>
              </a:rPr>
              <a:t>」</a:t>
            </a:r>
          </a:p>
        </p:txBody>
      </p:sp>
      <p:cxnSp>
        <p:nvCxnSpPr>
          <p:cNvPr id="29" name="直線矢印コネクタ 28">
            <a:extLst>
              <a:ext uri="{FF2B5EF4-FFF2-40B4-BE49-F238E27FC236}">
                <a16:creationId xmlns:a16="http://schemas.microsoft.com/office/drawing/2014/main" id="{6B97D37A-B175-3A01-A2CB-249FEEFFD7D3}"/>
              </a:ext>
            </a:extLst>
          </p:cNvPr>
          <p:cNvCxnSpPr>
            <a:cxnSpLocks/>
            <a:endCxn id="7" idx="3"/>
          </p:cNvCxnSpPr>
          <p:nvPr/>
        </p:nvCxnSpPr>
        <p:spPr>
          <a:xfrm flipH="1">
            <a:off x="5875224" y="4708961"/>
            <a:ext cx="461283" cy="1107789"/>
          </a:xfrm>
          <a:prstGeom prst="straightConnector1">
            <a:avLst/>
          </a:prstGeom>
          <a:ln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92834F4A-7432-1C35-837D-4B8166371D03}"/>
              </a:ext>
            </a:extLst>
          </p:cNvPr>
          <p:cNvSpPr txBox="1"/>
          <p:nvPr/>
        </p:nvSpPr>
        <p:spPr>
          <a:xfrm>
            <a:off x="1061687" y="4126874"/>
            <a:ext cx="1764000" cy="581261"/>
          </a:xfrm>
          <a:prstGeom prst="rect">
            <a:avLst/>
          </a:prstGeom>
          <a:noFill/>
        </p:spPr>
        <p:txBody>
          <a:bodyPr wrap="square" lIns="0" tIns="27000" rIns="0" bIns="0" rtlCol="0">
            <a:spAutoFit/>
          </a:bodyPr>
          <a:lstStyle/>
          <a:p>
            <a:r>
              <a:rPr kumimoji="1" lang="en-US" altLang="ja-JP" sz="1200" dirty="0"/>
              <a:t>Copy and paste from the unzipped "</a:t>
            </a:r>
            <a:r>
              <a:rPr kumimoji="1" lang="en-US" altLang="ja-JP" sz="1200" dirty="0" err="1"/>
              <a:t>GUIRITSinstall</a:t>
            </a:r>
            <a:r>
              <a:rPr kumimoji="1" lang="en-US" altLang="ja-JP" sz="1200" dirty="0"/>
              <a:t>" folder to here.</a:t>
            </a:r>
          </a:p>
        </p:txBody>
      </p:sp>
      <p:cxnSp>
        <p:nvCxnSpPr>
          <p:cNvPr id="40" name="直線矢印コネクタ 39">
            <a:extLst>
              <a:ext uri="{FF2B5EF4-FFF2-40B4-BE49-F238E27FC236}">
                <a16:creationId xmlns:a16="http://schemas.microsoft.com/office/drawing/2014/main" id="{9F660EF7-881A-8701-CAAF-AB018A6D10AF}"/>
              </a:ext>
            </a:extLst>
          </p:cNvPr>
          <p:cNvCxnSpPr>
            <a:cxnSpLocks/>
            <a:stCxn id="39" idx="3"/>
            <a:endCxn id="68" idx="1"/>
          </p:cNvCxnSpPr>
          <p:nvPr/>
        </p:nvCxnSpPr>
        <p:spPr>
          <a:xfrm flipV="1">
            <a:off x="2825687" y="3542738"/>
            <a:ext cx="1034885" cy="874767"/>
          </a:xfrm>
          <a:prstGeom prst="straightConnector1">
            <a:avLst/>
          </a:prstGeom>
          <a:ln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線矢印コネクタ 40">
            <a:extLst>
              <a:ext uri="{FF2B5EF4-FFF2-40B4-BE49-F238E27FC236}">
                <a16:creationId xmlns:a16="http://schemas.microsoft.com/office/drawing/2014/main" id="{E1BD7566-7B56-0E47-4F20-B7E1DD5393D2}"/>
              </a:ext>
            </a:extLst>
          </p:cNvPr>
          <p:cNvCxnSpPr>
            <a:cxnSpLocks/>
            <a:stCxn id="39" idx="3"/>
            <a:endCxn id="69" idx="1"/>
          </p:cNvCxnSpPr>
          <p:nvPr/>
        </p:nvCxnSpPr>
        <p:spPr>
          <a:xfrm flipV="1">
            <a:off x="2825687" y="4048074"/>
            <a:ext cx="1034885" cy="369431"/>
          </a:xfrm>
          <a:prstGeom prst="straightConnector1">
            <a:avLst/>
          </a:prstGeom>
          <a:ln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直線矢印コネクタ 41">
            <a:extLst>
              <a:ext uri="{FF2B5EF4-FFF2-40B4-BE49-F238E27FC236}">
                <a16:creationId xmlns:a16="http://schemas.microsoft.com/office/drawing/2014/main" id="{E83344CC-770A-0C53-C812-C253F60507E8}"/>
              </a:ext>
            </a:extLst>
          </p:cNvPr>
          <p:cNvCxnSpPr>
            <a:cxnSpLocks/>
            <a:stCxn id="39" idx="3"/>
            <a:endCxn id="71" idx="1"/>
          </p:cNvCxnSpPr>
          <p:nvPr/>
        </p:nvCxnSpPr>
        <p:spPr>
          <a:xfrm>
            <a:off x="2825687" y="4417505"/>
            <a:ext cx="1034885" cy="388573"/>
          </a:xfrm>
          <a:prstGeom prst="straightConnector1">
            <a:avLst/>
          </a:prstGeom>
          <a:ln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0BFB3AAD-1A74-87C9-CEF8-AA6793ABE459}"/>
              </a:ext>
            </a:extLst>
          </p:cNvPr>
          <p:cNvSpPr/>
          <p:nvPr/>
        </p:nvSpPr>
        <p:spPr>
          <a:xfrm>
            <a:off x="3860572" y="2414828"/>
            <a:ext cx="1544055" cy="23447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27000" rIns="0" bIns="0" rtlCol="0" anchor="ctr" anchorCtr="0">
            <a:spAutoFit/>
          </a:bodyPr>
          <a:lstStyle/>
          <a:p>
            <a:r>
              <a:rPr kumimoji="1" lang="en-US" altLang="ja-JP" sz="1200" dirty="0">
                <a:solidFill>
                  <a:schemeClr val="tx1"/>
                </a:solidFill>
              </a:rPr>
              <a:t>『</a:t>
            </a:r>
            <a:r>
              <a:rPr kumimoji="1" lang="en-US" altLang="ja-JP" sz="1200" dirty="0" err="1">
                <a:solidFill>
                  <a:schemeClr val="tx1"/>
                </a:solidFill>
              </a:rPr>
              <a:t>RITS_single_phase</a:t>
            </a:r>
            <a:r>
              <a:rPr kumimoji="1" lang="en-US" altLang="ja-JP" sz="1200" dirty="0">
                <a:solidFill>
                  <a:schemeClr val="tx1"/>
                </a:solidFill>
              </a:rPr>
              <a:t>』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89E25F51-FA05-4F78-57A5-4F92A1E580C6}"/>
              </a:ext>
            </a:extLst>
          </p:cNvPr>
          <p:cNvSpPr/>
          <p:nvPr/>
        </p:nvSpPr>
        <p:spPr>
          <a:xfrm>
            <a:off x="3860572" y="2667496"/>
            <a:ext cx="1397936" cy="23447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27000" rIns="0" bIns="0" rtlCol="0" anchor="ctr" anchorCtr="0">
            <a:spAutoFit/>
          </a:bodyPr>
          <a:lstStyle/>
          <a:p>
            <a:r>
              <a:rPr kumimoji="1" lang="en-US" altLang="ja-JP" sz="1200" dirty="0">
                <a:solidFill>
                  <a:schemeClr val="tx1"/>
                </a:solidFill>
              </a:rPr>
              <a:t>『</a:t>
            </a:r>
            <a:r>
              <a:rPr kumimoji="1" lang="en-US" altLang="ja-JP" sz="1200" dirty="0" err="1">
                <a:solidFill>
                  <a:schemeClr val="tx1"/>
                </a:solidFill>
              </a:rPr>
              <a:t>RITS_two_phase</a:t>
            </a:r>
            <a:r>
              <a:rPr kumimoji="1" lang="en-US" altLang="ja-JP" sz="1200" dirty="0">
                <a:solidFill>
                  <a:schemeClr val="tx1"/>
                </a:solidFill>
              </a:rPr>
              <a:t>』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B4F91C55-99FE-9275-CB65-5D32BE8ED9D3}"/>
              </a:ext>
            </a:extLst>
          </p:cNvPr>
          <p:cNvSpPr/>
          <p:nvPr/>
        </p:nvSpPr>
        <p:spPr>
          <a:xfrm>
            <a:off x="3860572" y="3172832"/>
            <a:ext cx="1603227" cy="23447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27000" rIns="0" bIns="0" rtlCol="0" anchor="ctr" anchorCtr="0">
            <a:spAutoFit/>
          </a:bodyPr>
          <a:lstStyle/>
          <a:p>
            <a:r>
              <a:rPr kumimoji="1" lang="ja-JP" altLang="en-US" sz="1200" dirty="0">
                <a:solidFill>
                  <a:schemeClr val="tx1"/>
                </a:solidFill>
              </a:rPr>
              <a:t>「</a:t>
            </a:r>
            <a:r>
              <a:rPr kumimoji="1" lang="en-US" altLang="ja-JP" sz="1200" dirty="0">
                <a:solidFill>
                  <a:schemeClr val="tx1"/>
                </a:solidFill>
              </a:rPr>
              <a:t>EDGE2_Tadahiro.sh</a:t>
            </a:r>
            <a:r>
              <a:rPr kumimoji="1" lang="ja-JP" altLang="en-US" sz="1200" dirty="0">
                <a:solidFill>
                  <a:schemeClr val="tx1"/>
                </a:solidFill>
              </a:rPr>
              <a:t>」</a:t>
            </a:r>
          </a:p>
        </p:txBody>
      </p:sp>
      <p:sp>
        <p:nvSpPr>
          <p:cNvPr id="5" name="四角形: 角を丸くする 4">
            <a:extLst>
              <a:ext uri="{FF2B5EF4-FFF2-40B4-BE49-F238E27FC236}">
                <a16:creationId xmlns:a16="http://schemas.microsoft.com/office/drawing/2014/main" id="{7D7A87D4-8E26-F57B-8733-BAA1070749F2}"/>
              </a:ext>
            </a:extLst>
          </p:cNvPr>
          <p:cNvSpPr/>
          <p:nvPr/>
        </p:nvSpPr>
        <p:spPr>
          <a:xfrm>
            <a:off x="6321172" y="3645979"/>
            <a:ext cx="2181034" cy="23447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27000" rIns="0" bIns="0" rtlCol="0" anchor="ctr" anchorCtr="0">
            <a:spAutoFit/>
          </a:bodyPr>
          <a:lstStyle/>
          <a:p>
            <a:r>
              <a:rPr kumimoji="1" lang="ja-JP" altLang="en-US" sz="1200" dirty="0">
                <a:solidFill>
                  <a:schemeClr val="tx1"/>
                </a:solidFill>
              </a:rPr>
              <a:t>「</a:t>
            </a:r>
            <a:r>
              <a:rPr kumimoji="1" lang="en-US" altLang="ja-JP" sz="1200" dirty="0">
                <a:solidFill>
                  <a:schemeClr val="tx1"/>
                </a:solidFill>
              </a:rPr>
              <a:t>Tadahiro_5x6x20_00025</a:t>
            </a:r>
            <a:r>
              <a:rPr kumimoji="1" lang="en-US" altLang="ja-JP" sz="1200" dirty="0">
                <a:solidFill>
                  <a:srgbClr val="FF0000"/>
                </a:solidFill>
              </a:rPr>
              <a:t>.dat</a:t>
            </a:r>
            <a:r>
              <a:rPr kumimoji="1" lang="ja-JP" altLang="en-US" sz="1200" dirty="0">
                <a:solidFill>
                  <a:schemeClr val="tx1"/>
                </a:solidFill>
              </a:rPr>
              <a:t>」</a:t>
            </a:r>
          </a:p>
        </p:txBody>
      </p: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BBDD4D68-7E68-A358-FB41-DDF98998F06F}"/>
              </a:ext>
            </a:extLst>
          </p:cNvPr>
          <p:cNvSpPr/>
          <p:nvPr/>
        </p:nvSpPr>
        <p:spPr>
          <a:xfrm>
            <a:off x="3860572" y="5699512"/>
            <a:ext cx="2014652" cy="23447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27000" rIns="0" bIns="0" rtlCol="0" anchor="ctr" anchorCtr="0">
            <a:spAutoFit/>
          </a:bodyPr>
          <a:lstStyle/>
          <a:p>
            <a:r>
              <a:rPr kumimoji="1" lang="ja-JP" altLang="en-US" sz="1200" dirty="0">
                <a:solidFill>
                  <a:schemeClr val="tx1"/>
                </a:solidFill>
              </a:rPr>
              <a:t>「</a:t>
            </a:r>
            <a:r>
              <a:rPr kumimoji="1" lang="en-US" altLang="ja-JP" sz="1200" dirty="0">
                <a:solidFill>
                  <a:schemeClr val="tx1"/>
                </a:solidFill>
              </a:rPr>
              <a:t>Tadahiro_5x6x20mask.txt</a:t>
            </a:r>
            <a:r>
              <a:rPr kumimoji="1" lang="ja-JP" altLang="en-US" sz="1200" dirty="0">
                <a:solidFill>
                  <a:schemeClr val="tx1"/>
                </a:solidFill>
              </a:rPr>
              <a:t>」</a:t>
            </a:r>
          </a:p>
        </p:txBody>
      </p:sp>
      <p:sp>
        <p:nvSpPr>
          <p:cNvPr id="15" name="四角形: 角を丸くする 14">
            <a:extLst>
              <a:ext uri="{FF2B5EF4-FFF2-40B4-BE49-F238E27FC236}">
                <a16:creationId xmlns:a16="http://schemas.microsoft.com/office/drawing/2014/main" id="{4463543E-F9B6-C547-6F9C-3F932691F400}"/>
              </a:ext>
            </a:extLst>
          </p:cNvPr>
          <p:cNvSpPr/>
          <p:nvPr/>
        </p:nvSpPr>
        <p:spPr>
          <a:xfrm>
            <a:off x="3860572" y="6204848"/>
            <a:ext cx="2014652" cy="23447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27000" rIns="0" bIns="0" rtlCol="0" anchor="ctr" anchorCtr="0">
            <a:spAutoFit/>
          </a:bodyPr>
          <a:lstStyle/>
          <a:p>
            <a:r>
              <a:rPr kumimoji="1" lang="ja-JP" altLang="en-US" sz="1200" dirty="0">
                <a:solidFill>
                  <a:schemeClr val="tx1"/>
                </a:solidFill>
              </a:rPr>
              <a:t>「</a:t>
            </a:r>
            <a:r>
              <a:rPr kumimoji="1" lang="en-US" altLang="ja-JP" sz="1200" dirty="0">
                <a:solidFill>
                  <a:schemeClr val="tx1"/>
                </a:solidFill>
              </a:rPr>
              <a:t>Tadahiro_5x6x40mask.txt</a:t>
            </a:r>
            <a:r>
              <a:rPr kumimoji="1" lang="ja-JP" altLang="en-US" sz="1200" dirty="0">
                <a:solidFill>
                  <a:schemeClr val="tx1"/>
                </a:solidFill>
              </a:rPr>
              <a:t>」</a:t>
            </a:r>
          </a:p>
        </p:txBody>
      </p:sp>
      <p:sp>
        <p:nvSpPr>
          <p:cNvPr id="64" name="四角形: 角を丸くする 63">
            <a:extLst>
              <a:ext uri="{FF2B5EF4-FFF2-40B4-BE49-F238E27FC236}">
                <a16:creationId xmlns:a16="http://schemas.microsoft.com/office/drawing/2014/main" id="{E84587F9-8153-4AE5-BDC9-9240A5194462}"/>
              </a:ext>
            </a:extLst>
          </p:cNvPr>
          <p:cNvSpPr/>
          <p:nvPr/>
        </p:nvSpPr>
        <p:spPr>
          <a:xfrm>
            <a:off x="6057217" y="4111130"/>
            <a:ext cx="2473049" cy="23447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27000" rIns="0" bIns="0" rtlCol="0" anchor="ctr" anchorCtr="0">
            <a:spAutoFit/>
          </a:bodyPr>
          <a:lstStyle/>
          <a:p>
            <a:r>
              <a:rPr kumimoji="1" lang="ja-JP" altLang="en-US" sz="1200" dirty="0">
                <a:solidFill>
                  <a:schemeClr val="tx1"/>
                </a:solidFill>
              </a:rPr>
              <a:t>「</a:t>
            </a:r>
            <a:r>
              <a:rPr kumimoji="1" lang="en-US" altLang="ja-JP" sz="1200" dirty="0">
                <a:solidFill>
                  <a:schemeClr val="tx1"/>
                </a:solidFill>
              </a:rPr>
              <a:t>Tadahiro_5x6x20_position_XY.txt</a:t>
            </a:r>
            <a:r>
              <a:rPr kumimoji="1" lang="ja-JP" altLang="en-US" sz="1200" dirty="0">
                <a:solidFill>
                  <a:schemeClr val="tx1"/>
                </a:solidFill>
              </a:rPr>
              <a:t>」</a:t>
            </a:r>
          </a:p>
        </p:txBody>
      </p:sp>
      <p:sp>
        <p:nvSpPr>
          <p:cNvPr id="21" name="四角形: 角を丸くする 20">
            <a:extLst>
              <a:ext uri="{FF2B5EF4-FFF2-40B4-BE49-F238E27FC236}">
                <a16:creationId xmlns:a16="http://schemas.microsoft.com/office/drawing/2014/main" id="{758E9000-33F6-C1B7-526B-D55E4231D694}"/>
              </a:ext>
            </a:extLst>
          </p:cNvPr>
          <p:cNvSpPr/>
          <p:nvPr/>
        </p:nvSpPr>
        <p:spPr>
          <a:xfrm>
            <a:off x="6321172" y="4644277"/>
            <a:ext cx="1580568" cy="23447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27000" rIns="0" bIns="0" rtlCol="0" anchor="ctr" anchorCtr="0">
            <a:spAutoFit/>
          </a:bodyPr>
          <a:lstStyle/>
          <a:p>
            <a:r>
              <a:rPr kumimoji="1" lang="ja-JP" altLang="en-US" sz="1200" dirty="0">
                <a:solidFill>
                  <a:schemeClr val="bg1">
                    <a:lumMod val="65000"/>
                  </a:schemeClr>
                </a:solidFill>
              </a:rPr>
              <a:t>「</a:t>
            </a:r>
            <a:r>
              <a:rPr kumimoji="1" lang="en-US" altLang="ja-JP" sz="1200" dirty="0" err="1">
                <a:solidFill>
                  <a:schemeClr val="bg1">
                    <a:lumMod val="65000"/>
                  </a:schemeClr>
                </a:solidFill>
              </a:rPr>
              <a:t>Tadahiro_EDGE.inp</a:t>
            </a:r>
            <a:r>
              <a:rPr kumimoji="1" lang="ja-JP" altLang="en-US" sz="1200" dirty="0">
                <a:solidFill>
                  <a:schemeClr val="bg1">
                    <a:lumMod val="65000"/>
                  </a:schemeClr>
                </a:solidFill>
              </a:rPr>
              <a:t>」</a:t>
            </a:r>
          </a:p>
        </p:txBody>
      </p:sp>
      <p:sp>
        <p:nvSpPr>
          <p:cNvPr id="22" name="四角形: 角を丸くする 21">
            <a:extLst>
              <a:ext uri="{FF2B5EF4-FFF2-40B4-BE49-F238E27FC236}">
                <a16:creationId xmlns:a16="http://schemas.microsoft.com/office/drawing/2014/main" id="{54FF7635-036B-9583-4CAB-CC8CAF831FB7}"/>
              </a:ext>
            </a:extLst>
          </p:cNvPr>
          <p:cNvSpPr/>
          <p:nvPr/>
        </p:nvSpPr>
        <p:spPr>
          <a:xfrm>
            <a:off x="3860572" y="5952180"/>
            <a:ext cx="1580568" cy="23447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27000" rIns="0" bIns="0" rtlCol="0" anchor="ctr" anchorCtr="0">
            <a:spAutoFit/>
          </a:bodyPr>
          <a:lstStyle/>
          <a:p>
            <a:r>
              <a:rPr kumimoji="1" lang="ja-JP" altLang="en-US" sz="1200" dirty="0">
                <a:solidFill>
                  <a:schemeClr val="tx1"/>
                </a:solidFill>
              </a:rPr>
              <a:t>「</a:t>
            </a:r>
            <a:r>
              <a:rPr kumimoji="1" lang="en-US" altLang="ja-JP" sz="1200" dirty="0" err="1">
                <a:solidFill>
                  <a:schemeClr val="tx1"/>
                </a:solidFill>
              </a:rPr>
              <a:t>Tadahiro_EDGE.inp</a:t>
            </a:r>
            <a:r>
              <a:rPr kumimoji="1" lang="ja-JP" altLang="en-US" sz="1200" dirty="0">
                <a:solidFill>
                  <a:schemeClr val="tx1"/>
                </a:solidFill>
              </a:rPr>
              <a:t>」</a:t>
            </a:r>
          </a:p>
        </p:txBody>
      </p:sp>
      <p:sp>
        <p:nvSpPr>
          <p:cNvPr id="23" name="四角形: 角を丸くする 22">
            <a:extLst>
              <a:ext uri="{FF2B5EF4-FFF2-40B4-BE49-F238E27FC236}">
                <a16:creationId xmlns:a16="http://schemas.microsoft.com/office/drawing/2014/main" id="{3C230577-5BD3-2504-C216-6F3A61891C08}"/>
              </a:ext>
            </a:extLst>
          </p:cNvPr>
          <p:cNvSpPr/>
          <p:nvPr/>
        </p:nvSpPr>
        <p:spPr>
          <a:xfrm>
            <a:off x="3860572" y="6457520"/>
            <a:ext cx="1504499" cy="23447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27000" rIns="0" bIns="0" rtlCol="0" anchor="ctr" anchorCtr="0">
            <a:spAutoFit/>
          </a:bodyPr>
          <a:lstStyle/>
          <a:p>
            <a:r>
              <a:rPr kumimoji="1" lang="ja-JP" altLang="en-US" sz="1200" dirty="0">
                <a:solidFill>
                  <a:schemeClr val="tx1"/>
                </a:solidFill>
              </a:rPr>
              <a:t>「</a:t>
            </a:r>
            <a:r>
              <a:rPr kumimoji="1" lang="en-US" altLang="ja-JP" sz="1200" dirty="0" err="1">
                <a:solidFill>
                  <a:schemeClr val="tx1"/>
                </a:solidFill>
              </a:rPr>
              <a:t>Tadahiro_RITS.inp</a:t>
            </a:r>
            <a:r>
              <a:rPr kumimoji="1" lang="ja-JP" altLang="en-US" sz="1200" dirty="0">
                <a:solidFill>
                  <a:schemeClr val="tx1"/>
                </a:solidFill>
              </a:rPr>
              <a:t>」</a:t>
            </a:r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4263BA7E-C670-C93B-D427-EF47AFCFC612}"/>
              </a:ext>
            </a:extLst>
          </p:cNvPr>
          <p:cNvSpPr/>
          <p:nvPr/>
        </p:nvSpPr>
        <p:spPr>
          <a:xfrm>
            <a:off x="3860572" y="2920164"/>
            <a:ext cx="1006549" cy="23447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27000" rIns="0" bIns="0" rtlCol="0" anchor="ctr" anchorCtr="0">
            <a:spAutoFit/>
          </a:bodyPr>
          <a:lstStyle/>
          <a:p>
            <a:r>
              <a:rPr kumimoji="1" lang="en-US" altLang="ja-JP" sz="1200" dirty="0">
                <a:solidFill>
                  <a:schemeClr val="tx1"/>
                </a:solidFill>
              </a:rPr>
              <a:t>『RITS2data』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B2336F16-2915-AD96-1C66-EA78BD8C7D9D}"/>
              </a:ext>
            </a:extLst>
          </p:cNvPr>
          <p:cNvCxnSpPr>
            <a:cxnSpLocks/>
            <a:stCxn id="63" idx="1"/>
            <a:endCxn id="28" idx="3"/>
          </p:cNvCxnSpPr>
          <p:nvPr/>
        </p:nvCxnSpPr>
        <p:spPr>
          <a:xfrm flipH="1" flipV="1">
            <a:off x="4943920" y="2279398"/>
            <a:ext cx="988030" cy="3534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15D198EB-6569-08FC-2C1E-D9BA0FB7ED75}"/>
              </a:ext>
            </a:extLst>
          </p:cNvPr>
          <p:cNvCxnSpPr>
            <a:cxnSpLocks/>
            <a:stCxn id="62" idx="1"/>
            <a:endCxn id="11" idx="3"/>
          </p:cNvCxnSpPr>
          <p:nvPr/>
        </p:nvCxnSpPr>
        <p:spPr>
          <a:xfrm flipH="1" flipV="1">
            <a:off x="3105208" y="2026730"/>
            <a:ext cx="437863" cy="315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四角形: 角を丸くする 30">
            <a:extLst>
              <a:ext uri="{FF2B5EF4-FFF2-40B4-BE49-F238E27FC236}">
                <a16:creationId xmlns:a16="http://schemas.microsoft.com/office/drawing/2014/main" id="{D4CF0B99-7174-4757-048B-539F35F326BD}"/>
              </a:ext>
            </a:extLst>
          </p:cNvPr>
          <p:cNvSpPr/>
          <p:nvPr/>
        </p:nvSpPr>
        <p:spPr>
          <a:xfrm>
            <a:off x="3860572" y="4941508"/>
            <a:ext cx="1017988" cy="23447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27000" rIns="0" bIns="0" rtlCol="0" anchor="ctr" anchorCtr="0">
            <a:spAutoFit/>
          </a:bodyPr>
          <a:lstStyle/>
          <a:p>
            <a:r>
              <a:rPr kumimoji="1" lang="ja-JP" altLang="en-US" sz="1200" dirty="0">
                <a:solidFill>
                  <a:schemeClr val="tx1"/>
                </a:solidFill>
              </a:rPr>
              <a:t>「</a:t>
            </a:r>
            <a:r>
              <a:rPr kumimoji="1" lang="en-US" altLang="ja-JP" sz="1200" dirty="0">
                <a:solidFill>
                  <a:schemeClr val="tx1"/>
                </a:solidFill>
              </a:rPr>
              <a:t>edgecc2.o</a:t>
            </a:r>
            <a:r>
              <a:rPr kumimoji="1" lang="ja-JP" altLang="en-US" sz="1200" dirty="0">
                <a:solidFill>
                  <a:schemeClr val="tx1"/>
                </a:solidFill>
              </a:rPr>
              <a:t>」</a:t>
            </a:r>
          </a:p>
        </p:txBody>
      </p:sp>
      <p:sp>
        <p:nvSpPr>
          <p:cNvPr id="35" name="四角形: 角を丸くする 34">
            <a:extLst>
              <a:ext uri="{FF2B5EF4-FFF2-40B4-BE49-F238E27FC236}">
                <a16:creationId xmlns:a16="http://schemas.microsoft.com/office/drawing/2014/main" id="{E8841A50-BAA2-043B-D786-16106EA7A642}"/>
              </a:ext>
            </a:extLst>
          </p:cNvPr>
          <p:cNvSpPr/>
          <p:nvPr/>
        </p:nvSpPr>
        <p:spPr>
          <a:xfrm>
            <a:off x="3860572" y="5194176"/>
            <a:ext cx="1021256" cy="23447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27000" rIns="0" bIns="0" rtlCol="0" anchor="ctr" anchorCtr="0">
            <a:spAutoFit/>
          </a:bodyPr>
          <a:lstStyle/>
          <a:p>
            <a:r>
              <a:rPr kumimoji="1" lang="ja-JP" altLang="en-US" sz="1200" dirty="0">
                <a:solidFill>
                  <a:schemeClr val="tx1"/>
                </a:solidFill>
              </a:rPr>
              <a:t>「</a:t>
            </a:r>
            <a:r>
              <a:rPr kumimoji="1" lang="en-US" altLang="ja-JP" sz="1200" dirty="0">
                <a:solidFill>
                  <a:schemeClr val="tx1"/>
                </a:solidFill>
              </a:rPr>
              <a:t>libEdge.so</a:t>
            </a:r>
            <a:r>
              <a:rPr kumimoji="1" lang="ja-JP" altLang="en-US" sz="1200" dirty="0">
                <a:solidFill>
                  <a:schemeClr val="tx1"/>
                </a:solidFill>
              </a:rPr>
              <a:t>」</a:t>
            </a:r>
          </a:p>
        </p:txBody>
      </p:sp>
      <p:cxnSp>
        <p:nvCxnSpPr>
          <p:cNvPr id="36" name="直線矢印コネクタ 35">
            <a:extLst>
              <a:ext uri="{FF2B5EF4-FFF2-40B4-BE49-F238E27FC236}">
                <a16:creationId xmlns:a16="http://schemas.microsoft.com/office/drawing/2014/main" id="{13B027F4-B0F7-B8E1-B736-65F1FAEA516A}"/>
              </a:ext>
            </a:extLst>
          </p:cNvPr>
          <p:cNvCxnSpPr>
            <a:cxnSpLocks/>
            <a:stCxn id="39" idx="3"/>
            <a:endCxn id="31" idx="1"/>
          </p:cNvCxnSpPr>
          <p:nvPr/>
        </p:nvCxnSpPr>
        <p:spPr>
          <a:xfrm>
            <a:off x="2825687" y="4417505"/>
            <a:ext cx="1034885" cy="641241"/>
          </a:xfrm>
          <a:prstGeom prst="straightConnector1">
            <a:avLst/>
          </a:prstGeom>
          <a:ln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線矢印コネクタ 42">
            <a:extLst>
              <a:ext uri="{FF2B5EF4-FFF2-40B4-BE49-F238E27FC236}">
                <a16:creationId xmlns:a16="http://schemas.microsoft.com/office/drawing/2014/main" id="{FAABDA81-FB3D-9F35-1F98-7F2205ADF04A}"/>
              </a:ext>
            </a:extLst>
          </p:cNvPr>
          <p:cNvCxnSpPr>
            <a:cxnSpLocks/>
            <a:stCxn id="39" idx="3"/>
            <a:endCxn id="35" idx="1"/>
          </p:cNvCxnSpPr>
          <p:nvPr/>
        </p:nvCxnSpPr>
        <p:spPr>
          <a:xfrm>
            <a:off x="2825687" y="4417505"/>
            <a:ext cx="1034885" cy="893909"/>
          </a:xfrm>
          <a:prstGeom prst="straightConnector1">
            <a:avLst/>
          </a:prstGeom>
          <a:ln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四角形: 角を丸くする 46">
            <a:extLst>
              <a:ext uri="{FF2B5EF4-FFF2-40B4-BE49-F238E27FC236}">
                <a16:creationId xmlns:a16="http://schemas.microsoft.com/office/drawing/2014/main" id="{8D2DF6F6-50F3-6554-013A-E4AB22F51D21}"/>
              </a:ext>
            </a:extLst>
          </p:cNvPr>
          <p:cNvSpPr/>
          <p:nvPr/>
        </p:nvSpPr>
        <p:spPr>
          <a:xfrm>
            <a:off x="3860572" y="5446844"/>
            <a:ext cx="939882" cy="23447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27000" rIns="0" bIns="0" rtlCol="0" anchor="ctr" anchorCtr="0">
            <a:spAutoFit/>
          </a:bodyPr>
          <a:lstStyle/>
          <a:p>
            <a:r>
              <a:rPr kumimoji="1" lang="ja-JP" altLang="en-US" sz="1200" dirty="0">
                <a:solidFill>
                  <a:schemeClr val="tx1"/>
                </a:solidFill>
              </a:rPr>
              <a:t>「</a:t>
            </a:r>
            <a:r>
              <a:rPr kumimoji="1" lang="en-US" altLang="ja-JP" sz="1200" dirty="0">
                <a:solidFill>
                  <a:schemeClr val="tx1"/>
                </a:solidFill>
              </a:rPr>
              <a:t>setenv.sh</a:t>
            </a:r>
            <a:r>
              <a:rPr kumimoji="1" lang="ja-JP" altLang="en-US" sz="1200" dirty="0">
                <a:solidFill>
                  <a:schemeClr val="tx1"/>
                </a:solidFill>
              </a:rPr>
              <a:t>」</a:t>
            </a:r>
          </a:p>
        </p:txBody>
      </p:sp>
      <p:cxnSp>
        <p:nvCxnSpPr>
          <p:cNvPr id="49" name="直線矢印コネクタ 48">
            <a:extLst>
              <a:ext uri="{FF2B5EF4-FFF2-40B4-BE49-F238E27FC236}">
                <a16:creationId xmlns:a16="http://schemas.microsoft.com/office/drawing/2014/main" id="{885BBBDF-7CDA-6993-A812-A120FEF88B0A}"/>
              </a:ext>
            </a:extLst>
          </p:cNvPr>
          <p:cNvCxnSpPr>
            <a:cxnSpLocks/>
            <a:stCxn id="39" idx="3"/>
            <a:endCxn id="47" idx="1"/>
          </p:cNvCxnSpPr>
          <p:nvPr/>
        </p:nvCxnSpPr>
        <p:spPr>
          <a:xfrm>
            <a:off x="2825687" y="4417505"/>
            <a:ext cx="1034885" cy="1146577"/>
          </a:xfrm>
          <a:prstGeom prst="straightConnector1">
            <a:avLst/>
          </a:prstGeom>
          <a:ln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四角形: 角を丸くする 15">
            <a:extLst>
              <a:ext uri="{FF2B5EF4-FFF2-40B4-BE49-F238E27FC236}">
                <a16:creationId xmlns:a16="http://schemas.microsoft.com/office/drawing/2014/main" id="{91170A9F-91B2-3EB8-6035-9BD41A34A965}"/>
              </a:ext>
            </a:extLst>
          </p:cNvPr>
          <p:cNvSpPr/>
          <p:nvPr/>
        </p:nvSpPr>
        <p:spPr>
          <a:xfrm>
            <a:off x="3860572" y="3678168"/>
            <a:ext cx="864391" cy="23447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27000" rIns="0" bIns="0" rtlCol="0" anchor="ctr" anchorCtr="0">
            <a:spAutoFit/>
          </a:bodyPr>
          <a:lstStyle/>
          <a:p>
            <a:r>
              <a:rPr kumimoji="1" lang="ja-JP" altLang="en-US" sz="1200" dirty="0">
                <a:solidFill>
                  <a:schemeClr val="tx1"/>
                </a:solidFill>
              </a:rPr>
              <a:t>「</a:t>
            </a:r>
            <a:r>
              <a:rPr kumimoji="1" lang="en-US" altLang="ja-JP" sz="1200" dirty="0">
                <a:solidFill>
                  <a:schemeClr val="tx1"/>
                </a:solidFill>
              </a:rPr>
              <a:t>Edge.dll</a:t>
            </a:r>
            <a:r>
              <a:rPr kumimoji="1" lang="ja-JP" altLang="en-US" sz="1200" dirty="0">
                <a:solidFill>
                  <a:schemeClr val="tx1"/>
                </a:solidFill>
              </a:rPr>
              <a:t>」</a:t>
            </a:r>
          </a:p>
        </p:txBody>
      </p:sp>
      <p:sp>
        <p:nvSpPr>
          <p:cNvPr id="17" name="四角形: 角を丸くする 16">
            <a:extLst>
              <a:ext uri="{FF2B5EF4-FFF2-40B4-BE49-F238E27FC236}">
                <a16:creationId xmlns:a16="http://schemas.microsoft.com/office/drawing/2014/main" id="{F6F5065C-7A01-83D4-4FCB-A141E920567E}"/>
              </a:ext>
            </a:extLst>
          </p:cNvPr>
          <p:cNvSpPr/>
          <p:nvPr/>
        </p:nvSpPr>
        <p:spPr>
          <a:xfrm>
            <a:off x="3860572" y="4183504"/>
            <a:ext cx="775271" cy="23447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27000" rIns="0" bIns="0" rtlCol="0" anchor="ctr" anchorCtr="0">
            <a:spAutoFit/>
          </a:bodyPr>
          <a:lstStyle/>
          <a:p>
            <a:r>
              <a:rPr kumimoji="1" lang="ja-JP" altLang="en-US" sz="1200" dirty="0">
                <a:solidFill>
                  <a:schemeClr val="tx1"/>
                </a:solidFill>
              </a:rPr>
              <a:t>「</a:t>
            </a:r>
            <a:r>
              <a:rPr kumimoji="1" lang="en-US" altLang="ja-JP" sz="1200" dirty="0">
                <a:solidFill>
                  <a:schemeClr val="tx1"/>
                </a:solidFill>
              </a:rPr>
              <a:t>Rits.dll</a:t>
            </a:r>
            <a:r>
              <a:rPr kumimoji="1" lang="ja-JP" altLang="en-US" sz="1200" dirty="0">
                <a:solidFill>
                  <a:schemeClr val="tx1"/>
                </a:solidFill>
              </a:rPr>
              <a:t>」</a:t>
            </a:r>
          </a:p>
        </p:txBody>
      </p:sp>
    </p:spTree>
    <p:extLst>
      <p:ext uri="{BB962C8B-B14F-4D97-AF65-F5344CB8AC3E}">
        <p14:creationId xmlns:p14="http://schemas.microsoft.com/office/powerpoint/2010/main" val="6843284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図 11">
            <a:extLst>
              <a:ext uri="{FF2B5EF4-FFF2-40B4-BE49-F238E27FC236}">
                <a16:creationId xmlns:a16="http://schemas.microsoft.com/office/drawing/2014/main" id="{8F9E0EB5-A19E-D90E-2ABB-09F1D2B039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0031" y="2393156"/>
            <a:ext cx="4800600" cy="3000375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42F7FEE2-279B-474B-9CA0-9D71AA43FE72}"/>
              </a:ext>
            </a:extLst>
          </p:cNvPr>
          <p:cNvSpPr txBox="1"/>
          <p:nvPr/>
        </p:nvSpPr>
        <p:spPr>
          <a:xfrm>
            <a:off x="3942827" y="946458"/>
            <a:ext cx="1258358" cy="235013"/>
          </a:xfrm>
          <a:prstGeom prst="rect">
            <a:avLst/>
          </a:prstGeom>
          <a:noFill/>
        </p:spPr>
        <p:txBody>
          <a:bodyPr wrap="none" lIns="0" tIns="27000" rIns="0" bIns="0" rtlCol="0">
            <a:spAutoFit/>
          </a:bodyPr>
          <a:lstStyle/>
          <a:p>
            <a:pPr algn="ctr"/>
            <a:r>
              <a:rPr kumimoji="1" lang="en-US" altLang="ja-JP" sz="1350" dirty="0">
                <a:ea typeface="メイリオ" panose="020B0604030504040204" pitchFamily="50" charset="-128"/>
              </a:rPr>
              <a:t>Open Linux shell</a:t>
            </a:r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372E829B-56DA-4075-95FB-1EE678F61A2E}"/>
              </a:ext>
            </a:extLst>
          </p:cNvPr>
          <p:cNvSpPr txBox="1"/>
          <p:nvPr/>
        </p:nvSpPr>
        <p:spPr>
          <a:xfrm>
            <a:off x="307013" y="1785610"/>
            <a:ext cx="4563000" cy="442762"/>
          </a:xfrm>
          <a:prstGeom prst="rect">
            <a:avLst/>
          </a:prstGeom>
          <a:solidFill>
            <a:schemeClr val="bg1">
              <a:alpha val="70000"/>
            </a:schemeClr>
          </a:solidFill>
        </p:spPr>
        <p:txBody>
          <a:bodyPr wrap="square" lIns="0" tIns="27000" rIns="0" bIns="0" rtlCol="0">
            <a:spAutoFit/>
          </a:bodyPr>
          <a:lstStyle>
            <a:defPPr>
              <a:defRPr lang="en-US"/>
            </a:defPPr>
            <a:lvl1pPr algn="ctr">
              <a:defRPr kumimoji="1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lang="en-US" altLang="ja-JP" sz="1350" dirty="0">
                <a:latin typeface="+mn-lt"/>
              </a:rPr>
              <a:t>Open an Ubuntu terminal from the desired directory (e.g., "</a:t>
            </a:r>
            <a:r>
              <a:rPr lang="en-US" altLang="ja-JP" sz="1350" dirty="0" err="1">
                <a:latin typeface="+mn-lt"/>
              </a:rPr>
              <a:t>RitsEdgeTemplate</a:t>
            </a:r>
            <a:r>
              <a:rPr lang="en-US" altLang="ja-JP" sz="1350" dirty="0">
                <a:latin typeface="+mn-lt"/>
              </a:rPr>
              <a:t>") as shown below.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7FF42B76-0BB4-A6C7-4B3B-E1870D1ED3A2}"/>
              </a:ext>
            </a:extLst>
          </p:cNvPr>
          <p:cNvSpPr txBox="1"/>
          <p:nvPr/>
        </p:nvSpPr>
        <p:spPr>
          <a:xfrm>
            <a:off x="3915430" y="4434075"/>
            <a:ext cx="2767194" cy="581261"/>
          </a:xfrm>
          <a:prstGeom prst="rect">
            <a:avLst/>
          </a:prstGeom>
          <a:solidFill>
            <a:schemeClr val="bg1">
              <a:alpha val="70000"/>
            </a:schemeClr>
          </a:solidFill>
        </p:spPr>
        <p:txBody>
          <a:bodyPr wrap="square" lIns="0" tIns="27000" rIns="0" bIns="0" rtlCol="0">
            <a:spAutoFit/>
          </a:bodyPr>
          <a:lstStyle>
            <a:defPPr>
              <a:defRPr lang="en-US"/>
            </a:defPPr>
            <a:lvl1pPr algn="ctr">
              <a:defRPr kumimoji="1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pPr algn="l"/>
            <a:r>
              <a:rPr lang="en-US" altLang="ja-JP" sz="1200" dirty="0">
                <a:latin typeface="+mn-lt"/>
              </a:rPr>
              <a:t>You can jump to the target directory in one shot.</a:t>
            </a:r>
          </a:p>
          <a:p>
            <a:pPr algn="l"/>
            <a:r>
              <a:rPr lang="en-US" altLang="ja-JP" sz="1200" dirty="0">
                <a:latin typeface="+mn-lt"/>
              </a:rPr>
              <a:t>(Sorry in Japanese).</a:t>
            </a:r>
          </a:p>
        </p:txBody>
      </p:sp>
      <p:sp>
        <p:nvSpPr>
          <p:cNvPr id="13" name="四角形: 角を丸くする 12">
            <a:extLst>
              <a:ext uri="{FF2B5EF4-FFF2-40B4-BE49-F238E27FC236}">
                <a16:creationId xmlns:a16="http://schemas.microsoft.com/office/drawing/2014/main" id="{425BB7F1-52FB-F6AF-E7E9-341159E971A6}"/>
              </a:ext>
            </a:extLst>
          </p:cNvPr>
          <p:cNvSpPr/>
          <p:nvPr/>
        </p:nvSpPr>
        <p:spPr>
          <a:xfrm>
            <a:off x="2190982" y="4864070"/>
            <a:ext cx="1080000" cy="135000"/>
          </a:xfrm>
          <a:prstGeom prst="roundRect">
            <a:avLst/>
          </a:prstGeom>
          <a:ln w="19050">
            <a:solidFill>
              <a:schemeClr val="accent4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en-US" sz="1350"/>
          </a:p>
        </p:txBody>
      </p:sp>
      <p:cxnSp>
        <p:nvCxnSpPr>
          <p:cNvPr id="14" name="直線矢印コネクタ 13">
            <a:extLst>
              <a:ext uri="{FF2B5EF4-FFF2-40B4-BE49-F238E27FC236}">
                <a16:creationId xmlns:a16="http://schemas.microsoft.com/office/drawing/2014/main" id="{0C912646-71FF-2A0E-E3A1-1CBA8078E6BF}"/>
              </a:ext>
            </a:extLst>
          </p:cNvPr>
          <p:cNvCxnSpPr>
            <a:cxnSpLocks/>
            <a:stCxn id="22" idx="1"/>
            <a:endCxn id="13" idx="3"/>
          </p:cNvCxnSpPr>
          <p:nvPr/>
        </p:nvCxnSpPr>
        <p:spPr>
          <a:xfrm flipH="1">
            <a:off x="3270982" y="4724706"/>
            <a:ext cx="644448" cy="206864"/>
          </a:xfrm>
          <a:prstGeom prst="straightConnector1">
            <a:avLst/>
          </a:prstGeom>
          <a:ln w="19050">
            <a:solidFill>
              <a:schemeClr val="accent4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図 19">
            <a:extLst>
              <a:ext uri="{FF2B5EF4-FFF2-40B4-BE49-F238E27FC236}">
                <a16:creationId xmlns:a16="http://schemas.microsoft.com/office/drawing/2014/main" id="{0CCFB913-1445-AB5D-7EAA-739279813F4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88468" y="1600200"/>
            <a:ext cx="4255532" cy="2560320"/>
          </a:xfrm>
          <a:prstGeom prst="rect">
            <a:avLst/>
          </a:prstGeom>
        </p:spPr>
      </p:pic>
      <p:sp>
        <p:nvSpPr>
          <p:cNvPr id="23" name="矢印: 上向き折線 22">
            <a:extLst>
              <a:ext uri="{FF2B5EF4-FFF2-40B4-BE49-F238E27FC236}">
                <a16:creationId xmlns:a16="http://schemas.microsoft.com/office/drawing/2014/main" id="{6BFAF62B-27B4-8E20-07BA-573A0F5535CE}"/>
              </a:ext>
            </a:extLst>
          </p:cNvPr>
          <p:cNvSpPr/>
          <p:nvPr/>
        </p:nvSpPr>
        <p:spPr>
          <a:xfrm>
            <a:off x="6682623" y="4252439"/>
            <a:ext cx="405000" cy="405000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sz="135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02119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図 11">
            <a:extLst>
              <a:ext uri="{FF2B5EF4-FFF2-40B4-BE49-F238E27FC236}">
                <a16:creationId xmlns:a16="http://schemas.microsoft.com/office/drawing/2014/main" id="{395D44FF-6CE9-AA2D-C975-C99CE44C1F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444240"/>
            <a:ext cx="5674043" cy="3413760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9F7108E9-797A-B8F7-1242-8E9132DD330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5674043" cy="341376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3D55D68-EE10-24D8-B625-B757EBA1DB88}"/>
              </a:ext>
            </a:extLst>
          </p:cNvPr>
          <p:cNvSpPr txBox="1"/>
          <p:nvPr/>
        </p:nvSpPr>
        <p:spPr>
          <a:xfrm>
            <a:off x="1217629" y="1126459"/>
            <a:ext cx="5487080" cy="1777410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kumimoji="1" lang="en-US" altLang="ja-JP" sz="1050" dirty="0">
                <a:ea typeface="ＭＳ Ｐゴシック" panose="020B0600070205080204" pitchFamily="50" charset="-128"/>
              </a:rPr>
              <a:t>Assuming you are currently in "</a:t>
            </a:r>
            <a:r>
              <a:rPr kumimoji="1" lang="en-US" altLang="ja-JP" sz="1050" dirty="0" err="1">
                <a:ea typeface="ＭＳ Ｐゴシック" panose="020B0600070205080204" pitchFamily="50" charset="-128"/>
              </a:rPr>
              <a:t>RitsEdgeTemplate</a:t>
            </a:r>
            <a:r>
              <a:rPr kumimoji="1" lang="en-US" altLang="ja-JP" sz="1050" dirty="0">
                <a:ea typeface="ＭＳ Ｐゴシック" panose="020B0600070205080204" pitchFamily="50" charset="-128"/>
              </a:rPr>
              <a:t>“ in the terminal, type</a:t>
            </a:r>
          </a:p>
          <a:p>
            <a:r>
              <a:rPr kumimoji="1" lang="en-US" altLang="ja-JP" sz="1050" dirty="0">
                <a:ea typeface="ＭＳ Ｐゴシック" panose="020B0600070205080204" pitchFamily="50" charset="-128"/>
              </a:rPr>
              <a:t>$ . /EDGE2_Tadahiro.sh &amp; ⏎</a:t>
            </a:r>
          </a:p>
          <a:p>
            <a:r>
              <a:rPr kumimoji="1" lang="en-US" altLang="ja-JP" sz="1050" dirty="0">
                <a:ea typeface="ＭＳ Ｐゴシック" panose="020B0600070205080204" pitchFamily="50" charset="-128"/>
              </a:rPr>
              <a:t>and execute the script "EDGE2_Tadahiro.sh".</a:t>
            </a:r>
          </a:p>
          <a:p>
            <a:endParaRPr kumimoji="1" lang="en-US" altLang="ja-JP" sz="1050" dirty="0">
              <a:ea typeface="ＭＳ Ｐゴシック" panose="020B0600070205080204" pitchFamily="50" charset="-128"/>
            </a:endParaRPr>
          </a:p>
          <a:p>
            <a:r>
              <a:rPr kumimoji="1" lang="en-US" altLang="ja-JP" sz="1050" dirty="0">
                <a:ea typeface="ＭＳ Ｐゴシック" panose="020B0600070205080204" pitchFamily="50" charset="-128"/>
              </a:rPr>
              <a:t>The contents of "EDGE2_Tadahiro.sh" is a script that executes EDGE2 with 8 threads.</a:t>
            </a:r>
          </a:p>
          <a:p>
            <a:r>
              <a:rPr kumimoji="1" lang="en-US" altLang="ja-JP" sz="1050" dirty="0">
                <a:ea typeface="ＭＳ Ｐゴシック" panose="020B0600070205080204" pitchFamily="50" charset="-128"/>
              </a:rPr>
              <a:t>#! /bin/bash</a:t>
            </a:r>
          </a:p>
          <a:p>
            <a:r>
              <a:rPr kumimoji="1" lang="en-US" altLang="ja-JP" sz="1050" dirty="0">
                <a:ea typeface="ＭＳ Ｐゴシック" panose="020B0600070205080204" pitchFamily="50" charset="-128"/>
              </a:rPr>
              <a:t>. /edgecc2.exe . /</a:t>
            </a:r>
            <a:r>
              <a:rPr kumimoji="1" lang="en-US" altLang="ja-JP" sz="1050" dirty="0" err="1">
                <a:ea typeface="ＭＳ Ｐゴシック" panose="020B0600070205080204" pitchFamily="50" charset="-128"/>
              </a:rPr>
              <a:t>Tadahiro_EDGE.inp</a:t>
            </a:r>
            <a:r>
              <a:rPr kumimoji="1" lang="en-US" altLang="ja-JP" sz="1050" dirty="0">
                <a:ea typeface="ＭＳ Ｐゴシック" panose="020B0600070205080204" pitchFamily="50" charset="-128"/>
              </a:rPr>
              <a:t> . /Tadahiro_5x6x20mask.txt . /EDGE2data 8</a:t>
            </a:r>
          </a:p>
          <a:p>
            <a:r>
              <a:rPr kumimoji="1" lang="en-US" altLang="ja-JP" sz="1050" dirty="0">
                <a:ea typeface="ＭＳ Ｐゴシック" panose="020B0600070205080204" pitchFamily="50" charset="-128"/>
              </a:rPr>
              <a:t>. and so on.</a:t>
            </a:r>
          </a:p>
          <a:p>
            <a:endParaRPr kumimoji="1" lang="en-US" altLang="ja-JP" sz="1050" dirty="0">
              <a:ea typeface="ＭＳ Ｐゴシック" panose="020B0600070205080204" pitchFamily="50" charset="-128"/>
            </a:endParaRPr>
          </a:p>
          <a:p>
            <a:r>
              <a:rPr kumimoji="1" lang="en-US" altLang="ja-JP" sz="1050" dirty="0">
                <a:ea typeface="ＭＳ Ｐゴシック" panose="020B0600070205080204" pitchFamily="50" charset="-128"/>
              </a:rPr>
              <a:t>Below is what the terminal looked like when the analysis was finished after about 0.2 second.</a:t>
            </a:r>
          </a:p>
          <a:p>
            <a:r>
              <a:rPr kumimoji="1" lang="en-US" altLang="ja-JP" sz="1050" dirty="0" err="1">
                <a:ea typeface="ＭＳ Ｐゴシック" panose="020B0600070205080204" pitchFamily="50" charset="-128"/>
              </a:rPr>
              <a:t>Tadahiro_EDGE.out</a:t>
            </a:r>
            <a:r>
              <a:rPr kumimoji="1" lang="en-US" altLang="ja-JP" sz="1050" dirty="0">
                <a:ea typeface="ＭＳ Ｐゴシック" panose="020B0600070205080204" pitchFamily="50" charset="-128"/>
              </a:rPr>
              <a:t> is the output file.</a:t>
            </a:r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5A63218E-B9EB-A18D-AB0F-41AAD5DE24E0}"/>
              </a:ext>
            </a:extLst>
          </p:cNvPr>
          <p:cNvSpPr/>
          <p:nvPr/>
        </p:nvSpPr>
        <p:spPr>
          <a:xfrm>
            <a:off x="2326468" y="6195472"/>
            <a:ext cx="972000" cy="144000"/>
          </a:xfrm>
          <a:prstGeom prst="round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sz="1350"/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EF2C61DF-1858-16B7-F9FD-CC5D1D43B3E3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t="-1" r="57821" b="82453"/>
          <a:stretch/>
        </p:blipFill>
        <p:spPr>
          <a:xfrm>
            <a:off x="3744413" y="2955687"/>
            <a:ext cx="5399587" cy="1404015"/>
          </a:xfrm>
          <a:prstGeom prst="rect">
            <a:avLst/>
          </a:prstGeom>
        </p:spPr>
      </p:pic>
      <p:sp>
        <p:nvSpPr>
          <p:cNvPr id="3" name="右中かっこ 2">
            <a:extLst>
              <a:ext uri="{FF2B5EF4-FFF2-40B4-BE49-F238E27FC236}">
                <a16:creationId xmlns:a16="http://schemas.microsoft.com/office/drawing/2014/main" id="{AAC593B9-11F8-3420-0CD5-6142F7B2F8E8}"/>
              </a:ext>
            </a:extLst>
          </p:cNvPr>
          <p:cNvSpPr/>
          <p:nvPr/>
        </p:nvSpPr>
        <p:spPr>
          <a:xfrm rot="5400000">
            <a:off x="6750000" y="2686986"/>
            <a:ext cx="135000" cy="2952000"/>
          </a:xfrm>
          <a:prstGeom prst="rightBrace">
            <a:avLst/>
          </a:prstGeom>
          <a:noFill/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en-US" sz="1350"/>
          </a:p>
        </p:txBody>
      </p: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B8E68669-E2AD-3972-15AB-7608054C038A}"/>
              </a:ext>
            </a:extLst>
          </p:cNvPr>
          <p:cNvCxnSpPr/>
          <p:nvPr/>
        </p:nvCxnSpPr>
        <p:spPr>
          <a:xfrm>
            <a:off x="4611867" y="4108810"/>
            <a:ext cx="576000" cy="0"/>
          </a:xfrm>
          <a:prstGeom prst="line">
            <a:avLst/>
          </a:prstGeom>
          <a:noFill/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6B26EDB2-F2AD-56D0-611A-506E7788523D}"/>
              </a:ext>
            </a:extLst>
          </p:cNvPr>
          <p:cNvSpPr txBox="1"/>
          <p:nvPr/>
        </p:nvSpPr>
        <p:spPr>
          <a:xfrm>
            <a:off x="4533941" y="4177824"/>
            <a:ext cx="706925" cy="211930"/>
          </a:xfrm>
          <a:prstGeom prst="rect">
            <a:avLst/>
          </a:prstGeom>
          <a:solidFill>
            <a:schemeClr val="bg1">
              <a:alpha val="70000"/>
            </a:schemeClr>
          </a:solidFill>
        </p:spPr>
        <p:txBody>
          <a:bodyPr wrap="none" lIns="0" tIns="27000" rIns="0" bIns="0" rtlCol="0">
            <a:spAutoFit/>
          </a:bodyPr>
          <a:lstStyle>
            <a:defPPr>
              <a:defRPr lang="en-US"/>
            </a:defPPr>
            <a:lvl1pPr algn="ctr">
              <a:defRPr kumimoji="1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pPr algn="l"/>
            <a:r>
              <a:rPr lang="en-US" altLang="ja-JP" sz="1200" dirty="0">
                <a:latin typeface="+mn-lt"/>
              </a:rPr>
              <a:t>Command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714CB11-968E-622D-11EB-634B904CC9CA}"/>
              </a:ext>
            </a:extLst>
          </p:cNvPr>
          <p:cNvSpPr txBox="1"/>
          <p:nvPr/>
        </p:nvSpPr>
        <p:spPr>
          <a:xfrm>
            <a:off x="6307994" y="4235894"/>
            <a:ext cx="746551" cy="211930"/>
          </a:xfrm>
          <a:prstGeom prst="rect">
            <a:avLst/>
          </a:prstGeom>
          <a:solidFill>
            <a:schemeClr val="bg1">
              <a:alpha val="70000"/>
            </a:schemeClr>
          </a:solidFill>
        </p:spPr>
        <p:txBody>
          <a:bodyPr wrap="none" lIns="0" tIns="27000" rIns="0" bIns="0" rtlCol="0">
            <a:spAutoFit/>
          </a:bodyPr>
          <a:lstStyle>
            <a:defPPr>
              <a:defRPr lang="en-US"/>
            </a:defPPr>
            <a:lvl1pPr algn="ctr">
              <a:defRPr kumimoji="1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pPr algn="l"/>
            <a:r>
              <a:rPr lang="en-US" altLang="ja-JP" sz="1200" dirty="0">
                <a:latin typeface="+mn-lt"/>
              </a:rPr>
              <a:t>Arguments</a:t>
            </a:r>
          </a:p>
        </p:txBody>
      </p:sp>
      <p:cxnSp>
        <p:nvCxnSpPr>
          <p:cNvPr id="11" name="直線矢印コネクタ 10">
            <a:extLst>
              <a:ext uri="{FF2B5EF4-FFF2-40B4-BE49-F238E27FC236}">
                <a16:creationId xmlns:a16="http://schemas.microsoft.com/office/drawing/2014/main" id="{F4F9145A-479A-043C-5FDF-C02E303AC73E}"/>
              </a:ext>
            </a:extLst>
          </p:cNvPr>
          <p:cNvCxnSpPr>
            <a:cxnSpLocks/>
            <a:stCxn id="13" idx="1"/>
            <a:endCxn id="6" idx="3"/>
          </p:cNvCxnSpPr>
          <p:nvPr/>
        </p:nvCxnSpPr>
        <p:spPr>
          <a:xfrm flipH="1">
            <a:off x="3298468" y="5825964"/>
            <a:ext cx="643965" cy="441508"/>
          </a:xfrm>
          <a:prstGeom prst="straightConnector1">
            <a:avLst/>
          </a:prstGeom>
          <a:ln w="12700">
            <a:solidFill>
              <a:srgbClr val="FF0000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A7FEC05F-C661-21F4-8035-90F02181F28F}"/>
              </a:ext>
            </a:extLst>
          </p:cNvPr>
          <p:cNvSpPr txBox="1"/>
          <p:nvPr/>
        </p:nvSpPr>
        <p:spPr>
          <a:xfrm>
            <a:off x="3942433" y="5731541"/>
            <a:ext cx="1056379" cy="188846"/>
          </a:xfrm>
          <a:prstGeom prst="rect">
            <a:avLst/>
          </a:prstGeom>
          <a:solidFill>
            <a:schemeClr val="bg1">
              <a:alpha val="70000"/>
            </a:schemeClr>
          </a:solidFill>
        </p:spPr>
        <p:txBody>
          <a:bodyPr wrap="none" lIns="0" tIns="27000" rIns="0" bIns="0" rtlCol="0">
            <a:spAutoFit/>
          </a:bodyPr>
          <a:lstStyle/>
          <a:p>
            <a:r>
              <a:rPr kumimoji="1" lang="en-US" altLang="ja-JP" sz="1050" dirty="0"/>
              <a:t>Analysis result file</a:t>
            </a:r>
            <a:endParaRPr kumimoji="1" lang="en-US" altLang="ja-JP" sz="1050" baseline="30000" dirty="0"/>
          </a:p>
        </p:txBody>
      </p:sp>
      <p:cxnSp>
        <p:nvCxnSpPr>
          <p:cNvPr id="5" name="直線矢印コネクタ 4">
            <a:extLst>
              <a:ext uri="{FF2B5EF4-FFF2-40B4-BE49-F238E27FC236}">
                <a16:creationId xmlns:a16="http://schemas.microsoft.com/office/drawing/2014/main" id="{A069846E-9F1D-C6A9-E876-9A0285681FF6}"/>
              </a:ext>
            </a:extLst>
          </p:cNvPr>
          <p:cNvCxnSpPr>
            <a:cxnSpLocks/>
          </p:cNvCxnSpPr>
          <p:nvPr/>
        </p:nvCxnSpPr>
        <p:spPr>
          <a:xfrm>
            <a:off x="5891981" y="2145890"/>
            <a:ext cx="158775" cy="1267870"/>
          </a:xfrm>
          <a:prstGeom prst="straightConnector1">
            <a:avLst/>
          </a:prstGeom>
          <a:ln w="19050">
            <a:solidFill>
              <a:schemeClr val="accent4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88182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867CB645-32D6-6BD6-896A-0E28AC07FB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5674043" cy="3413760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8DD8AA6A-ED02-08F1-EE1B-78A1A54070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444240"/>
            <a:ext cx="5674043" cy="3413760"/>
          </a:xfrm>
          <a:prstGeom prst="rect">
            <a:avLst/>
          </a:prstGeom>
        </p:spPr>
      </p:pic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5A63218E-B9EB-A18D-AB0F-41AAD5DE24E0}"/>
              </a:ext>
            </a:extLst>
          </p:cNvPr>
          <p:cNvSpPr/>
          <p:nvPr/>
        </p:nvSpPr>
        <p:spPr>
          <a:xfrm>
            <a:off x="2022289" y="6507028"/>
            <a:ext cx="936000" cy="144000"/>
          </a:xfrm>
          <a:prstGeom prst="round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sz="1350"/>
          </a:p>
        </p:txBody>
      </p:sp>
      <p:pic>
        <p:nvPicPr>
          <p:cNvPr id="10" name="図 9">
            <a:extLst>
              <a:ext uri="{FF2B5EF4-FFF2-40B4-BE49-F238E27FC236}">
                <a16:creationId xmlns:a16="http://schemas.microsoft.com/office/drawing/2014/main" id="{AB19E9EF-B322-F113-D43D-A1D4FEC18559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39424" b="67200"/>
          <a:stretch/>
        </p:blipFill>
        <p:spPr>
          <a:xfrm>
            <a:off x="3743984" y="2955687"/>
            <a:ext cx="5400016" cy="1404015"/>
          </a:xfrm>
          <a:prstGeom prst="rect">
            <a:avLst/>
          </a:prstGeom>
        </p:spPr>
      </p:pic>
      <p:cxnSp>
        <p:nvCxnSpPr>
          <p:cNvPr id="12" name="直線矢印コネクタ 11">
            <a:extLst>
              <a:ext uri="{FF2B5EF4-FFF2-40B4-BE49-F238E27FC236}">
                <a16:creationId xmlns:a16="http://schemas.microsoft.com/office/drawing/2014/main" id="{F68CE3D6-868E-6012-0CB9-CEAD9DE0B088}"/>
              </a:ext>
            </a:extLst>
          </p:cNvPr>
          <p:cNvCxnSpPr>
            <a:cxnSpLocks/>
            <a:stCxn id="13" idx="1"/>
            <a:endCxn id="6" idx="3"/>
          </p:cNvCxnSpPr>
          <p:nvPr/>
        </p:nvCxnSpPr>
        <p:spPr>
          <a:xfrm flipH="1">
            <a:off x="2958289" y="5391335"/>
            <a:ext cx="862513" cy="1187693"/>
          </a:xfrm>
          <a:prstGeom prst="straightConnector1">
            <a:avLst/>
          </a:prstGeom>
          <a:ln w="12700">
            <a:solidFill>
              <a:srgbClr val="FF0000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C7AD91EE-6E67-7F3D-80B8-B90BCD22A2A2}"/>
              </a:ext>
            </a:extLst>
          </p:cNvPr>
          <p:cNvSpPr txBox="1"/>
          <p:nvPr/>
        </p:nvSpPr>
        <p:spPr>
          <a:xfrm>
            <a:off x="3820802" y="5296912"/>
            <a:ext cx="1910779" cy="188846"/>
          </a:xfrm>
          <a:prstGeom prst="rect">
            <a:avLst/>
          </a:prstGeom>
          <a:solidFill>
            <a:schemeClr val="bg1">
              <a:alpha val="70000"/>
            </a:schemeClr>
          </a:solidFill>
        </p:spPr>
        <p:txBody>
          <a:bodyPr wrap="none" lIns="0" tIns="27000" rIns="0" bIns="0" rtlCol="0">
            <a:spAutoFit/>
          </a:bodyPr>
          <a:lstStyle/>
          <a:p>
            <a:r>
              <a:rPr kumimoji="1" lang="en-US" altLang="ja-JP" sz="1050" dirty="0">
                <a:latin typeface="+mn-ea"/>
              </a:rPr>
              <a:t>List of estimated values of </a:t>
            </a:r>
            <a:r>
              <a:rPr kumimoji="1" lang="en-US" altLang="ja-JP" sz="1050" dirty="0" err="1">
                <a:latin typeface="+mn-ea"/>
              </a:rPr>
              <a:t>σt</a:t>
            </a:r>
            <a:endParaRPr kumimoji="1" lang="en-US" altLang="ja-JP" sz="1050" baseline="30000" dirty="0">
              <a:latin typeface="+mn-ea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32F2219D-F486-1276-4971-9A372189EE7A}"/>
              </a:ext>
            </a:extLst>
          </p:cNvPr>
          <p:cNvSpPr txBox="1"/>
          <p:nvPr/>
        </p:nvSpPr>
        <p:spPr>
          <a:xfrm>
            <a:off x="1217629" y="1126459"/>
            <a:ext cx="5378075" cy="1777410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kumimoji="1" lang="en-US" altLang="ja-JP" sz="1050" dirty="0">
                <a:ea typeface="ＭＳ Ｐゴシック" panose="020B0600070205080204" pitchFamily="50" charset="-128"/>
              </a:rPr>
              <a:t>Assuming you are currently in "</a:t>
            </a:r>
            <a:r>
              <a:rPr kumimoji="1" lang="en-US" altLang="ja-JP" sz="1050" dirty="0" err="1">
                <a:ea typeface="ＭＳ Ｐゴシック" panose="020B0600070205080204" pitchFamily="50" charset="-128"/>
              </a:rPr>
              <a:t>RitsEdgeTemplate</a:t>
            </a:r>
            <a:r>
              <a:rPr kumimoji="1" lang="en-US" altLang="ja-JP" sz="1050" dirty="0">
                <a:ea typeface="ＭＳ Ｐゴシック" panose="020B0600070205080204" pitchFamily="50" charset="-128"/>
              </a:rPr>
              <a:t>“ in the terminal, type</a:t>
            </a:r>
          </a:p>
          <a:p>
            <a:r>
              <a:rPr kumimoji="1" lang="en-US" altLang="ja-JP" sz="1050" dirty="0">
                <a:ea typeface="ＭＳ Ｐゴシック" panose="020B0600070205080204" pitchFamily="50" charset="-128"/>
              </a:rPr>
              <a:t>$ . /RITS2_Tadahiro.sh &amp; ⏎</a:t>
            </a:r>
          </a:p>
          <a:p>
            <a:r>
              <a:rPr kumimoji="1" lang="en-US" altLang="ja-JP" sz="1050" dirty="0">
                <a:ea typeface="ＭＳ Ｐゴシック" panose="020B0600070205080204" pitchFamily="50" charset="-128"/>
              </a:rPr>
              <a:t>and execute the script “RITS2_Tadahiro.sh".</a:t>
            </a:r>
          </a:p>
          <a:p>
            <a:endParaRPr kumimoji="1" lang="en-US" altLang="ja-JP" sz="1050" dirty="0">
              <a:ea typeface="ＭＳ Ｐゴシック" panose="020B0600070205080204" pitchFamily="50" charset="-128"/>
            </a:endParaRPr>
          </a:p>
          <a:p>
            <a:r>
              <a:rPr kumimoji="1" lang="en-US" altLang="ja-JP" sz="1050" dirty="0">
                <a:ea typeface="ＭＳ Ｐゴシック" panose="020B0600070205080204" pitchFamily="50" charset="-128"/>
              </a:rPr>
              <a:t>The contents of “RITS2_Tadahiro.sh" is a script that executes RITS2 with 6 threads.</a:t>
            </a:r>
          </a:p>
          <a:p>
            <a:r>
              <a:rPr kumimoji="1" lang="en-US" altLang="ja-JP" sz="1050" dirty="0">
                <a:ea typeface="ＭＳ Ｐゴシック" panose="020B0600070205080204" pitchFamily="50" charset="-128"/>
              </a:rPr>
              <a:t>#! /bin/bash</a:t>
            </a:r>
          </a:p>
          <a:p>
            <a:r>
              <a:rPr kumimoji="1" lang="en-US" altLang="ja-JP" sz="1050" dirty="0">
                <a:ea typeface="ＭＳ Ｐゴシック" panose="020B0600070205080204" pitchFamily="50" charset="-128"/>
              </a:rPr>
              <a:t>. /rietveldcc2.exe . /</a:t>
            </a:r>
            <a:r>
              <a:rPr kumimoji="1" lang="en-US" altLang="ja-JP" sz="1050" dirty="0" err="1">
                <a:ea typeface="ＭＳ Ｐゴシック" panose="020B0600070205080204" pitchFamily="50" charset="-128"/>
              </a:rPr>
              <a:t>Tadahiro_RITS.inp</a:t>
            </a:r>
            <a:r>
              <a:rPr kumimoji="1" lang="en-US" altLang="ja-JP" sz="1050" dirty="0">
                <a:ea typeface="ＭＳ Ｐゴシック" panose="020B0600070205080204" pitchFamily="50" charset="-128"/>
              </a:rPr>
              <a:t> . /Tadahiro_5x6x40mask.txt . /RITS2data 6</a:t>
            </a:r>
          </a:p>
          <a:p>
            <a:r>
              <a:rPr kumimoji="1" lang="en-US" altLang="ja-JP" sz="1050" dirty="0">
                <a:ea typeface="ＭＳ Ｐゴシック" panose="020B0600070205080204" pitchFamily="50" charset="-128"/>
              </a:rPr>
              <a:t>. and so on.</a:t>
            </a:r>
          </a:p>
          <a:p>
            <a:endParaRPr kumimoji="1" lang="en-US" altLang="ja-JP" sz="1050" dirty="0">
              <a:ea typeface="ＭＳ Ｐゴシック" panose="020B0600070205080204" pitchFamily="50" charset="-128"/>
            </a:endParaRPr>
          </a:p>
          <a:p>
            <a:r>
              <a:rPr kumimoji="1" lang="en-US" altLang="ja-JP" sz="1050" dirty="0">
                <a:ea typeface="ＭＳ Ｐゴシック" panose="020B0600070205080204" pitchFamily="50" charset="-128"/>
              </a:rPr>
              <a:t>Below is what the terminal looked like when the analysis was finished after about 1 minute.</a:t>
            </a:r>
          </a:p>
          <a:p>
            <a:r>
              <a:rPr kumimoji="1" lang="en-US" altLang="ja-JP" sz="1050" dirty="0" err="1">
                <a:ea typeface="ＭＳ Ｐゴシック" panose="020B0600070205080204" pitchFamily="50" charset="-128"/>
              </a:rPr>
              <a:t>Tadahiro_RITS.out</a:t>
            </a:r>
            <a:r>
              <a:rPr kumimoji="1" lang="en-US" altLang="ja-JP" sz="1050" dirty="0">
                <a:ea typeface="ＭＳ Ｐゴシック" panose="020B0600070205080204" pitchFamily="50" charset="-128"/>
              </a:rPr>
              <a:t> and </a:t>
            </a:r>
            <a:r>
              <a:rPr kumimoji="1" lang="en-US" altLang="ja-JP" sz="1050" dirty="0" err="1">
                <a:ea typeface="ＭＳ Ｐゴシック" panose="020B0600070205080204" pitchFamily="50" charset="-128"/>
              </a:rPr>
              <a:t>Tadahiro_RITS.est</a:t>
            </a:r>
            <a:r>
              <a:rPr kumimoji="1" lang="en-US" altLang="ja-JP" sz="1050" dirty="0">
                <a:ea typeface="ＭＳ Ｐゴシック" panose="020B0600070205080204" pitchFamily="50" charset="-128"/>
              </a:rPr>
              <a:t> are the output file.</a:t>
            </a:r>
          </a:p>
        </p:txBody>
      </p:sp>
      <p:sp>
        <p:nvSpPr>
          <p:cNvPr id="17" name="四角形: 角を丸くする 16">
            <a:extLst>
              <a:ext uri="{FF2B5EF4-FFF2-40B4-BE49-F238E27FC236}">
                <a16:creationId xmlns:a16="http://schemas.microsoft.com/office/drawing/2014/main" id="{BE257307-254A-67B5-E551-93FAB41F59FA}"/>
              </a:ext>
            </a:extLst>
          </p:cNvPr>
          <p:cNvSpPr/>
          <p:nvPr/>
        </p:nvSpPr>
        <p:spPr>
          <a:xfrm>
            <a:off x="3321983" y="6401946"/>
            <a:ext cx="972000" cy="144000"/>
          </a:xfrm>
          <a:prstGeom prst="round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sz="1350"/>
          </a:p>
        </p:txBody>
      </p:sp>
      <p:sp>
        <p:nvSpPr>
          <p:cNvPr id="18" name="右中かっこ 17">
            <a:extLst>
              <a:ext uri="{FF2B5EF4-FFF2-40B4-BE49-F238E27FC236}">
                <a16:creationId xmlns:a16="http://schemas.microsoft.com/office/drawing/2014/main" id="{7D757359-8CD6-71C9-1147-2513B60F4830}"/>
              </a:ext>
            </a:extLst>
          </p:cNvPr>
          <p:cNvSpPr/>
          <p:nvPr/>
        </p:nvSpPr>
        <p:spPr>
          <a:xfrm rot="5400000">
            <a:off x="6949103" y="2686986"/>
            <a:ext cx="135000" cy="2952000"/>
          </a:xfrm>
          <a:prstGeom prst="rightBrace">
            <a:avLst/>
          </a:prstGeom>
          <a:noFill/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en-US" sz="1350"/>
          </a:p>
        </p:txBody>
      </p:sp>
      <p:cxnSp>
        <p:nvCxnSpPr>
          <p:cNvPr id="19" name="直線コネクタ 18">
            <a:extLst>
              <a:ext uri="{FF2B5EF4-FFF2-40B4-BE49-F238E27FC236}">
                <a16:creationId xmlns:a16="http://schemas.microsoft.com/office/drawing/2014/main" id="{949CF474-A786-FD2C-4BF0-D590635CD775}"/>
              </a:ext>
            </a:extLst>
          </p:cNvPr>
          <p:cNvCxnSpPr/>
          <p:nvPr/>
        </p:nvCxnSpPr>
        <p:spPr>
          <a:xfrm>
            <a:off x="4611867" y="4108810"/>
            <a:ext cx="792000" cy="0"/>
          </a:xfrm>
          <a:prstGeom prst="line">
            <a:avLst/>
          </a:prstGeom>
          <a:noFill/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56CDAFC2-F690-AF7C-678D-66F5DB4C47CF}"/>
              </a:ext>
            </a:extLst>
          </p:cNvPr>
          <p:cNvSpPr txBox="1"/>
          <p:nvPr/>
        </p:nvSpPr>
        <p:spPr>
          <a:xfrm>
            <a:off x="4637177" y="4177824"/>
            <a:ext cx="706925" cy="211930"/>
          </a:xfrm>
          <a:prstGeom prst="rect">
            <a:avLst/>
          </a:prstGeom>
          <a:solidFill>
            <a:schemeClr val="bg1">
              <a:alpha val="70000"/>
            </a:schemeClr>
          </a:solidFill>
        </p:spPr>
        <p:txBody>
          <a:bodyPr wrap="none" lIns="0" tIns="27000" rIns="0" bIns="0" rtlCol="0">
            <a:spAutoFit/>
          </a:bodyPr>
          <a:lstStyle>
            <a:defPPr>
              <a:defRPr lang="en-US"/>
            </a:defPPr>
            <a:lvl1pPr algn="ctr">
              <a:defRPr kumimoji="1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pPr algn="l"/>
            <a:r>
              <a:rPr lang="en-US" altLang="ja-JP" sz="1200" dirty="0">
                <a:latin typeface="+mn-lt"/>
              </a:rPr>
              <a:t>Command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DCF6A552-3819-DBA6-7BED-707DF2DC883B}"/>
              </a:ext>
            </a:extLst>
          </p:cNvPr>
          <p:cNvSpPr txBox="1"/>
          <p:nvPr/>
        </p:nvSpPr>
        <p:spPr>
          <a:xfrm>
            <a:off x="6691451" y="4235894"/>
            <a:ext cx="746551" cy="211930"/>
          </a:xfrm>
          <a:prstGeom prst="rect">
            <a:avLst/>
          </a:prstGeom>
          <a:solidFill>
            <a:schemeClr val="bg1">
              <a:alpha val="70000"/>
            </a:schemeClr>
          </a:solidFill>
        </p:spPr>
        <p:txBody>
          <a:bodyPr wrap="none" lIns="0" tIns="27000" rIns="0" bIns="0" rtlCol="0">
            <a:spAutoFit/>
          </a:bodyPr>
          <a:lstStyle>
            <a:defPPr>
              <a:defRPr lang="en-US"/>
            </a:defPPr>
            <a:lvl1pPr algn="ctr">
              <a:defRPr kumimoji="1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pPr algn="l"/>
            <a:r>
              <a:rPr lang="en-US" altLang="ja-JP" sz="1200" dirty="0">
                <a:latin typeface="+mn-lt"/>
              </a:rPr>
              <a:t>Arguments</a:t>
            </a:r>
          </a:p>
        </p:txBody>
      </p:sp>
      <p:cxnSp>
        <p:nvCxnSpPr>
          <p:cNvPr id="22" name="直線矢印コネクタ 21">
            <a:extLst>
              <a:ext uri="{FF2B5EF4-FFF2-40B4-BE49-F238E27FC236}">
                <a16:creationId xmlns:a16="http://schemas.microsoft.com/office/drawing/2014/main" id="{E0352004-6555-DFE7-6955-8D9A88CB9ADF}"/>
              </a:ext>
            </a:extLst>
          </p:cNvPr>
          <p:cNvCxnSpPr>
            <a:cxnSpLocks/>
            <a:stCxn id="23" idx="1"/>
            <a:endCxn id="17" idx="3"/>
          </p:cNvCxnSpPr>
          <p:nvPr/>
        </p:nvCxnSpPr>
        <p:spPr>
          <a:xfrm flipH="1">
            <a:off x="4293983" y="5825964"/>
            <a:ext cx="651341" cy="647982"/>
          </a:xfrm>
          <a:prstGeom prst="straightConnector1">
            <a:avLst/>
          </a:prstGeom>
          <a:ln w="12700">
            <a:solidFill>
              <a:srgbClr val="FF0000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5AD4503-B3E8-A0FD-9797-8A5EFFE34554}"/>
              </a:ext>
            </a:extLst>
          </p:cNvPr>
          <p:cNvSpPr txBox="1"/>
          <p:nvPr/>
        </p:nvSpPr>
        <p:spPr>
          <a:xfrm>
            <a:off x="4945324" y="5731541"/>
            <a:ext cx="1056379" cy="188846"/>
          </a:xfrm>
          <a:prstGeom prst="rect">
            <a:avLst/>
          </a:prstGeom>
          <a:solidFill>
            <a:schemeClr val="bg1">
              <a:alpha val="70000"/>
            </a:schemeClr>
          </a:solidFill>
        </p:spPr>
        <p:txBody>
          <a:bodyPr wrap="none" lIns="0" tIns="27000" rIns="0" bIns="0" rtlCol="0">
            <a:spAutoFit/>
          </a:bodyPr>
          <a:lstStyle/>
          <a:p>
            <a:r>
              <a:rPr kumimoji="1" lang="en-US" altLang="ja-JP" sz="1050" dirty="0"/>
              <a:t>Analysis result file</a:t>
            </a:r>
            <a:endParaRPr kumimoji="1" lang="en-US" altLang="ja-JP" sz="1050" baseline="30000" dirty="0"/>
          </a:p>
        </p:txBody>
      </p:sp>
      <p:cxnSp>
        <p:nvCxnSpPr>
          <p:cNvPr id="24" name="直線矢印コネクタ 23">
            <a:extLst>
              <a:ext uri="{FF2B5EF4-FFF2-40B4-BE49-F238E27FC236}">
                <a16:creationId xmlns:a16="http://schemas.microsoft.com/office/drawing/2014/main" id="{351D71F4-C58F-DD20-E359-A8E7A7615C8C}"/>
              </a:ext>
            </a:extLst>
          </p:cNvPr>
          <p:cNvCxnSpPr>
            <a:cxnSpLocks/>
          </p:cNvCxnSpPr>
          <p:nvPr/>
        </p:nvCxnSpPr>
        <p:spPr>
          <a:xfrm>
            <a:off x="5943599" y="2153264"/>
            <a:ext cx="1017638" cy="1267870"/>
          </a:xfrm>
          <a:prstGeom prst="straightConnector1">
            <a:avLst/>
          </a:prstGeom>
          <a:ln w="19050">
            <a:solidFill>
              <a:schemeClr val="accent4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55027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図 11">
            <a:extLst>
              <a:ext uri="{FF2B5EF4-FFF2-40B4-BE49-F238E27FC236}">
                <a16:creationId xmlns:a16="http://schemas.microsoft.com/office/drawing/2014/main" id="{395D44FF-6CE9-AA2D-C975-C99CE44C1F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444240"/>
            <a:ext cx="5674043" cy="3413760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9F7108E9-797A-B8F7-1242-8E9132DD330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397280"/>
            <a:ext cx="5674043" cy="1617336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3D55D68-EE10-24D8-B625-B757EBA1DB88}"/>
              </a:ext>
            </a:extLst>
          </p:cNvPr>
          <p:cNvSpPr txBox="1"/>
          <p:nvPr/>
        </p:nvSpPr>
        <p:spPr>
          <a:xfrm>
            <a:off x="1217629" y="1126459"/>
            <a:ext cx="5487080" cy="1938992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kumimoji="1" lang="en-US" altLang="ja-JP" sz="1050" dirty="0">
                <a:ea typeface="ＭＳ Ｐゴシック" panose="020B0600070205080204" pitchFamily="50" charset="-128"/>
              </a:rPr>
              <a:t>Assuming you are currently in "</a:t>
            </a:r>
            <a:r>
              <a:rPr kumimoji="1" lang="en-US" altLang="ja-JP" sz="1050" dirty="0" err="1">
                <a:ea typeface="ＭＳ Ｐゴシック" panose="020B0600070205080204" pitchFamily="50" charset="-128"/>
              </a:rPr>
              <a:t>RitsEdgeTemplate</a:t>
            </a:r>
            <a:r>
              <a:rPr kumimoji="1" lang="en-US" altLang="ja-JP" sz="1050" dirty="0">
                <a:ea typeface="ＭＳ Ｐゴシック" panose="020B0600070205080204" pitchFamily="50" charset="-128"/>
              </a:rPr>
              <a:t>“ in the terminal, type</a:t>
            </a:r>
          </a:p>
          <a:p>
            <a:r>
              <a:rPr kumimoji="1" lang="en-US" altLang="ja-JP" sz="1050" dirty="0">
                <a:ea typeface="ＭＳ Ｐゴシック" panose="020B0600070205080204" pitchFamily="50" charset="-128"/>
              </a:rPr>
              <a:t>$ . /EDGE2_Tadahiro_gcc.sh⏎</a:t>
            </a:r>
          </a:p>
          <a:p>
            <a:r>
              <a:rPr kumimoji="1" lang="en-US" altLang="ja-JP" sz="1050" dirty="0">
                <a:ea typeface="ＭＳ Ｐゴシック" panose="020B0600070205080204" pitchFamily="50" charset="-128"/>
              </a:rPr>
              <a:t>and execute the script "EDGE2_Tadahiro_gcc.sh".</a:t>
            </a:r>
          </a:p>
          <a:p>
            <a:endParaRPr kumimoji="1" lang="en-US" altLang="ja-JP" sz="1050" dirty="0">
              <a:ea typeface="ＭＳ Ｐゴシック" panose="020B0600070205080204" pitchFamily="50" charset="-128"/>
            </a:endParaRPr>
          </a:p>
          <a:p>
            <a:r>
              <a:rPr kumimoji="1" lang="en-US" altLang="ja-JP" sz="1050" dirty="0">
                <a:ea typeface="ＭＳ Ｐゴシック" panose="020B0600070205080204" pitchFamily="50" charset="-128"/>
              </a:rPr>
              <a:t>The contents of "EDGE2_Tadahiro.sh" is a script that executes EDGE2 with 8 threads.</a:t>
            </a:r>
          </a:p>
          <a:p>
            <a:r>
              <a:rPr kumimoji="1" lang="en-US" altLang="ja-JP" sz="1050" dirty="0">
                <a:ea typeface="ＭＳ Ｐゴシック" panose="020B0600070205080204" pitchFamily="50" charset="-128"/>
              </a:rPr>
              <a:t>#! /bin/bash</a:t>
            </a:r>
          </a:p>
          <a:p>
            <a:r>
              <a:rPr kumimoji="1" lang="en-US" altLang="ja-JP" sz="1050" dirty="0">
                <a:ea typeface="ＭＳ Ｐゴシック" panose="020B0600070205080204" pitchFamily="50" charset="-128"/>
              </a:rPr>
              <a:t>source setenv.sh</a:t>
            </a:r>
          </a:p>
          <a:p>
            <a:r>
              <a:rPr kumimoji="1" lang="en-US" altLang="ja-JP" sz="1050" dirty="0">
                <a:ea typeface="ＭＳ Ｐゴシック" panose="020B0600070205080204" pitchFamily="50" charset="-128"/>
              </a:rPr>
              <a:t>. /edgecc2.o . /</a:t>
            </a:r>
            <a:r>
              <a:rPr kumimoji="1" lang="en-US" altLang="ja-JP" sz="1050" dirty="0" err="1">
                <a:ea typeface="ＭＳ Ｐゴシック" panose="020B0600070205080204" pitchFamily="50" charset="-128"/>
              </a:rPr>
              <a:t>Tadahiro_EDGE.inp</a:t>
            </a:r>
            <a:r>
              <a:rPr kumimoji="1" lang="en-US" altLang="ja-JP" sz="1050" dirty="0">
                <a:ea typeface="ＭＳ Ｐゴシック" panose="020B0600070205080204" pitchFamily="50" charset="-128"/>
              </a:rPr>
              <a:t> . /Tadahiro_5x6x20mask.txt . /EDGE2data 8</a:t>
            </a:r>
          </a:p>
          <a:p>
            <a:r>
              <a:rPr kumimoji="1" lang="en-US" altLang="ja-JP" sz="1050" dirty="0">
                <a:ea typeface="ＭＳ Ｐゴシック" panose="020B0600070205080204" pitchFamily="50" charset="-128"/>
              </a:rPr>
              <a:t>. and so on.</a:t>
            </a:r>
          </a:p>
          <a:p>
            <a:endParaRPr kumimoji="1" lang="en-US" altLang="ja-JP" sz="1050" dirty="0">
              <a:ea typeface="ＭＳ Ｐゴシック" panose="020B0600070205080204" pitchFamily="50" charset="-128"/>
            </a:endParaRPr>
          </a:p>
          <a:p>
            <a:r>
              <a:rPr kumimoji="1" lang="en-US" altLang="ja-JP" sz="1050" dirty="0">
                <a:ea typeface="ＭＳ Ｐゴシック" panose="020B0600070205080204" pitchFamily="50" charset="-128"/>
              </a:rPr>
              <a:t>Below is what the terminal looked like when the analysis was finished after about 0.2 second.</a:t>
            </a:r>
          </a:p>
          <a:p>
            <a:r>
              <a:rPr kumimoji="1" lang="en-US" altLang="ja-JP" sz="1050" dirty="0" err="1">
                <a:ea typeface="ＭＳ Ｐゴシック" panose="020B0600070205080204" pitchFamily="50" charset="-128"/>
              </a:rPr>
              <a:t>Tadahiro_EDGE.out</a:t>
            </a:r>
            <a:r>
              <a:rPr kumimoji="1" lang="en-US" altLang="ja-JP" sz="1050" dirty="0">
                <a:ea typeface="ＭＳ Ｐゴシック" panose="020B0600070205080204" pitchFamily="50" charset="-128"/>
              </a:rPr>
              <a:t> is the output file.</a:t>
            </a:r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5A63218E-B9EB-A18D-AB0F-41AAD5DE24E0}"/>
              </a:ext>
            </a:extLst>
          </p:cNvPr>
          <p:cNvSpPr/>
          <p:nvPr/>
        </p:nvSpPr>
        <p:spPr>
          <a:xfrm>
            <a:off x="2326468" y="6195472"/>
            <a:ext cx="972000" cy="144000"/>
          </a:xfrm>
          <a:prstGeom prst="round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sz="1350"/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EF2C61DF-1858-16B7-F9FD-CC5D1D43B3E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260" b="13260"/>
          <a:stretch/>
        </p:blipFill>
        <p:spPr>
          <a:xfrm>
            <a:off x="3744413" y="2979542"/>
            <a:ext cx="5399587" cy="1404015"/>
          </a:xfrm>
          <a:prstGeom prst="rect">
            <a:avLst/>
          </a:prstGeom>
        </p:spPr>
      </p:pic>
      <p:sp>
        <p:nvSpPr>
          <p:cNvPr id="3" name="右中かっこ 2">
            <a:extLst>
              <a:ext uri="{FF2B5EF4-FFF2-40B4-BE49-F238E27FC236}">
                <a16:creationId xmlns:a16="http://schemas.microsoft.com/office/drawing/2014/main" id="{AAC593B9-11F8-3420-0CD5-6142F7B2F8E8}"/>
              </a:ext>
            </a:extLst>
          </p:cNvPr>
          <p:cNvSpPr/>
          <p:nvPr/>
        </p:nvSpPr>
        <p:spPr>
          <a:xfrm rot="5400000">
            <a:off x="6808976" y="2745963"/>
            <a:ext cx="135000" cy="3168000"/>
          </a:xfrm>
          <a:prstGeom prst="rightBrace">
            <a:avLst/>
          </a:prstGeom>
          <a:noFill/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en-US" sz="1350"/>
          </a:p>
        </p:txBody>
      </p: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B8E68669-E2AD-3972-15AB-7608054C038A}"/>
              </a:ext>
            </a:extLst>
          </p:cNvPr>
          <p:cNvCxnSpPr/>
          <p:nvPr/>
        </p:nvCxnSpPr>
        <p:spPr>
          <a:xfrm>
            <a:off x="4611867" y="4275787"/>
            <a:ext cx="576000" cy="0"/>
          </a:xfrm>
          <a:prstGeom prst="line">
            <a:avLst/>
          </a:prstGeom>
          <a:noFill/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6B26EDB2-F2AD-56D0-611A-506E7788523D}"/>
              </a:ext>
            </a:extLst>
          </p:cNvPr>
          <p:cNvSpPr txBox="1"/>
          <p:nvPr/>
        </p:nvSpPr>
        <p:spPr>
          <a:xfrm>
            <a:off x="4533941" y="4344801"/>
            <a:ext cx="706925" cy="211930"/>
          </a:xfrm>
          <a:prstGeom prst="rect">
            <a:avLst/>
          </a:prstGeom>
          <a:solidFill>
            <a:schemeClr val="bg1">
              <a:alpha val="70000"/>
            </a:schemeClr>
          </a:solidFill>
        </p:spPr>
        <p:txBody>
          <a:bodyPr wrap="none" lIns="0" tIns="27000" rIns="0" bIns="0" rtlCol="0">
            <a:spAutoFit/>
          </a:bodyPr>
          <a:lstStyle>
            <a:defPPr>
              <a:defRPr lang="en-US"/>
            </a:defPPr>
            <a:lvl1pPr algn="ctr">
              <a:defRPr kumimoji="1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pPr algn="l"/>
            <a:r>
              <a:rPr lang="en-US" altLang="ja-JP" sz="1200" dirty="0">
                <a:latin typeface="+mn-lt"/>
              </a:rPr>
              <a:t>Command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714CB11-968E-622D-11EB-634B904CC9CA}"/>
              </a:ext>
            </a:extLst>
          </p:cNvPr>
          <p:cNvSpPr txBox="1"/>
          <p:nvPr/>
        </p:nvSpPr>
        <p:spPr>
          <a:xfrm>
            <a:off x="6307994" y="4402871"/>
            <a:ext cx="746551" cy="211930"/>
          </a:xfrm>
          <a:prstGeom prst="rect">
            <a:avLst/>
          </a:prstGeom>
          <a:solidFill>
            <a:schemeClr val="bg1">
              <a:alpha val="70000"/>
            </a:schemeClr>
          </a:solidFill>
        </p:spPr>
        <p:txBody>
          <a:bodyPr wrap="none" lIns="0" tIns="27000" rIns="0" bIns="0" rtlCol="0">
            <a:spAutoFit/>
          </a:bodyPr>
          <a:lstStyle>
            <a:defPPr>
              <a:defRPr lang="en-US"/>
            </a:defPPr>
            <a:lvl1pPr algn="ctr">
              <a:defRPr kumimoji="1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pPr algn="l"/>
            <a:r>
              <a:rPr lang="en-US" altLang="ja-JP" sz="1200" dirty="0">
                <a:latin typeface="+mn-lt"/>
              </a:rPr>
              <a:t>Arguments</a:t>
            </a:r>
          </a:p>
        </p:txBody>
      </p:sp>
      <p:cxnSp>
        <p:nvCxnSpPr>
          <p:cNvPr id="11" name="直線矢印コネクタ 10">
            <a:extLst>
              <a:ext uri="{FF2B5EF4-FFF2-40B4-BE49-F238E27FC236}">
                <a16:creationId xmlns:a16="http://schemas.microsoft.com/office/drawing/2014/main" id="{F4F9145A-479A-043C-5FDF-C02E303AC73E}"/>
              </a:ext>
            </a:extLst>
          </p:cNvPr>
          <p:cNvCxnSpPr>
            <a:cxnSpLocks/>
            <a:stCxn id="13" idx="1"/>
            <a:endCxn id="6" idx="3"/>
          </p:cNvCxnSpPr>
          <p:nvPr/>
        </p:nvCxnSpPr>
        <p:spPr>
          <a:xfrm flipH="1">
            <a:off x="3298468" y="5825964"/>
            <a:ext cx="643965" cy="441508"/>
          </a:xfrm>
          <a:prstGeom prst="straightConnector1">
            <a:avLst/>
          </a:prstGeom>
          <a:ln w="12700">
            <a:solidFill>
              <a:srgbClr val="FF0000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A7FEC05F-C661-21F4-8035-90F02181F28F}"/>
              </a:ext>
            </a:extLst>
          </p:cNvPr>
          <p:cNvSpPr txBox="1"/>
          <p:nvPr/>
        </p:nvSpPr>
        <p:spPr>
          <a:xfrm>
            <a:off x="3942433" y="5731541"/>
            <a:ext cx="1056379" cy="188846"/>
          </a:xfrm>
          <a:prstGeom prst="rect">
            <a:avLst/>
          </a:prstGeom>
          <a:solidFill>
            <a:schemeClr val="bg1">
              <a:alpha val="70000"/>
            </a:schemeClr>
          </a:solidFill>
        </p:spPr>
        <p:txBody>
          <a:bodyPr wrap="none" lIns="0" tIns="27000" rIns="0" bIns="0" rtlCol="0">
            <a:spAutoFit/>
          </a:bodyPr>
          <a:lstStyle/>
          <a:p>
            <a:r>
              <a:rPr kumimoji="1" lang="en-US" altLang="ja-JP" sz="1050" dirty="0"/>
              <a:t>Analysis result file</a:t>
            </a:r>
            <a:endParaRPr kumimoji="1" lang="en-US" altLang="ja-JP" sz="1050" baseline="30000" dirty="0"/>
          </a:p>
        </p:txBody>
      </p:sp>
      <p:cxnSp>
        <p:nvCxnSpPr>
          <p:cNvPr id="5" name="直線矢印コネクタ 4">
            <a:extLst>
              <a:ext uri="{FF2B5EF4-FFF2-40B4-BE49-F238E27FC236}">
                <a16:creationId xmlns:a16="http://schemas.microsoft.com/office/drawing/2014/main" id="{A069846E-9F1D-C6A9-E876-9A0285681FF6}"/>
              </a:ext>
            </a:extLst>
          </p:cNvPr>
          <p:cNvCxnSpPr>
            <a:cxnSpLocks/>
          </p:cNvCxnSpPr>
          <p:nvPr/>
        </p:nvCxnSpPr>
        <p:spPr>
          <a:xfrm>
            <a:off x="5891981" y="2145890"/>
            <a:ext cx="158775" cy="1267870"/>
          </a:xfrm>
          <a:prstGeom prst="straightConnector1">
            <a:avLst/>
          </a:prstGeom>
          <a:ln w="19050">
            <a:solidFill>
              <a:schemeClr val="accent4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4578351F-60BE-E71A-7E1E-FCFCBAC88706}"/>
              </a:ext>
            </a:extLst>
          </p:cNvPr>
          <p:cNvSpPr txBox="1"/>
          <p:nvPr/>
        </p:nvSpPr>
        <p:spPr>
          <a:xfrm>
            <a:off x="5580000" y="4752009"/>
            <a:ext cx="3528000" cy="646331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>
              <a:defRPr kumimoji="1" sz="1050">
                <a:ea typeface="ＭＳ Ｐゴシック" panose="020B0600070205080204" pitchFamily="50" charset="-128"/>
              </a:defRPr>
            </a:lvl1pPr>
          </a:lstStyle>
          <a:p>
            <a:r>
              <a:rPr lang="en-US" altLang="ja-JP" dirty="0"/>
              <a:t>The script "RITS2_Tadahiro_gcc.sh" can be used for rietveldcc2.o, but in our experience rietveldcc2.exe has never crashed and rietveldcc2.exe is clearly faster to run, so I we don't think we will ever use rietveldcc2.o.</a:t>
            </a:r>
          </a:p>
        </p:txBody>
      </p:sp>
    </p:spTree>
    <p:extLst>
      <p:ext uri="{BB962C8B-B14F-4D97-AF65-F5344CB8AC3E}">
        <p14:creationId xmlns:p14="http://schemas.microsoft.com/office/powerpoint/2010/main" val="35555620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ユーザー定義 1">
      <a:majorFont>
        <a:latin typeface="Segoe UI"/>
        <a:ea typeface="メイリオ"/>
        <a:cs typeface=""/>
      </a:majorFont>
      <a:minorFont>
        <a:latin typeface="Segoe UI"/>
        <a:ea typeface="メイリオ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998</TotalTime>
  <Words>2609</Words>
  <Application>Microsoft Office PowerPoint</Application>
  <PresentationFormat>画面に合わせる (4:3)</PresentationFormat>
  <Paragraphs>270</Paragraphs>
  <Slides>17</Slides>
  <Notes>4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17</vt:i4>
      </vt:variant>
    </vt:vector>
  </HeadingPairs>
  <TitlesOfParts>
    <vt:vector size="24" baseType="lpstr">
      <vt:lpstr>ＭＳ Ｐゴシック</vt:lpstr>
      <vt:lpstr>メイリオ</vt:lpstr>
      <vt:lpstr>游ゴシック</vt:lpstr>
      <vt:lpstr>Arial</vt:lpstr>
      <vt:lpstr>Segoe UI</vt:lpstr>
      <vt:lpstr>Wingdings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oikawa</dc:creator>
  <cp:lastModifiedBy>及川 健一</cp:lastModifiedBy>
  <cp:revision>84</cp:revision>
  <dcterms:created xsi:type="dcterms:W3CDTF">2020-09-23T06:44:23Z</dcterms:created>
  <dcterms:modified xsi:type="dcterms:W3CDTF">2025-08-28T00:38:42Z</dcterms:modified>
</cp:coreProperties>
</file>