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67" r:id="rId3"/>
    <p:sldId id="654" r:id="rId4"/>
    <p:sldId id="266" r:id="rId5"/>
    <p:sldId id="261" r:id="rId6"/>
    <p:sldId id="265" r:id="rId7"/>
    <p:sldId id="683" r:id="rId8"/>
    <p:sldId id="258" r:id="rId9"/>
    <p:sldId id="257"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8" autoAdjust="0"/>
    <p:restoredTop sz="94660"/>
  </p:normalViewPr>
  <p:slideViewPr>
    <p:cSldViewPr snapToGrid="0">
      <p:cViewPr varScale="1">
        <p:scale>
          <a:sx n="129" d="100"/>
          <a:sy n="129" d="100"/>
        </p:scale>
        <p:origin x="828"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18F703-030B-4D2C-97D9-D51A6F2666B7}" type="datetimeFigureOut">
              <a:rPr kumimoji="1" lang="ja-JP" altLang="en-US" smtClean="0"/>
              <a:t>2025/5/27</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3D63FC-E1E6-4B35-8FD5-9F84E009101D}" type="slidenum">
              <a:rPr kumimoji="1" lang="ja-JP" altLang="en-US" smtClean="0"/>
              <a:t>‹#›</a:t>
            </a:fld>
            <a:endParaRPr kumimoji="1" lang="ja-JP" altLang="en-US"/>
          </a:p>
        </p:txBody>
      </p:sp>
    </p:spTree>
    <p:extLst>
      <p:ext uri="{BB962C8B-B14F-4D97-AF65-F5344CB8AC3E}">
        <p14:creationId xmlns:p14="http://schemas.microsoft.com/office/powerpoint/2010/main" val="250884962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最初のインストールの前に、</a:t>
            </a:r>
            <a:r>
              <a:rPr kumimoji="1" lang="en-US" altLang="ja-JP" dirty="0"/>
              <a:t>GUI-RITS</a:t>
            </a:r>
            <a:r>
              <a:rPr kumimoji="1" lang="ja-JP" altLang="en-US" dirty="0"/>
              <a:t>でテンポラリファイルを作成するのに使用する、「</a:t>
            </a:r>
            <a:r>
              <a:rPr kumimoji="1" lang="en-US" altLang="ja-JP" dirty="0"/>
              <a:t>GUI-RITS</a:t>
            </a:r>
            <a:r>
              <a:rPr kumimoji="1" lang="ja-JP" altLang="en-US" dirty="0"/>
              <a:t>」というフォルダと環境変数を作成します。</a:t>
            </a:r>
            <a:endParaRPr kumimoji="1" lang="en-US" altLang="ja-JP" dirty="0"/>
          </a:p>
          <a:p>
            <a:r>
              <a:rPr kumimoji="1" lang="ja-JP" altLang="en-US" dirty="0"/>
              <a:t>フォルダを作成する場所は、あまり深くない階層の方がいいと思います。また、変数値に</a:t>
            </a:r>
            <a:r>
              <a:rPr kumimoji="1" lang="en-US" altLang="ja-JP" dirty="0"/>
              <a:t>2</a:t>
            </a:r>
            <a:r>
              <a:rPr kumimoji="1" lang="ja-JP" altLang="en-US" dirty="0"/>
              <a:t>バイト文字が入っていると</a:t>
            </a:r>
            <a:r>
              <a:rPr kumimoji="1" lang="en-US" altLang="ja-JP" dirty="0"/>
              <a:t>GUI-RITS</a:t>
            </a:r>
            <a:r>
              <a:rPr kumimoji="1" lang="ja-JP" altLang="en-US" dirty="0"/>
              <a:t>が動作しません。</a:t>
            </a:r>
            <a:endParaRPr kumimoji="1" lang="en-US" dirty="0"/>
          </a:p>
        </p:txBody>
      </p:sp>
      <p:sp>
        <p:nvSpPr>
          <p:cNvPr id="4" name="スライド番号プレースホルダー 3"/>
          <p:cNvSpPr>
            <a:spLocks noGrp="1"/>
          </p:cNvSpPr>
          <p:nvPr>
            <p:ph type="sldNum" sz="quarter" idx="5"/>
          </p:nvPr>
        </p:nvSpPr>
        <p:spPr/>
        <p:txBody>
          <a:bodyPr/>
          <a:lstStyle/>
          <a:p>
            <a:fld id="{D2C4B826-8781-452E-B021-F5720BA58D0A}" type="slidenum">
              <a:rPr kumimoji="1" lang="ja-JP" altLang="en-US" smtClean="0"/>
              <a:t>2</a:t>
            </a:fld>
            <a:endParaRPr kumimoji="1" lang="ja-JP" altLang="en-US"/>
          </a:p>
        </p:txBody>
      </p:sp>
    </p:spTree>
    <p:extLst>
      <p:ext uri="{BB962C8B-B14F-4D97-AF65-F5344CB8AC3E}">
        <p14:creationId xmlns:p14="http://schemas.microsoft.com/office/powerpoint/2010/main" val="34850202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Zip</a:t>
            </a:r>
            <a:r>
              <a:rPr kumimoji="1" lang="ja-JP" altLang="en-US" dirty="0"/>
              <a:t>ファイルを解凍してできた</a:t>
            </a:r>
            <a:r>
              <a:rPr kumimoji="1" lang="en-US" altLang="ja-JP" dirty="0"/>
              <a:t>GUI-RITS.msi</a:t>
            </a:r>
            <a:r>
              <a:rPr kumimoji="1" lang="ja-JP" altLang="en-US" dirty="0"/>
              <a:t>をダブルクリックします。</a:t>
            </a:r>
            <a:endParaRPr kumimoji="1" lang="en-US" dirty="0"/>
          </a:p>
        </p:txBody>
      </p:sp>
      <p:sp>
        <p:nvSpPr>
          <p:cNvPr id="4" name="スライド番号プレースホルダー 3"/>
          <p:cNvSpPr>
            <a:spLocks noGrp="1"/>
          </p:cNvSpPr>
          <p:nvPr>
            <p:ph type="sldNum" sz="quarter" idx="5"/>
          </p:nvPr>
        </p:nvSpPr>
        <p:spPr/>
        <p:txBody>
          <a:bodyPr/>
          <a:lstStyle/>
          <a:p>
            <a:fld id="{D2C4B826-8781-452E-B021-F5720BA58D0A}" type="slidenum">
              <a:rPr kumimoji="1" lang="ja-JP" altLang="en-US" smtClean="0"/>
              <a:t>3</a:t>
            </a:fld>
            <a:endParaRPr kumimoji="1" lang="ja-JP" altLang="en-US"/>
          </a:p>
        </p:txBody>
      </p:sp>
    </p:spTree>
    <p:extLst>
      <p:ext uri="{BB962C8B-B14F-4D97-AF65-F5344CB8AC3E}">
        <p14:creationId xmlns:p14="http://schemas.microsoft.com/office/powerpoint/2010/main" val="34441375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dirty="0"/>
              <a:t>GUI-RITS</a:t>
            </a:r>
            <a:r>
              <a:rPr kumimoji="1" lang="ja-JP" altLang="en-US" dirty="0"/>
              <a:t>のパッケージにはこれらのプログラムが含まれています。</a:t>
            </a:r>
            <a:endParaRPr kumimoji="1" lang="en-US" altLang="ja-JP" dirty="0"/>
          </a:p>
          <a:p>
            <a:r>
              <a:rPr kumimoji="1" lang="ja-JP" altLang="en-US" dirty="0"/>
              <a:t>シングルエッジフィットを行う</a:t>
            </a:r>
            <a:r>
              <a:rPr kumimoji="1" lang="en-US" altLang="ja-JP" dirty="0"/>
              <a:t>EDGE</a:t>
            </a:r>
            <a:r>
              <a:rPr kumimoji="1" lang="ja-JP" altLang="en-US" dirty="0"/>
              <a:t>プログラム、フルパターンフィットを行う</a:t>
            </a:r>
            <a:r>
              <a:rPr kumimoji="1" lang="en-US" altLang="ja-JP" dirty="0"/>
              <a:t>RITS</a:t>
            </a:r>
            <a:r>
              <a:rPr kumimoji="1" lang="ja-JP" altLang="en-US" dirty="0"/>
              <a:t>プログラム、</a:t>
            </a:r>
            <a:endParaRPr kumimoji="1" lang="en-US" altLang="ja-JP" dirty="0"/>
          </a:p>
          <a:p>
            <a:r>
              <a:rPr kumimoji="1" lang="ja-JP" altLang="en-US" dirty="0"/>
              <a:t>これらを多数のスペクトルに対して行う</a:t>
            </a:r>
            <a:r>
              <a:rPr kumimoji="1" lang="en-US" altLang="ja-JP" dirty="0"/>
              <a:t>EDGE2</a:t>
            </a:r>
            <a:r>
              <a:rPr kumimoji="1" lang="ja-JP" altLang="en-US" dirty="0"/>
              <a:t>及び</a:t>
            </a:r>
            <a:r>
              <a:rPr kumimoji="1" lang="en-US" altLang="ja-JP" dirty="0"/>
              <a:t>RITS2</a:t>
            </a:r>
            <a:r>
              <a:rPr kumimoji="1" lang="ja-JP" altLang="en-US" dirty="0"/>
              <a:t>プログラム、</a:t>
            </a:r>
            <a:endParaRPr kumimoji="1" lang="en-US" altLang="ja-JP" dirty="0"/>
          </a:p>
          <a:p>
            <a:r>
              <a:rPr kumimoji="1" lang="ja-JP" altLang="en-US" dirty="0"/>
              <a:t>また、本日の説明では割愛しますが、シミュレーションパターンを生成する</a:t>
            </a:r>
            <a:r>
              <a:rPr kumimoji="1" lang="en-US" altLang="ja-JP" dirty="0"/>
              <a:t>RITS</a:t>
            </a:r>
            <a:r>
              <a:rPr kumimoji="1" lang="ja-JP" altLang="en-US" dirty="0"/>
              <a:t>シミュレーションです。</a:t>
            </a:r>
            <a:endParaRPr kumimoji="1" lang="en-US" dirty="0"/>
          </a:p>
        </p:txBody>
      </p:sp>
      <p:sp>
        <p:nvSpPr>
          <p:cNvPr id="4" name="スライド番号プレースホルダー 3"/>
          <p:cNvSpPr>
            <a:spLocks noGrp="1"/>
          </p:cNvSpPr>
          <p:nvPr>
            <p:ph type="sldNum" sz="quarter" idx="5"/>
          </p:nvPr>
        </p:nvSpPr>
        <p:spPr/>
        <p:txBody>
          <a:bodyPr/>
          <a:lstStyle/>
          <a:p>
            <a:fld id="{D2C4B826-8781-452E-B021-F5720BA58D0A}" type="slidenum">
              <a:rPr kumimoji="1" lang="ja-JP" altLang="en-US" smtClean="0"/>
              <a:t>7</a:t>
            </a:fld>
            <a:endParaRPr kumimoji="1" lang="ja-JP" altLang="en-US"/>
          </a:p>
        </p:txBody>
      </p:sp>
    </p:spTree>
    <p:extLst>
      <p:ext uri="{BB962C8B-B14F-4D97-AF65-F5344CB8AC3E}">
        <p14:creationId xmlns:p14="http://schemas.microsoft.com/office/powerpoint/2010/main" val="29610883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13010A8-9998-4CEA-8618-9C3CDD7CECF3}" type="datetimeFigureOut">
              <a:rPr kumimoji="1" lang="ja-JP" altLang="en-US" smtClean="0"/>
              <a:t>2025/5/27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CCB9011-E60C-472E-9D1C-E347B22CEFAF}" type="slidenum">
              <a:rPr kumimoji="1" lang="ja-JP" altLang="en-US" smtClean="0"/>
              <a:t>‹#›</a:t>
            </a:fld>
            <a:endParaRPr kumimoji="1" lang="ja-JP" altLang="en-US"/>
          </a:p>
        </p:txBody>
      </p:sp>
    </p:spTree>
    <p:extLst>
      <p:ext uri="{BB962C8B-B14F-4D97-AF65-F5344CB8AC3E}">
        <p14:creationId xmlns:p14="http://schemas.microsoft.com/office/powerpoint/2010/main" val="158280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13010A8-9998-4CEA-8618-9C3CDD7CECF3}" type="datetimeFigureOut">
              <a:rPr kumimoji="1" lang="ja-JP" altLang="en-US" smtClean="0"/>
              <a:t>2025/5/27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CCB9011-E60C-472E-9D1C-E347B22CEFAF}" type="slidenum">
              <a:rPr kumimoji="1" lang="ja-JP" altLang="en-US" smtClean="0"/>
              <a:t>‹#›</a:t>
            </a:fld>
            <a:endParaRPr kumimoji="1" lang="ja-JP" altLang="en-US"/>
          </a:p>
        </p:txBody>
      </p:sp>
    </p:spTree>
    <p:extLst>
      <p:ext uri="{BB962C8B-B14F-4D97-AF65-F5344CB8AC3E}">
        <p14:creationId xmlns:p14="http://schemas.microsoft.com/office/powerpoint/2010/main" val="1465365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13010A8-9998-4CEA-8618-9C3CDD7CECF3}" type="datetimeFigureOut">
              <a:rPr kumimoji="1" lang="ja-JP" altLang="en-US" smtClean="0"/>
              <a:t>2025/5/27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CCB9011-E60C-472E-9D1C-E347B22CEFAF}" type="slidenum">
              <a:rPr kumimoji="1" lang="ja-JP" altLang="en-US" smtClean="0"/>
              <a:t>‹#›</a:t>
            </a:fld>
            <a:endParaRPr kumimoji="1" lang="ja-JP" altLang="en-US"/>
          </a:p>
        </p:txBody>
      </p:sp>
    </p:spTree>
    <p:extLst>
      <p:ext uri="{BB962C8B-B14F-4D97-AF65-F5344CB8AC3E}">
        <p14:creationId xmlns:p14="http://schemas.microsoft.com/office/powerpoint/2010/main" val="1973551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13010A8-9998-4CEA-8618-9C3CDD7CECF3}" type="datetimeFigureOut">
              <a:rPr kumimoji="1" lang="ja-JP" altLang="en-US" smtClean="0"/>
              <a:t>2025/5/27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CCB9011-E60C-472E-9D1C-E347B22CEFAF}" type="slidenum">
              <a:rPr kumimoji="1" lang="ja-JP" altLang="en-US" smtClean="0"/>
              <a:t>‹#›</a:t>
            </a:fld>
            <a:endParaRPr kumimoji="1" lang="ja-JP" altLang="en-US"/>
          </a:p>
        </p:txBody>
      </p:sp>
    </p:spTree>
    <p:extLst>
      <p:ext uri="{BB962C8B-B14F-4D97-AF65-F5344CB8AC3E}">
        <p14:creationId xmlns:p14="http://schemas.microsoft.com/office/powerpoint/2010/main" val="3936810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13010A8-9998-4CEA-8618-9C3CDD7CECF3}" type="datetimeFigureOut">
              <a:rPr kumimoji="1" lang="ja-JP" altLang="en-US" smtClean="0"/>
              <a:t>2025/5/27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CCB9011-E60C-472E-9D1C-E347B22CEFAF}" type="slidenum">
              <a:rPr kumimoji="1" lang="ja-JP" altLang="en-US" smtClean="0"/>
              <a:t>‹#›</a:t>
            </a:fld>
            <a:endParaRPr kumimoji="1" lang="ja-JP" altLang="en-US"/>
          </a:p>
        </p:txBody>
      </p:sp>
    </p:spTree>
    <p:extLst>
      <p:ext uri="{BB962C8B-B14F-4D97-AF65-F5344CB8AC3E}">
        <p14:creationId xmlns:p14="http://schemas.microsoft.com/office/powerpoint/2010/main" val="1263926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13010A8-9998-4CEA-8618-9C3CDD7CECF3}" type="datetimeFigureOut">
              <a:rPr kumimoji="1" lang="ja-JP" altLang="en-US" smtClean="0"/>
              <a:t>2025/5/27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CCB9011-E60C-472E-9D1C-E347B22CEFAF}" type="slidenum">
              <a:rPr kumimoji="1" lang="ja-JP" altLang="en-US" smtClean="0"/>
              <a:t>‹#›</a:t>
            </a:fld>
            <a:endParaRPr kumimoji="1" lang="ja-JP" altLang="en-US"/>
          </a:p>
        </p:txBody>
      </p:sp>
    </p:spTree>
    <p:extLst>
      <p:ext uri="{BB962C8B-B14F-4D97-AF65-F5344CB8AC3E}">
        <p14:creationId xmlns:p14="http://schemas.microsoft.com/office/powerpoint/2010/main" val="1887063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13010A8-9998-4CEA-8618-9C3CDD7CECF3}" type="datetimeFigureOut">
              <a:rPr kumimoji="1" lang="ja-JP" altLang="en-US" smtClean="0"/>
              <a:t>2025/5/27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CCB9011-E60C-472E-9D1C-E347B22CEFAF}" type="slidenum">
              <a:rPr kumimoji="1" lang="ja-JP" altLang="en-US" smtClean="0"/>
              <a:t>‹#›</a:t>
            </a:fld>
            <a:endParaRPr kumimoji="1" lang="ja-JP" altLang="en-US"/>
          </a:p>
        </p:txBody>
      </p:sp>
    </p:spTree>
    <p:extLst>
      <p:ext uri="{BB962C8B-B14F-4D97-AF65-F5344CB8AC3E}">
        <p14:creationId xmlns:p14="http://schemas.microsoft.com/office/powerpoint/2010/main" val="1679236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13010A8-9998-4CEA-8618-9C3CDD7CECF3}" type="datetimeFigureOut">
              <a:rPr kumimoji="1" lang="ja-JP" altLang="en-US" smtClean="0"/>
              <a:t>2025/5/27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CCB9011-E60C-472E-9D1C-E347B22CEFAF}" type="slidenum">
              <a:rPr kumimoji="1" lang="ja-JP" altLang="en-US" smtClean="0"/>
              <a:t>‹#›</a:t>
            </a:fld>
            <a:endParaRPr kumimoji="1" lang="ja-JP" altLang="en-US"/>
          </a:p>
        </p:txBody>
      </p:sp>
    </p:spTree>
    <p:extLst>
      <p:ext uri="{BB962C8B-B14F-4D97-AF65-F5344CB8AC3E}">
        <p14:creationId xmlns:p14="http://schemas.microsoft.com/office/powerpoint/2010/main" val="3555984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3010A8-9998-4CEA-8618-9C3CDD7CECF3}" type="datetimeFigureOut">
              <a:rPr kumimoji="1" lang="ja-JP" altLang="en-US" smtClean="0"/>
              <a:t>2025/5/27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CCB9011-E60C-472E-9D1C-E347B22CEFAF}" type="slidenum">
              <a:rPr kumimoji="1" lang="ja-JP" altLang="en-US" smtClean="0"/>
              <a:t>‹#›</a:t>
            </a:fld>
            <a:endParaRPr kumimoji="1" lang="ja-JP" altLang="en-US"/>
          </a:p>
        </p:txBody>
      </p:sp>
    </p:spTree>
    <p:extLst>
      <p:ext uri="{BB962C8B-B14F-4D97-AF65-F5344CB8AC3E}">
        <p14:creationId xmlns:p14="http://schemas.microsoft.com/office/powerpoint/2010/main" val="2042997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13010A8-9998-4CEA-8618-9C3CDD7CECF3}" type="datetimeFigureOut">
              <a:rPr kumimoji="1" lang="ja-JP" altLang="en-US" smtClean="0"/>
              <a:t>2025/5/27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CCB9011-E60C-472E-9D1C-E347B22CEFAF}" type="slidenum">
              <a:rPr kumimoji="1" lang="ja-JP" altLang="en-US" smtClean="0"/>
              <a:t>‹#›</a:t>
            </a:fld>
            <a:endParaRPr kumimoji="1" lang="ja-JP" altLang="en-US"/>
          </a:p>
        </p:txBody>
      </p:sp>
    </p:spTree>
    <p:extLst>
      <p:ext uri="{BB962C8B-B14F-4D97-AF65-F5344CB8AC3E}">
        <p14:creationId xmlns:p14="http://schemas.microsoft.com/office/powerpoint/2010/main" val="3899454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13010A8-9998-4CEA-8618-9C3CDD7CECF3}" type="datetimeFigureOut">
              <a:rPr kumimoji="1" lang="ja-JP" altLang="en-US" smtClean="0"/>
              <a:t>2025/5/27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CCB9011-E60C-472E-9D1C-E347B22CEFAF}" type="slidenum">
              <a:rPr kumimoji="1" lang="ja-JP" altLang="en-US" smtClean="0"/>
              <a:t>‹#›</a:t>
            </a:fld>
            <a:endParaRPr kumimoji="1" lang="ja-JP" altLang="en-US"/>
          </a:p>
        </p:txBody>
      </p:sp>
    </p:spTree>
    <p:extLst>
      <p:ext uri="{BB962C8B-B14F-4D97-AF65-F5344CB8AC3E}">
        <p14:creationId xmlns:p14="http://schemas.microsoft.com/office/powerpoint/2010/main" val="2382851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3010A8-9998-4CEA-8618-9C3CDD7CECF3}" type="datetimeFigureOut">
              <a:rPr kumimoji="1" lang="ja-JP" altLang="en-US" smtClean="0"/>
              <a:t>2025/5/27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CB9011-E60C-472E-9D1C-E347B22CEFAF}" type="slidenum">
              <a:rPr kumimoji="1" lang="ja-JP" altLang="en-US" smtClean="0"/>
              <a:t>‹#›</a:t>
            </a:fld>
            <a:endParaRPr kumimoji="1" lang="ja-JP" altLang="en-US"/>
          </a:p>
        </p:txBody>
      </p:sp>
    </p:spTree>
    <p:extLst>
      <p:ext uri="{BB962C8B-B14F-4D97-AF65-F5344CB8AC3E}">
        <p14:creationId xmlns:p14="http://schemas.microsoft.com/office/powerpoint/2010/main" val="5670133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sv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4547B18B-CD3A-45E7-8C48-B83D6AEF10FC}"/>
              </a:ext>
            </a:extLst>
          </p:cNvPr>
          <p:cNvSpPr txBox="1"/>
          <p:nvPr/>
        </p:nvSpPr>
        <p:spPr>
          <a:xfrm>
            <a:off x="7764776" y="0"/>
            <a:ext cx="1379224" cy="400110"/>
          </a:xfrm>
          <a:prstGeom prst="rect">
            <a:avLst/>
          </a:prstGeom>
          <a:noFill/>
        </p:spPr>
        <p:txBody>
          <a:bodyPr wrap="none" rtlCol="0">
            <a:spAutoFit/>
          </a:bodyPr>
          <a:lstStyle/>
          <a:p>
            <a:pPr algn="r"/>
            <a:r>
              <a:rPr kumimoji="1" lang="en-US" altLang="ja-JP" sz="2000" dirty="0">
                <a:latin typeface="+mn-ea"/>
              </a:rPr>
              <a:t>GUI-RITS</a:t>
            </a:r>
          </a:p>
        </p:txBody>
      </p:sp>
      <p:sp>
        <p:nvSpPr>
          <p:cNvPr id="5" name="テキスト ボックス 4">
            <a:extLst>
              <a:ext uri="{FF2B5EF4-FFF2-40B4-BE49-F238E27FC236}">
                <a16:creationId xmlns:a16="http://schemas.microsoft.com/office/drawing/2014/main" id="{8EAE782D-FACB-437D-ABF9-996291565E36}"/>
              </a:ext>
            </a:extLst>
          </p:cNvPr>
          <p:cNvSpPr txBox="1"/>
          <p:nvPr/>
        </p:nvSpPr>
        <p:spPr>
          <a:xfrm>
            <a:off x="1584858" y="2424369"/>
            <a:ext cx="5974283" cy="1938992"/>
          </a:xfrm>
          <a:prstGeom prst="rect">
            <a:avLst/>
          </a:prstGeom>
          <a:noFill/>
        </p:spPr>
        <p:txBody>
          <a:bodyPr wrap="square" rtlCol="0">
            <a:spAutoFit/>
          </a:bodyPr>
          <a:lstStyle/>
          <a:p>
            <a:r>
              <a:rPr kumimoji="1" lang="ja-JP" altLang="en-US" sz="2000" dirty="0">
                <a:latin typeface="+mn-ea"/>
              </a:rPr>
              <a:t>パスワード付きの圧縮ファイル「</a:t>
            </a:r>
            <a:r>
              <a:rPr kumimoji="1" lang="en-US" altLang="ja-JP" sz="2000" dirty="0">
                <a:latin typeface="+mn-ea"/>
              </a:rPr>
              <a:t>GUI-RITS.zip</a:t>
            </a:r>
            <a:r>
              <a:rPr kumimoji="1" lang="ja-JP" altLang="en-US" sz="2000" dirty="0">
                <a:latin typeface="+mn-ea"/>
              </a:rPr>
              <a:t>」</a:t>
            </a:r>
            <a:r>
              <a:rPr kumimoji="1" lang="en-US" altLang="ja-JP" sz="2000" dirty="0">
                <a:latin typeface="+mn-ea"/>
              </a:rPr>
              <a:t> </a:t>
            </a:r>
            <a:r>
              <a:rPr kumimoji="1" lang="ja-JP" altLang="en-US" sz="2000" dirty="0">
                <a:latin typeface="+mn-ea"/>
              </a:rPr>
              <a:t>を解凍して、「</a:t>
            </a:r>
            <a:r>
              <a:rPr kumimoji="1" lang="en-US" altLang="ja-JP" sz="2000" dirty="0">
                <a:latin typeface="+mn-ea"/>
              </a:rPr>
              <a:t>GUI-RITS.msi</a:t>
            </a:r>
            <a:r>
              <a:rPr kumimoji="1" lang="ja-JP" altLang="en-US" sz="2000" dirty="0">
                <a:latin typeface="+mn-ea"/>
              </a:rPr>
              <a:t>」インストーラを使います。</a:t>
            </a:r>
            <a:endParaRPr kumimoji="1" lang="en-US" altLang="ja-JP" sz="2000" dirty="0">
              <a:latin typeface="+mn-ea"/>
            </a:endParaRPr>
          </a:p>
          <a:p>
            <a:endParaRPr kumimoji="1" lang="en-US" altLang="ja-JP" sz="2000" dirty="0">
              <a:latin typeface="+mn-ea"/>
            </a:endParaRPr>
          </a:p>
          <a:p>
            <a:r>
              <a:rPr kumimoji="1" lang="en-US" altLang="ja-JP" sz="2000" dirty="0">
                <a:latin typeface="+mn-ea"/>
              </a:rPr>
              <a:t>You can get the password by e-mail us.</a:t>
            </a:r>
          </a:p>
          <a:p>
            <a:r>
              <a:rPr kumimoji="1" lang="en-US" altLang="ja-JP" sz="2000" dirty="0">
                <a:latin typeface="+mn-ea"/>
              </a:rPr>
              <a:t>(currently, kenichi.oikawa@j-parc.jp)</a:t>
            </a:r>
          </a:p>
        </p:txBody>
      </p:sp>
    </p:spTree>
    <p:extLst>
      <p:ext uri="{BB962C8B-B14F-4D97-AF65-F5344CB8AC3E}">
        <p14:creationId xmlns:p14="http://schemas.microsoft.com/office/powerpoint/2010/main" val="127182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BC85B4E9-66FD-DC15-702B-55115D063E91}"/>
              </a:ext>
            </a:extLst>
          </p:cNvPr>
          <p:cNvPicPr>
            <a:picLocks noChangeAspect="1"/>
          </p:cNvPicPr>
          <p:nvPr/>
        </p:nvPicPr>
        <p:blipFill rotWithShape="1">
          <a:blip r:embed="rId3"/>
          <a:srcRect l="1929" t="1890" r="1810" b="1732"/>
          <a:stretch/>
        </p:blipFill>
        <p:spPr>
          <a:xfrm>
            <a:off x="2739960" y="1269802"/>
            <a:ext cx="4401000" cy="4131000"/>
          </a:xfrm>
          <a:prstGeom prst="rect">
            <a:avLst/>
          </a:prstGeom>
        </p:spPr>
      </p:pic>
      <p:pic>
        <p:nvPicPr>
          <p:cNvPr id="3" name="図 2">
            <a:extLst>
              <a:ext uri="{FF2B5EF4-FFF2-40B4-BE49-F238E27FC236}">
                <a16:creationId xmlns:a16="http://schemas.microsoft.com/office/drawing/2014/main" id="{8138EB18-702B-4B7A-8AE2-22CBD8A3370D}"/>
              </a:ext>
            </a:extLst>
          </p:cNvPr>
          <p:cNvPicPr>
            <a:picLocks noChangeAspect="1"/>
          </p:cNvPicPr>
          <p:nvPr/>
        </p:nvPicPr>
        <p:blipFill rotWithShape="1">
          <a:blip r:embed="rId4">
            <a:extLst>
              <a:ext uri="{28A0092B-C50C-407E-A947-70E740481C1C}">
                <a14:useLocalDpi xmlns:a14="http://schemas.microsoft.com/office/drawing/2010/main" val="0"/>
              </a:ext>
            </a:extLst>
          </a:blip>
          <a:srcRect r="45979" b="18124"/>
          <a:stretch/>
        </p:blipFill>
        <p:spPr>
          <a:xfrm>
            <a:off x="5439267" y="2417092"/>
            <a:ext cx="3704734" cy="3509423"/>
          </a:xfrm>
          <a:prstGeom prst="rect">
            <a:avLst/>
          </a:prstGeom>
        </p:spPr>
      </p:pic>
      <p:pic>
        <p:nvPicPr>
          <p:cNvPr id="6" name="図 5">
            <a:extLst>
              <a:ext uri="{FF2B5EF4-FFF2-40B4-BE49-F238E27FC236}">
                <a16:creationId xmlns:a16="http://schemas.microsoft.com/office/drawing/2014/main" id="{13FCDC7C-91EF-439E-B6F0-D0191D246705}"/>
              </a:ext>
            </a:extLst>
          </p:cNvPr>
          <p:cNvPicPr>
            <a:picLocks noChangeAspect="1"/>
          </p:cNvPicPr>
          <p:nvPr/>
        </p:nvPicPr>
        <p:blipFill rotWithShape="1">
          <a:blip r:embed="rId5">
            <a:extLst>
              <a:ext uri="{28A0092B-C50C-407E-A947-70E740481C1C}">
                <a14:useLocalDpi xmlns:a14="http://schemas.microsoft.com/office/drawing/2010/main" val="0"/>
              </a:ext>
            </a:extLst>
          </a:blip>
          <a:srcRect r="42887" b="76515"/>
          <a:stretch/>
        </p:blipFill>
        <p:spPr>
          <a:xfrm>
            <a:off x="5227164" y="1360112"/>
            <a:ext cx="3916837" cy="1006606"/>
          </a:xfrm>
          <a:prstGeom prst="rect">
            <a:avLst/>
          </a:prstGeom>
        </p:spPr>
      </p:pic>
      <p:sp>
        <p:nvSpPr>
          <p:cNvPr id="7" name="テキスト ボックス 6">
            <a:extLst>
              <a:ext uri="{FF2B5EF4-FFF2-40B4-BE49-F238E27FC236}">
                <a16:creationId xmlns:a16="http://schemas.microsoft.com/office/drawing/2014/main" id="{2F6C54A9-F037-4C4E-872D-4833D49242FF}"/>
              </a:ext>
            </a:extLst>
          </p:cNvPr>
          <p:cNvSpPr txBox="1"/>
          <p:nvPr/>
        </p:nvSpPr>
        <p:spPr>
          <a:xfrm>
            <a:off x="57151" y="1326480"/>
            <a:ext cx="2573060" cy="4247317"/>
          </a:xfrm>
          <a:prstGeom prst="rect">
            <a:avLst/>
          </a:prstGeom>
          <a:solidFill>
            <a:schemeClr val="bg1">
              <a:alpha val="70000"/>
            </a:schemeClr>
          </a:solidFill>
        </p:spPr>
        <p:txBody>
          <a:bodyPr wrap="square" rtlCol="0">
            <a:spAutoFit/>
          </a:bodyPr>
          <a:lstStyle/>
          <a:p>
            <a:r>
              <a:rPr kumimoji="1" lang="en-US" altLang="ja-JP" sz="1350" dirty="0"/>
              <a:t>Windows</a:t>
            </a:r>
            <a:r>
              <a:rPr kumimoji="1" lang="ja-JP" altLang="en-US" sz="1350" dirty="0"/>
              <a:t>で環境変数「</a:t>
            </a:r>
            <a:r>
              <a:rPr kumimoji="1" lang="en-US" altLang="ja-JP" sz="1350" dirty="0">
                <a:solidFill>
                  <a:srgbClr val="FF0000"/>
                </a:solidFill>
              </a:rPr>
              <a:t>GUIRITS</a:t>
            </a:r>
            <a:r>
              <a:rPr kumimoji="1" lang="ja-JP" altLang="en-US" sz="1350" dirty="0"/>
              <a:t>」を設定する</a:t>
            </a:r>
            <a:endParaRPr kumimoji="1" lang="en-US" altLang="ja-JP" sz="1350" dirty="0"/>
          </a:p>
          <a:p>
            <a:endParaRPr kumimoji="1" lang="en-US" altLang="ja-JP" sz="1350" dirty="0"/>
          </a:p>
          <a:p>
            <a:r>
              <a:rPr kumimoji="1" lang="ja-JP" altLang="en-US" sz="1350" dirty="0"/>
              <a:t>画面左下メニューバーの検索部で、「環境変数」と打ち込むと検索結果に「環境変数を編集」というのが出てくる（システム環境変数ではない方）。</a:t>
            </a:r>
            <a:endParaRPr kumimoji="1" lang="en-US" altLang="ja-JP" sz="1350" dirty="0"/>
          </a:p>
          <a:p>
            <a:endParaRPr kumimoji="1" lang="en-US" altLang="ja-JP" sz="1350" dirty="0"/>
          </a:p>
          <a:p>
            <a:r>
              <a:rPr kumimoji="1" lang="ja-JP" altLang="en-US" sz="1350" dirty="0"/>
              <a:t>そこに、右図のようにユーザー変数を作成する。</a:t>
            </a:r>
            <a:endParaRPr kumimoji="1" lang="en-US" altLang="ja-JP" sz="1350" dirty="0"/>
          </a:p>
          <a:p>
            <a:endParaRPr kumimoji="1" lang="en-US" altLang="ja-JP" sz="1350" dirty="0"/>
          </a:p>
          <a:p>
            <a:r>
              <a:rPr kumimoji="1" lang="ja-JP" altLang="en-US" sz="1350" dirty="0"/>
              <a:t>ちなみに</a:t>
            </a:r>
            <a:r>
              <a:rPr kumimoji="1" lang="en-US" altLang="ja-JP" sz="1350" dirty="0"/>
              <a:t>’</a:t>
            </a:r>
            <a:r>
              <a:rPr kumimoji="1" lang="en-US" altLang="ja-JP" sz="1350" dirty="0" err="1"/>
              <a:t>kenic</a:t>
            </a:r>
            <a:r>
              <a:rPr kumimoji="1" lang="en-US" altLang="ja-JP" sz="1350" dirty="0"/>
              <a:t>’</a:t>
            </a:r>
            <a:r>
              <a:rPr kumimoji="1" lang="ja-JP" altLang="en-US" sz="1350" dirty="0"/>
              <a:t>の部分は各</a:t>
            </a:r>
            <a:r>
              <a:rPr kumimoji="1" lang="en-US" altLang="ja-JP" sz="1350" dirty="0"/>
              <a:t>PC</a:t>
            </a:r>
            <a:r>
              <a:rPr kumimoji="1" lang="ja-JP" altLang="en-US" sz="1350" dirty="0"/>
              <a:t>のログインユーザー名。</a:t>
            </a:r>
            <a:endParaRPr kumimoji="1" lang="en-US" altLang="ja-JP" sz="1350" dirty="0"/>
          </a:p>
          <a:p>
            <a:endParaRPr kumimoji="1" lang="en-US" altLang="ja-JP" sz="1350" dirty="0"/>
          </a:p>
          <a:p>
            <a:r>
              <a:rPr kumimoji="1" lang="ja-JP" altLang="en-US" sz="1350" dirty="0"/>
              <a:t>上の図でディレクトリの参照時に、最初に「</a:t>
            </a:r>
            <a:r>
              <a:rPr kumimoji="1" lang="en-US" altLang="ja-JP" sz="1350" dirty="0">
                <a:solidFill>
                  <a:srgbClr val="FF0000"/>
                </a:solidFill>
              </a:rPr>
              <a:t>GUI-RITS</a:t>
            </a:r>
            <a:r>
              <a:rPr kumimoji="1" lang="ja-JP" altLang="en-US" sz="1350" dirty="0"/>
              <a:t>」フォルダを作るのが一番確実です。</a:t>
            </a:r>
            <a:endParaRPr kumimoji="1" lang="en-US" altLang="ja-JP" sz="1350" dirty="0"/>
          </a:p>
        </p:txBody>
      </p:sp>
      <p:cxnSp>
        <p:nvCxnSpPr>
          <p:cNvPr id="9" name="直線矢印コネクタ 8">
            <a:extLst>
              <a:ext uri="{FF2B5EF4-FFF2-40B4-BE49-F238E27FC236}">
                <a16:creationId xmlns:a16="http://schemas.microsoft.com/office/drawing/2014/main" id="{73019D8B-174E-C91B-F1AC-7C5882ADFC12}"/>
              </a:ext>
            </a:extLst>
          </p:cNvPr>
          <p:cNvCxnSpPr/>
          <p:nvPr/>
        </p:nvCxnSpPr>
        <p:spPr>
          <a:xfrm flipV="1">
            <a:off x="2538000" y="1597914"/>
            <a:ext cx="567000" cy="246888"/>
          </a:xfrm>
          <a:prstGeom prst="straightConnector1">
            <a:avLst/>
          </a:prstGeom>
          <a:ln w="19050">
            <a:solidFill>
              <a:schemeClr val="accent4"/>
            </a:solidFill>
            <a:tailEnd type="arrow" w="lg" len="lg"/>
          </a:ln>
        </p:spPr>
        <p:style>
          <a:lnRef idx="1">
            <a:schemeClr val="accent1"/>
          </a:lnRef>
          <a:fillRef idx="0">
            <a:schemeClr val="accent1"/>
          </a:fillRef>
          <a:effectRef idx="0">
            <a:schemeClr val="accent1"/>
          </a:effectRef>
          <a:fontRef idx="minor">
            <a:schemeClr val="tx1"/>
          </a:fontRef>
        </p:style>
      </p:cxnSp>
      <p:sp>
        <p:nvSpPr>
          <p:cNvPr id="10" name="四角形: 角を丸くする 9">
            <a:extLst>
              <a:ext uri="{FF2B5EF4-FFF2-40B4-BE49-F238E27FC236}">
                <a16:creationId xmlns:a16="http://schemas.microsoft.com/office/drawing/2014/main" id="{9A188C6D-F672-8AC5-E2FF-82B774F8DE67}"/>
              </a:ext>
            </a:extLst>
          </p:cNvPr>
          <p:cNvSpPr/>
          <p:nvPr/>
        </p:nvSpPr>
        <p:spPr>
          <a:xfrm>
            <a:off x="2832354" y="2311146"/>
            <a:ext cx="1078889" cy="384048"/>
          </a:xfrm>
          <a:prstGeom prst="roundRect">
            <a:avLst/>
          </a:prstGeom>
          <a:ln w="19050">
            <a:solidFill>
              <a:schemeClr val="accent4"/>
            </a:solidFill>
            <a:tailEnd type="arrow"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en-US" sz="1350"/>
          </a:p>
        </p:txBody>
      </p:sp>
      <p:sp>
        <p:nvSpPr>
          <p:cNvPr id="2" name="テキスト ボックス 1">
            <a:extLst>
              <a:ext uri="{FF2B5EF4-FFF2-40B4-BE49-F238E27FC236}">
                <a16:creationId xmlns:a16="http://schemas.microsoft.com/office/drawing/2014/main" id="{310FF382-1EF8-9120-108B-CA621732E590}"/>
              </a:ext>
            </a:extLst>
          </p:cNvPr>
          <p:cNvSpPr txBox="1"/>
          <p:nvPr/>
        </p:nvSpPr>
        <p:spPr>
          <a:xfrm>
            <a:off x="3990295" y="2359136"/>
            <a:ext cx="357790" cy="300082"/>
          </a:xfrm>
          <a:prstGeom prst="rect">
            <a:avLst/>
          </a:prstGeom>
          <a:solidFill>
            <a:schemeClr val="bg1"/>
          </a:solidFill>
        </p:spPr>
        <p:txBody>
          <a:bodyPr wrap="none" rtlCol="0">
            <a:spAutoFit/>
          </a:bodyPr>
          <a:lstStyle/>
          <a:p>
            <a:r>
              <a:rPr kumimoji="1" lang="ja-JP" altLang="en-US" sz="1350" dirty="0"/>
              <a:t>①</a:t>
            </a:r>
          </a:p>
        </p:txBody>
      </p:sp>
      <p:sp>
        <p:nvSpPr>
          <p:cNvPr id="5" name="テキスト ボックス 4">
            <a:extLst>
              <a:ext uri="{FF2B5EF4-FFF2-40B4-BE49-F238E27FC236}">
                <a16:creationId xmlns:a16="http://schemas.microsoft.com/office/drawing/2014/main" id="{AA142A85-4D4C-625F-D44A-C877214A4A4C}"/>
              </a:ext>
            </a:extLst>
          </p:cNvPr>
          <p:cNvSpPr txBox="1"/>
          <p:nvPr/>
        </p:nvSpPr>
        <p:spPr>
          <a:xfrm>
            <a:off x="6985148" y="3839254"/>
            <a:ext cx="357790" cy="300082"/>
          </a:xfrm>
          <a:prstGeom prst="rect">
            <a:avLst/>
          </a:prstGeom>
          <a:solidFill>
            <a:schemeClr val="bg1"/>
          </a:solidFill>
        </p:spPr>
        <p:txBody>
          <a:bodyPr wrap="none" rtlCol="0">
            <a:spAutoFit/>
          </a:bodyPr>
          <a:lstStyle>
            <a:defPPr>
              <a:defRPr lang="en-US"/>
            </a:defPPr>
            <a:lvl1pPr>
              <a:defRPr kumimoji="1"/>
            </a:lvl1pPr>
          </a:lstStyle>
          <a:p>
            <a:r>
              <a:rPr lang="ja-JP" altLang="en-US" sz="1350" dirty="0"/>
              <a:t>②</a:t>
            </a:r>
          </a:p>
        </p:txBody>
      </p:sp>
      <p:sp>
        <p:nvSpPr>
          <p:cNvPr id="8" name="テキスト ボックス 7">
            <a:extLst>
              <a:ext uri="{FF2B5EF4-FFF2-40B4-BE49-F238E27FC236}">
                <a16:creationId xmlns:a16="http://schemas.microsoft.com/office/drawing/2014/main" id="{470D2950-80C8-FEF1-A33A-663E5B738147}"/>
              </a:ext>
            </a:extLst>
          </p:cNvPr>
          <p:cNvSpPr txBox="1"/>
          <p:nvPr/>
        </p:nvSpPr>
        <p:spPr>
          <a:xfrm>
            <a:off x="5660217" y="1837645"/>
            <a:ext cx="357790" cy="300082"/>
          </a:xfrm>
          <a:prstGeom prst="rect">
            <a:avLst/>
          </a:prstGeom>
          <a:solidFill>
            <a:schemeClr val="bg1"/>
          </a:solidFill>
        </p:spPr>
        <p:txBody>
          <a:bodyPr wrap="none" rtlCol="0">
            <a:spAutoFit/>
          </a:bodyPr>
          <a:lstStyle>
            <a:defPPr>
              <a:defRPr lang="en-US"/>
            </a:defPPr>
            <a:lvl1pPr>
              <a:defRPr kumimoji="1"/>
            </a:lvl1pPr>
          </a:lstStyle>
          <a:p>
            <a:r>
              <a:rPr lang="ja-JP" altLang="en-US" sz="1350" dirty="0"/>
              <a:t>③</a:t>
            </a:r>
          </a:p>
        </p:txBody>
      </p:sp>
      <p:sp>
        <p:nvSpPr>
          <p:cNvPr id="11" name="テキスト ボックス 10">
            <a:extLst>
              <a:ext uri="{FF2B5EF4-FFF2-40B4-BE49-F238E27FC236}">
                <a16:creationId xmlns:a16="http://schemas.microsoft.com/office/drawing/2014/main" id="{DECB7E83-7421-60B6-E3BF-FA93322FAA8F}"/>
              </a:ext>
            </a:extLst>
          </p:cNvPr>
          <p:cNvSpPr txBox="1"/>
          <p:nvPr/>
        </p:nvSpPr>
        <p:spPr>
          <a:xfrm>
            <a:off x="7503304" y="5616689"/>
            <a:ext cx="357790" cy="300082"/>
          </a:xfrm>
          <a:prstGeom prst="rect">
            <a:avLst/>
          </a:prstGeom>
          <a:solidFill>
            <a:schemeClr val="bg1"/>
          </a:solidFill>
        </p:spPr>
        <p:txBody>
          <a:bodyPr wrap="none" rtlCol="0">
            <a:spAutoFit/>
          </a:bodyPr>
          <a:lstStyle>
            <a:defPPr>
              <a:defRPr lang="en-US"/>
            </a:defPPr>
            <a:lvl1pPr>
              <a:defRPr kumimoji="1"/>
            </a:lvl1pPr>
          </a:lstStyle>
          <a:p>
            <a:r>
              <a:rPr lang="ja-JP" altLang="en-US" sz="1350" dirty="0"/>
              <a:t>④</a:t>
            </a:r>
          </a:p>
        </p:txBody>
      </p:sp>
      <p:sp>
        <p:nvSpPr>
          <p:cNvPr id="16" name="テキスト ボックス 15">
            <a:extLst>
              <a:ext uri="{FF2B5EF4-FFF2-40B4-BE49-F238E27FC236}">
                <a16:creationId xmlns:a16="http://schemas.microsoft.com/office/drawing/2014/main" id="{15BC5D8A-EB4A-6A4E-011C-EA7249C3AD09}"/>
              </a:ext>
            </a:extLst>
          </p:cNvPr>
          <p:cNvSpPr txBox="1"/>
          <p:nvPr/>
        </p:nvSpPr>
        <p:spPr>
          <a:xfrm>
            <a:off x="7099746" y="1032531"/>
            <a:ext cx="1558119" cy="235013"/>
          </a:xfrm>
          <a:prstGeom prst="rect">
            <a:avLst/>
          </a:prstGeom>
          <a:solidFill>
            <a:schemeClr val="bg1">
              <a:alpha val="70000"/>
            </a:schemeClr>
          </a:solidFill>
        </p:spPr>
        <p:txBody>
          <a:bodyPr wrap="none" lIns="0" tIns="27000" rIns="0" bIns="0" rtlCol="0">
            <a:spAutoFit/>
          </a:bodyPr>
          <a:lstStyle/>
          <a:p>
            <a:r>
              <a:rPr kumimoji="1" lang="ja-JP" altLang="en-US" sz="1350" dirty="0"/>
              <a:t>ログインユーザー名</a:t>
            </a:r>
            <a:endParaRPr kumimoji="1" lang="en-US" altLang="ja-JP" sz="1350" dirty="0"/>
          </a:p>
        </p:txBody>
      </p:sp>
      <p:cxnSp>
        <p:nvCxnSpPr>
          <p:cNvPr id="17" name="直線矢印コネクタ 16">
            <a:extLst>
              <a:ext uri="{FF2B5EF4-FFF2-40B4-BE49-F238E27FC236}">
                <a16:creationId xmlns:a16="http://schemas.microsoft.com/office/drawing/2014/main" id="{BF1BF4AB-911F-55E0-704D-154BB253D756}"/>
              </a:ext>
            </a:extLst>
          </p:cNvPr>
          <p:cNvCxnSpPr>
            <a:cxnSpLocks/>
          </p:cNvCxnSpPr>
          <p:nvPr/>
        </p:nvCxnSpPr>
        <p:spPr>
          <a:xfrm flipH="1">
            <a:off x="6450807" y="1260399"/>
            <a:ext cx="892969" cy="632695"/>
          </a:xfrm>
          <a:prstGeom prst="straightConnector1">
            <a:avLst/>
          </a:prstGeom>
          <a:ln w="19050">
            <a:solidFill>
              <a:schemeClr val="accent4"/>
            </a:solidFill>
            <a:tailEnd type="arrow" w="lg" len="lg"/>
          </a:ln>
        </p:spPr>
        <p:style>
          <a:lnRef idx="1">
            <a:schemeClr val="accent1"/>
          </a:lnRef>
          <a:fillRef idx="0">
            <a:schemeClr val="accent1"/>
          </a:fillRef>
          <a:effectRef idx="0">
            <a:schemeClr val="accent1"/>
          </a:effectRef>
          <a:fontRef idx="minor">
            <a:schemeClr val="tx1"/>
          </a:fontRef>
        </p:style>
      </p:cxnSp>
      <p:pic>
        <p:nvPicPr>
          <p:cNvPr id="18" name="グラフィックス 17" descr="カーソル 単色塗りつぶし">
            <a:extLst>
              <a:ext uri="{FF2B5EF4-FFF2-40B4-BE49-F238E27FC236}">
                <a16:creationId xmlns:a16="http://schemas.microsoft.com/office/drawing/2014/main" id="{B40973B7-97F8-E415-D3FA-F04FE195148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1260000">
            <a:off x="7311295" y="3944106"/>
            <a:ext cx="226314" cy="226314"/>
          </a:xfrm>
          <a:prstGeom prst="rect">
            <a:avLst/>
          </a:prstGeom>
        </p:spPr>
      </p:pic>
      <p:pic>
        <p:nvPicPr>
          <p:cNvPr id="19" name="グラフィックス 18" descr="カーソル 単色塗りつぶし">
            <a:extLst>
              <a:ext uri="{FF2B5EF4-FFF2-40B4-BE49-F238E27FC236}">
                <a16:creationId xmlns:a16="http://schemas.microsoft.com/office/drawing/2014/main" id="{E7FD7C24-EAFE-6656-A87F-6DFF770A26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1260000">
            <a:off x="3760851" y="2593937"/>
            <a:ext cx="226314" cy="226314"/>
          </a:xfrm>
          <a:prstGeom prst="rect">
            <a:avLst/>
          </a:prstGeom>
        </p:spPr>
      </p:pic>
      <p:pic>
        <p:nvPicPr>
          <p:cNvPr id="20" name="グラフィックス 19" descr="カーソル 単色塗りつぶし">
            <a:extLst>
              <a:ext uri="{FF2B5EF4-FFF2-40B4-BE49-F238E27FC236}">
                <a16:creationId xmlns:a16="http://schemas.microsoft.com/office/drawing/2014/main" id="{C15946CF-0706-001B-5ED2-1ABC862A2A8C}"/>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1260000">
            <a:off x="7875651" y="5694325"/>
            <a:ext cx="226314" cy="226314"/>
          </a:xfrm>
          <a:prstGeom prst="rect">
            <a:avLst/>
          </a:prstGeom>
        </p:spPr>
      </p:pic>
      <p:pic>
        <p:nvPicPr>
          <p:cNvPr id="21" name="グラフィックス 20" descr="カーソル 単色塗りつぶし">
            <a:extLst>
              <a:ext uri="{FF2B5EF4-FFF2-40B4-BE49-F238E27FC236}">
                <a16:creationId xmlns:a16="http://schemas.microsoft.com/office/drawing/2014/main" id="{C6BE9261-B878-2367-2E51-20986AF5AC6F}"/>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1260000">
            <a:off x="5811107" y="2136737"/>
            <a:ext cx="226314" cy="226314"/>
          </a:xfrm>
          <a:prstGeom prst="rect">
            <a:avLst/>
          </a:prstGeom>
        </p:spPr>
      </p:pic>
      <p:sp>
        <p:nvSpPr>
          <p:cNvPr id="12" name="テキスト ボックス 11">
            <a:extLst>
              <a:ext uri="{FF2B5EF4-FFF2-40B4-BE49-F238E27FC236}">
                <a16:creationId xmlns:a16="http://schemas.microsoft.com/office/drawing/2014/main" id="{F51233F7-65BA-8D0B-93EA-FAD76895DD70}"/>
              </a:ext>
            </a:extLst>
          </p:cNvPr>
          <p:cNvSpPr txBox="1"/>
          <p:nvPr/>
        </p:nvSpPr>
        <p:spPr>
          <a:xfrm>
            <a:off x="5886450" y="4525041"/>
            <a:ext cx="2248552" cy="610173"/>
          </a:xfrm>
          <a:prstGeom prst="rect">
            <a:avLst/>
          </a:prstGeom>
          <a:solidFill>
            <a:schemeClr val="bg1"/>
          </a:solidFill>
        </p:spPr>
        <p:txBody>
          <a:bodyPr wrap="square" lIns="0" tIns="27000" rIns="0" bIns="0" rtlCol="0" anchor="ctr">
            <a:noAutofit/>
          </a:bodyPr>
          <a:lstStyle/>
          <a:p>
            <a:pPr algn="ctr"/>
            <a:r>
              <a:rPr kumimoji="1" lang="ja-JP" altLang="en-US" sz="1350" dirty="0"/>
              <a:t>さわらない</a:t>
            </a:r>
            <a:endParaRPr kumimoji="1" lang="en-US" altLang="ja-JP" sz="1350" dirty="0"/>
          </a:p>
        </p:txBody>
      </p:sp>
      <p:sp>
        <p:nvSpPr>
          <p:cNvPr id="13" name="テキスト ボックス 12">
            <a:extLst>
              <a:ext uri="{FF2B5EF4-FFF2-40B4-BE49-F238E27FC236}">
                <a16:creationId xmlns:a16="http://schemas.microsoft.com/office/drawing/2014/main" id="{1BF509AE-342D-4115-2C86-7EB2AC001C89}"/>
              </a:ext>
            </a:extLst>
          </p:cNvPr>
          <p:cNvSpPr txBox="1"/>
          <p:nvPr/>
        </p:nvSpPr>
        <p:spPr>
          <a:xfrm>
            <a:off x="6011476" y="0"/>
            <a:ext cx="2518575" cy="400110"/>
          </a:xfrm>
          <a:prstGeom prst="rect">
            <a:avLst/>
          </a:prstGeom>
          <a:noFill/>
        </p:spPr>
        <p:txBody>
          <a:bodyPr wrap="none" rtlCol="0">
            <a:spAutoFit/>
          </a:bodyPr>
          <a:lstStyle/>
          <a:p>
            <a:r>
              <a:rPr kumimoji="1" lang="en-US" altLang="ja-JP" sz="2000" dirty="0">
                <a:latin typeface="+mn-ea"/>
              </a:rPr>
              <a:t>GUI-RITS ver1.5.0</a:t>
            </a:r>
          </a:p>
        </p:txBody>
      </p:sp>
    </p:spTree>
    <p:extLst>
      <p:ext uri="{BB962C8B-B14F-4D97-AF65-F5344CB8AC3E}">
        <p14:creationId xmlns:p14="http://schemas.microsoft.com/office/powerpoint/2010/main" val="3878182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75C5B401-ED0B-A187-6A84-A7DB2B0C485B}"/>
              </a:ext>
            </a:extLst>
          </p:cNvPr>
          <p:cNvPicPr>
            <a:picLocks noChangeAspect="1"/>
          </p:cNvPicPr>
          <p:nvPr/>
        </p:nvPicPr>
        <p:blipFill>
          <a:blip r:embed="rId3"/>
          <a:stretch>
            <a:fillRect/>
          </a:stretch>
        </p:blipFill>
        <p:spPr>
          <a:xfrm>
            <a:off x="2286000" y="1393031"/>
            <a:ext cx="6858000" cy="5464969"/>
          </a:xfrm>
          <a:prstGeom prst="rect">
            <a:avLst/>
          </a:prstGeom>
        </p:spPr>
      </p:pic>
      <p:sp>
        <p:nvSpPr>
          <p:cNvPr id="5" name="テキスト ボックス 4">
            <a:extLst>
              <a:ext uri="{FF2B5EF4-FFF2-40B4-BE49-F238E27FC236}">
                <a16:creationId xmlns:a16="http://schemas.microsoft.com/office/drawing/2014/main" id="{8EAE782D-FACB-437D-ABF9-996291565E36}"/>
              </a:ext>
            </a:extLst>
          </p:cNvPr>
          <p:cNvSpPr txBox="1"/>
          <p:nvPr/>
        </p:nvSpPr>
        <p:spPr>
          <a:xfrm>
            <a:off x="581426" y="857250"/>
            <a:ext cx="4480712" cy="1477328"/>
          </a:xfrm>
          <a:prstGeom prst="rect">
            <a:avLst/>
          </a:prstGeom>
          <a:solidFill>
            <a:schemeClr val="bg1">
              <a:alpha val="80000"/>
            </a:schemeClr>
          </a:solidFill>
        </p:spPr>
        <p:txBody>
          <a:bodyPr wrap="square" rtlCol="0">
            <a:spAutoFit/>
          </a:bodyPr>
          <a:lstStyle/>
          <a:p>
            <a:r>
              <a:rPr kumimoji="1" lang="ja-JP" altLang="en-US" sz="1500" dirty="0">
                <a:latin typeface="+mn-ea"/>
              </a:rPr>
              <a:t>パスワード付きの圧縮ファイル「</a:t>
            </a:r>
            <a:r>
              <a:rPr kumimoji="1" lang="en-US" altLang="ja-JP" sz="1500" dirty="0">
                <a:latin typeface="+mn-ea"/>
              </a:rPr>
              <a:t>GUI-RITS.zip</a:t>
            </a:r>
            <a:r>
              <a:rPr kumimoji="1" lang="ja-JP" altLang="en-US" sz="1500" dirty="0">
                <a:latin typeface="+mn-ea"/>
              </a:rPr>
              <a:t>」</a:t>
            </a:r>
            <a:r>
              <a:rPr kumimoji="1" lang="en-US" altLang="ja-JP" sz="1500" dirty="0">
                <a:latin typeface="+mn-ea"/>
              </a:rPr>
              <a:t> </a:t>
            </a:r>
            <a:r>
              <a:rPr kumimoji="1" lang="ja-JP" altLang="en-US" sz="1500" dirty="0">
                <a:latin typeface="+mn-ea"/>
              </a:rPr>
              <a:t>を解凍して、「</a:t>
            </a:r>
            <a:r>
              <a:rPr kumimoji="1" lang="en-US" altLang="ja-JP" sz="1500" dirty="0">
                <a:latin typeface="+mn-ea"/>
              </a:rPr>
              <a:t>GUI-RITS.msi</a:t>
            </a:r>
            <a:r>
              <a:rPr kumimoji="1" lang="ja-JP" altLang="en-US" sz="1500" dirty="0">
                <a:latin typeface="+mn-ea"/>
              </a:rPr>
              <a:t>」インストーラを使います。</a:t>
            </a:r>
            <a:endParaRPr kumimoji="1" lang="en-US" altLang="ja-JP" sz="1500" dirty="0">
              <a:latin typeface="+mn-ea"/>
            </a:endParaRPr>
          </a:p>
          <a:p>
            <a:endParaRPr kumimoji="1" lang="en-US" altLang="ja-JP" sz="1500" dirty="0">
              <a:latin typeface="+mn-ea"/>
            </a:endParaRPr>
          </a:p>
          <a:p>
            <a:r>
              <a:rPr kumimoji="1" lang="en-US" altLang="ja-JP" sz="1500" dirty="0">
                <a:latin typeface="+mn-ea"/>
              </a:rPr>
              <a:t>You can get the password by e-mail us.</a:t>
            </a:r>
          </a:p>
          <a:p>
            <a:r>
              <a:rPr kumimoji="1" lang="en-US" altLang="ja-JP" sz="1500" dirty="0">
                <a:latin typeface="+mn-ea"/>
              </a:rPr>
              <a:t>(currently, kenichi.oikawa@j-parc.jp)</a:t>
            </a:r>
          </a:p>
        </p:txBody>
      </p:sp>
      <p:pic>
        <p:nvPicPr>
          <p:cNvPr id="8" name="グラフィックス 7" descr="カーソル 単色塗りつぶし">
            <a:extLst>
              <a:ext uri="{FF2B5EF4-FFF2-40B4-BE49-F238E27FC236}">
                <a16:creationId xmlns:a16="http://schemas.microsoft.com/office/drawing/2014/main" id="{C30504C8-90AF-4187-9B25-CCEDFA78870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260000">
            <a:off x="3661828" y="3948404"/>
            <a:ext cx="226314" cy="226314"/>
          </a:xfrm>
          <a:prstGeom prst="rect">
            <a:avLst/>
          </a:prstGeom>
        </p:spPr>
      </p:pic>
      <p:sp>
        <p:nvSpPr>
          <p:cNvPr id="2" name="テキスト ボックス 1">
            <a:extLst>
              <a:ext uri="{FF2B5EF4-FFF2-40B4-BE49-F238E27FC236}">
                <a16:creationId xmlns:a16="http://schemas.microsoft.com/office/drawing/2014/main" id="{582AEE21-0939-4D4D-A587-E4BF43732DC4}"/>
              </a:ext>
            </a:extLst>
          </p:cNvPr>
          <p:cNvSpPr txBox="1"/>
          <p:nvPr/>
        </p:nvSpPr>
        <p:spPr>
          <a:xfrm>
            <a:off x="6011476" y="0"/>
            <a:ext cx="2518575" cy="400110"/>
          </a:xfrm>
          <a:prstGeom prst="rect">
            <a:avLst/>
          </a:prstGeom>
          <a:noFill/>
        </p:spPr>
        <p:txBody>
          <a:bodyPr wrap="none" rtlCol="0">
            <a:spAutoFit/>
          </a:bodyPr>
          <a:lstStyle/>
          <a:p>
            <a:r>
              <a:rPr kumimoji="1" lang="en-US" altLang="ja-JP" sz="2000" dirty="0">
                <a:latin typeface="+mn-ea"/>
              </a:rPr>
              <a:t>GUI-RITS ver1.5.0</a:t>
            </a:r>
          </a:p>
        </p:txBody>
      </p:sp>
    </p:spTree>
    <p:extLst>
      <p:ext uri="{BB962C8B-B14F-4D97-AF65-F5344CB8AC3E}">
        <p14:creationId xmlns:p14="http://schemas.microsoft.com/office/powerpoint/2010/main" val="312450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図 20">
            <a:extLst>
              <a:ext uri="{FF2B5EF4-FFF2-40B4-BE49-F238E27FC236}">
                <a16:creationId xmlns:a16="http://schemas.microsoft.com/office/drawing/2014/main" id="{E49C6B88-16EB-27C6-258E-EF4214FF50C5}"/>
              </a:ext>
            </a:extLst>
          </p:cNvPr>
          <p:cNvPicPr>
            <a:picLocks noChangeAspect="1"/>
          </p:cNvPicPr>
          <p:nvPr/>
        </p:nvPicPr>
        <p:blipFill>
          <a:blip r:embed="rId2"/>
          <a:stretch>
            <a:fillRect/>
          </a:stretch>
        </p:blipFill>
        <p:spPr>
          <a:xfrm>
            <a:off x="4759166" y="3429857"/>
            <a:ext cx="4384834" cy="3428143"/>
          </a:xfrm>
          <a:prstGeom prst="rect">
            <a:avLst/>
          </a:prstGeom>
        </p:spPr>
      </p:pic>
      <p:pic>
        <p:nvPicPr>
          <p:cNvPr id="10" name="図 9">
            <a:extLst>
              <a:ext uri="{FF2B5EF4-FFF2-40B4-BE49-F238E27FC236}">
                <a16:creationId xmlns:a16="http://schemas.microsoft.com/office/drawing/2014/main" id="{BAF7B278-98DB-3AF6-F553-5133CFEFFA3D}"/>
              </a:ext>
            </a:extLst>
          </p:cNvPr>
          <p:cNvPicPr>
            <a:picLocks noChangeAspect="1"/>
          </p:cNvPicPr>
          <p:nvPr/>
        </p:nvPicPr>
        <p:blipFill>
          <a:blip r:embed="rId3"/>
          <a:stretch>
            <a:fillRect/>
          </a:stretch>
        </p:blipFill>
        <p:spPr>
          <a:xfrm>
            <a:off x="0" y="3429857"/>
            <a:ext cx="4384834" cy="3428143"/>
          </a:xfrm>
          <a:prstGeom prst="rect">
            <a:avLst/>
          </a:prstGeom>
        </p:spPr>
      </p:pic>
      <p:pic>
        <p:nvPicPr>
          <p:cNvPr id="6" name="図 5">
            <a:extLst>
              <a:ext uri="{FF2B5EF4-FFF2-40B4-BE49-F238E27FC236}">
                <a16:creationId xmlns:a16="http://schemas.microsoft.com/office/drawing/2014/main" id="{76DB871A-6FA5-7554-B15B-1147CDE96969}"/>
              </a:ext>
            </a:extLst>
          </p:cNvPr>
          <p:cNvPicPr>
            <a:picLocks noChangeAspect="1"/>
          </p:cNvPicPr>
          <p:nvPr/>
        </p:nvPicPr>
        <p:blipFill>
          <a:blip r:embed="rId4"/>
          <a:stretch>
            <a:fillRect/>
          </a:stretch>
        </p:blipFill>
        <p:spPr>
          <a:xfrm>
            <a:off x="4759166" y="0"/>
            <a:ext cx="4384834" cy="3428143"/>
          </a:xfrm>
          <a:prstGeom prst="rect">
            <a:avLst/>
          </a:prstGeom>
        </p:spPr>
      </p:pic>
      <p:pic>
        <p:nvPicPr>
          <p:cNvPr id="4" name="図 3">
            <a:extLst>
              <a:ext uri="{FF2B5EF4-FFF2-40B4-BE49-F238E27FC236}">
                <a16:creationId xmlns:a16="http://schemas.microsoft.com/office/drawing/2014/main" id="{D04D1A26-8DAC-944E-8F8F-C77C3CB1CE0B}"/>
              </a:ext>
            </a:extLst>
          </p:cNvPr>
          <p:cNvPicPr>
            <a:picLocks noChangeAspect="1"/>
          </p:cNvPicPr>
          <p:nvPr/>
        </p:nvPicPr>
        <p:blipFill>
          <a:blip r:embed="rId5"/>
          <a:stretch>
            <a:fillRect/>
          </a:stretch>
        </p:blipFill>
        <p:spPr>
          <a:xfrm>
            <a:off x="0" y="0"/>
            <a:ext cx="4384834" cy="3428143"/>
          </a:xfrm>
          <a:prstGeom prst="rect">
            <a:avLst/>
          </a:prstGeom>
        </p:spPr>
      </p:pic>
      <p:sp>
        <p:nvSpPr>
          <p:cNvPr id="12" name="テキスト ボックス 11">
            <a:extLst>
              <a:ext uri="{FF2B5EF4-FFF2-40B4-BE49-F238E27FC236}">
                <a16:creationId xmlns:a16="http://schemas.microsoft.com/office/drawing/2014/main" id="{A5EA8790-CF43-4B8C-AB34-5808C8516611}"/>
              </a:ext>
            </a:extLst>
          </p:cNvPr>
          <p:cNvSpPr txBox="1"/>
          <p:nvPr/>
        </p:nvSpPr>
        <p:spPr>
          <a:xfrm>
            <a:off x="2939143" y="2735940"/>
            <a:ext cx="415498" cy="369332"/>
          </a:xfrm>
          <a:prstGeom prst="rect">
            <a:avLst/>
          </a:prstGeom>
          <a:noFill/>
        </p:spPr>
        <p:txBody>
          <a:bodyPr wrap="none" rtlCol="0">
            <a:spAutoFit/>
          </a:bodyPr>
          <a:lstStyle/>
          <a:p>
            <a:r>
              <a:rPr kumimoji="1" lang="ja-JP" altLang="en-US" dirty="0"/>
              <a:t>①</a:t>
            </a:r>
          </a:p>
        </p:txBody>
      </p:sp>
      <p:sp>
        <p:nvSpPr>
          <p:cNvPr id="13" name="テキスト ボックス 12">
            <a:extLst>
              <a:ext uri="{FF2B5EF4-FFF2-40B4-BE49-F238E27FC236}">
                <a16:creationId xmlns:a16="http://schemas.microsoft.com/office/drawing/2014/main" id="{53A7FCDC-D976-477B-87EB-B3E99177D7DD}"/>
              </a:ext>
            </a:extLst>
          </p:cNvPr>
          <p:cNvSpPr txBox="1"/>
          <p:nvPr/>
        </p:nvSpPr>
        <p:spPr>
          <a:xfrm>
            <a:off x="4862279" y="2852055"/>
            <a:ext cx="415498" cy="369332"/>
          </a:xfrm>
          <a:prstGeom prst="rect">
            <a:avLst/>
          </a:prstGeom>
          <a:noFill/>
        </p:spPr>
        <p:txBody>
          <a:bodyPr wrap="none" rtlCol="0">
            <a:spAutoFit/>
          </a:bodyPr>
          <a:lstStyle/>
          <a:p>
            <a:r>
              <a:rPr kumimoji="1" lang="ja-JP" altLang="en-US" dirty="0"/>
              <a:t>②</a:t>
            </a:r>
          </a:p>
        </p:txBody>
      </p:sp>
      <p:sp>
        <p:nvSpPr>
          <p:cNvPr id="14" name="テキスト ボックス 13">
            <a:extLst>
              <a:ext uri="{FF2B5EF4-FFF2-40B4-BE49-F238E27FC236}">
                <a16:creationId xmlns:a16="http://schemas.microsoft.com/office/drawing/2014/main" id="{C0406C4C-4221-441E-85A9-8AB42F15E819}"/>
              </a:ext>
            </a:extLst>
          </p:cNvPr>
          <p:cNvSpPr txBox="1"/>
          <p:nvPr/>
        </p:nvSpPr>
        <p:spPr>
          <a:xfrm>
            <a:off x="7670781" y="2735944"/>
            <a:ext cx="415498" cy="369332"/>
          </a:xfrm>
          <a:prstGeom prst="rect">
            <a:avLst/>
          </a:prstGeom>
          <a:noFill/>
        </p:spPr>
        <p:txBody>
          <a:bodyPr wrap="none" rtlCol="0">
            <a:spAutoFit/>
          </a:bodyPr>
          <a:lstStyle/>
          <a:p>
            <a:r>
              <a:rPr kumimoji="1" lang="ja-JP" altLang="en-US" dirty="0"/>
              <a:t>③</a:t>
            </a:r>
          </a:p>
        </p:txBody>
      </p:sp>
      <p:sp>
        <p:nvSpPr>
          <p:cNvPr id="15" name="テキスト ボックス 14">
            <a:extLst>
              <a:ext uri="{FF2B5EF4-FFF2-40B4-BE49-F238E27FC236}">
                <a16:creationId xmlns:a16="http://schemas.microsoft.com/office/drawing/2014/main" id="{C037CF05-B584-4AE6-AA1C-E1BAD0646E3B}"/>
              </a:ext>
            </a:extLst>
          </p:cNvPr>
          <p:cNvSpPr txBox="1"/>
          <p:nvPr/>
        </p:nvSpPr>
        <p:spPr>
          <a:xfrm>
            <a:off x="2910118" y="6168553"/>
            <a:ext cx="415498" cy="369332"/>
          </a:xfrm>
          <a:prstGeom prst="rect">
            <a:avLst/>
          </a:prstGeom>
          <a:noFill/>
        </p:spPr>
        <p:txBody>
          <a:bodyPr wrap="none" rtlCol="0">
            <a:spAutoFit/>
          </a:bodyPr>
          <a:lstStyle/>
          <a:p>
            <a:r>
              <a:rPr kumimoji="1" lang="ja-JP" altLang="en-US" dirty="0"/>
              <a:t>④</a:t>
            </a:r>
          </a:p>
        </p:txBody>
      </p:sp>
      <p:sp>
        <p:nvSpPr>
          <p:cNvPr id="16" name="テキスト ボックス 15">
            <a:extLst>
              <a:ext uri="{FF2B5EF4-FFF2-40B4-BE49-F238E27FC236}">
                <a16:creationId xmlns:a16="http://schemas.microsoft.com/office/drawing/2014/main" id="{94594E88-23F3-42CA-9C49-F6741A6384EB}"/>
              </a:ext>
            </a:extLst>
          </p:cNvPr>
          <p:cNvSpPr txBox="1"/>
          <p:nvPr/>
        </p:nvSpPr>
        <p:spPr>
          <a:xfrm>
            <a:off x="7532898" y="6168556"/>
            <a:ext cx="415498" cy="369332"/>
          </a:xfrm>
          <a:prstGeom prst="rect">
            <a:avLst/>
          </a:prstGeom>
          <a:noFill/>
        </p:spPr>
        <p:txBody>
          <a:bodyPr wrap="none" rtlCol="0">
            <a:spAutoFit/>
          </a:bodyPr>
          <a:lstStyle/>
          <a:p>
            <a:r>
              <a:rPr kumimoji="1" lang="ja-JP" altLang="en-US" dirty="0"/>
              <a:t>⑤</a:t>
            </a:r>
          </a:p>
        </p:txBody>
      </p:sp>
      <p:sp>
        <p:nvSpPr>
          <p:cNvPr id="17" name="矢印: 右 16">
            <a:extLst>
              <a:ext uri="{FF2B5EF4-FFF2-40B4-BE49-F238E27FC236}">
                <a16:creationId xmlns:a16="http://schemas.microsoft.com/office/drawing/2014/main" id="{2F243426-5F42-4BEB-A810-82F0702F9580}"/>
              </a:ext>
            </a:extLst>
          </p:cNvPr>
          <p:cNvSpPr/>
          <p:nvPr/>
        </p:nvSpPr>
        <p:spPr>
          <a:xfrm>
            <a:off x="4409768" y="1534072"/>
            <a:ext cx="360000" cy="360000"/>
          </a:xfrm>
          <a:prstGeom prst="rightArrow">
            <a:avLst/>
          </a:prstGeom>
          <a:no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矢印: 右 18">
            <a:extLst>
              <a:ext uri="{FF2B5EF4-FFF2-40B4-BE49-F238E27FC236}">
                <a16:creationId xmlns:a16="http://schemas.microsoft.com/office/drawing/2014/main" id="{6A89BE3C-F1FF-4A69-A8BA-5331B552D2A2}"/>
              </a:ext>
            </a:extLst>
          </p:cNvPr>
          <p:cNvSpPr/>
          <p:nvPr/>
        </p:nvSpPr>
        <p:spPr>
          <a:xfrm>
            <a:off x="4409768" y="4963928"/>
            <a:ext cx="360000" cy="360000"/>
          </a:xfrm>
          <a:prstGeom prst="rightArrow">
            <a:avLst/>
          </a:prstGeom>
          <a:no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右 19">
            <a:extLst>
              <a:ext uri="{FF2B5EF4-FFF2-40B4-BE49-F238E27FC236}">
                <a16:creationId xmlns:a16="http://schemas.microsoft.com/office/drawing/2014/main" id="{23245F25-7340-4469-8E97-6DDC4330F8B2}"/>
              </a:ext>
            </a:extLst>
          </p:cNvPr>
          <p:cNvSpPr/>
          <p:nvPr/>
        </p:nvSpPr>
        <p:spPr>
          <a:xfrm rot="8700000">
            <a:off x="4392000" y="3249000"/>
            <a:ext cx="360000" cy="360000"/>
          </a:xfrm>
          <a:prstGeom prst="rightArrow">
            <a:avLst/>
          </a:prstGeom>
          <a:no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843294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62EB3516-99F9-2682-3F7C-934DB1F5BAFC}"/>
              </a:ext>
            </a:extLst>
          </p:cNvPr>
          <p:cNvPicPr>
            <a:picLocks noChangeAspect="1"/>
          </p:cNvPicPr>
          <p:nvPr/>
        </p:nvPicPr>
        <p:blipFill rotWithShape="1">
          <a:blip r:embed="rId2"/>
          <a:srcRect r="10895"/>
          <a:stretch/>
        </p:blipFill>
        <p:spPr>
          <a:xfrm>
            <a:off x="5904000" y="1653703"/>
            <a:ext cx="3240000" cy="4514850"/>
          </a:xfrm>
          <a:prstGeom prst="rect">
            <a:avLst/>
          </a:prstGeom>
        </p:spPr>
      </p:pic>
      <p:pic>
        <p:nvPicPr>
          <p:cNvPr id="2" name="図 1">
            <a:extLst>
              <a:ext uri="{FF2B5EF4-FFF2-40B4-BE49-F238E27FC236}">
                <a16:creationId xmlns:a16="http://schemas.microsoft.com/office/drawing/2014/main" id="{7B705EA1-1348-D02D-78D3-791D964CAB43}"/>
              </a:ext>
            </a:extLst>
          </p:cNvPr>
          <p:cNvPicPr>
            <a:picLocks noChangeAspect="1"/>
          </p:cNvPicPr>
          <p:nvPr/>
        </p:nvPicPr>
        <p:blipFill>
          <a:blip r:embed="rId3"/>
          <a:stretch>
            <a:fillRect/>
          </a:stretch>
        </p:blipFill>
        <p:spPr>
          <a:xfrm>
            <a:off x="4759166" y="0"/>
            <a:ext cx="4384834" cy="3428143"/>
          </a:xfrm>
          <a:prstGeom prst="rect">
            <a:avLst/>
          </a:prstGeom>
        </p:spPr>
      </p:pic>
      <p:sp>
        <p:nvSpPr>
          <p:cNvPr id="12" name="テキスト ボックス 11">
            <a:extLst>
              <a:ext uri="{FF2B5EF4-FFF2-40B4-BE49-F238E27FC236}">
                <a16:creationId xmlns:a16="http://schemas.microsoft.com/office/drawing/2014/main" id="{A5EA8790-CF43-4B8C-AB34-5808C8516611}"/>
              </a:ext>
            </a:extLst>
          </p:cNvPr>
          <p:cNvSpPr txBox="1"/>
          <p:nvPr/>
        </p:nvSpPr>
        <p:spPr>
          <a:xfrm>
            <a:off x="7673376" y="2735940"/>
            <a:ext cx="415498" cy="369332"/>
          </a:xfrm>
          <a:prstGeom prst="rect">
            <a:avLst/>
          </a:prstGeom>
          <a:noFill/>
        </p:spPr>
        <p:txBody>
          <a:bodyPr wrap="none" rtlCol="0">
            <a:spAutoFit/>
          </a:bodyPr>
          <a:lstStyle/>
          <a:p>
            <a:r>
              <a:rPr kumimoji="1" lang="ja-JP" altLang="en-US" dirty="0"/>
              <a:t>⑥</a:t>
            </a:r>
          </a:p>
        </p:txBody>
      </p:sp>
      <p:sp>
        <p:nvSpPr>
          <p:cNvPr id="17" name="テキスト ボックス 16">
            <a:extLst>
              <a:ext uri="{FF2B5EF4-FFF2-40B4-BE49-F238E27FC236}">
                <a16:creationId xmlns:a16="http://schemas.microsoft.com/office/drawing/2014/main" id="{EB15BAD2-0AFB-48D9-8C5B-8D529AC3FA4B}"/>
              </a:ext>
            </a:extLst>
          </p:cNvPr>
          <p:cNvSpPr txBox="1"/>
          <p:nvPr/>
        </p:nvSpPr>
        <p:spPr>
          <a:xfrm>
            <a:off x="255134" y="1156885"/>
            <a:ext cx="3430747" cy="1754326"/>
          </a:xfrm>
          <a:prstGeom prst="rect">
            <a:avLst/>
          </a:prstGeom>
          <a:noFill/>
          <a:ln>
            <a:solidFill>
              <a:schemeClr val="tx1"/>
            </a:solidFill>
          </a:ln>
        </p:spPr>
        <p:txBody>
          <a:bodyPr wrap="square" rtlCol="0">
            <a:spAutoFit/>
          </a:bodyPr>
          <a:lstStyle/>
          <a:p>
            <a:r>
              <a:rPr kumimoji="1" lang="en-US" altLang="ja-JP" dirty="0"/>
              <a:t>『</a:t>
            </a:r>
            <a:r>
              <a:rPr kumimoji="1" lang="ja-JP" altLang="en-US" dirty="0"/>
              <a:t>この不明な発行元からのアプリがデバイスに変更を加えることを許可しますか？</a:t>
            </a:r>
            <a:r>
              <a:rPr kumimoji="1" lang="en-US" altLang="ja-JP" dirty="0"/>
              <a:t>』</a:t>
            </a:r>
          </a:p>
          <a:p>
            <a:r>
              <a:rPr kumimoji="1" lang="ja-JP" altLang="en-US" dirty="0"/>
              <a:t>と出ると思われるので</a:t>
            </a:r>
            <a:endParaRPr kumimoji="1" lang="en-US" altLang="ja-JP" dirty="0"/>
          </a:p>
          <a:p>
            <a:r>
              <a:rPr kumimoji="1" lang="en-US" altLang="ja-JP" dirty="0"/>
              <a:t>【</a:t>
            </a:r>
            <a:r>
              <a:rPr kumimoji="1" lang="ja-JP" altLang="en-US" dirty="0"/>
              <a:t>はい</a:t>
            </a:r>
            <a:r>
              <a:rPr kumimoji="1" lang="en-US" altLang="ja-JP" dirty="0"/>
              <a:t>】</a:t>
            </a:r>
          </a:p>
          <a:p>
            <a:r>
              <a:rPr kumimoji="1" lang="ja-JP" altLang="en-US" dirty="0"/>
              <a:t>をクリック</a:t>
            </a:r>
            <a:endParaRPr kumimoji="1" lang="en-US" altLang="ja-JP" dirty="0"/>
          </a:p>
        </p:txBody>
      </p:sp>
      <p:sp>
        <p:nvSpPr>
          <p:cNvPr id="18" name="テキスト ボックス 17">
            <a:extLst>
              <a:ext uri="{FF2B5EF4-FFF2-40B4-BE49-F238E27FC236}">
                <a16:creationId xmlns:a16="http://schemas.microsoft.com/office/drawing/2014/main" id="{068405AC-407D-430B-A8D6-65EF0A25116A}"/>
              </a:ext>
            </a:extLst>
          </p:cNvPr>
          <p:cNvSpPr txBox="1"/>
          <p:nvPr/>
        </p:nvSpPr>
        <p:spPr>
          <a:xfrm>
            <a:off x="255134" y="4414227"/>
            <a:ext cx="3430747" cy="1754326"/>
          </a:xfrm>
          <a:prstGeom prst="rect">
            <a:avLst/>
          </a:prstGeom>
          <a:noFill/>
          <a:ln>
            <a:solidFill>
              <a:schemeClr val="tx1"/>
            </a:solidFill>
          </a:ln>
        </p:spPr>
        <p:txBody>
          <a:bodyPr wrap="square" rtlCol="0">
            <a:spAutoFit/>
          </a:bodyPr>
          <a:lstStyle>
            <a:defPPr>
              <a:defRPr lang="en-US"/>
            </a:defPPr>
            <a:lvl1pPr>
              <a:defRPr kumimoji="1"/>
            </a:lvl1pPr>
          </a:lstStyle>
          <a:p>
            <a:r>
              <a:rPr lang="ja-JP" altLang="en-US" dirty="0"/>
              <a:t>アプリケーションから、インストールした「</a:t>
            </a:r>
            <a:r>
              <a:rPr lang="en-US" altLang="ja-JP" dirty="0"/>
              <a:t>GUI-RITS</a:t>
            </a:r>
            <a:r>
              <a:rPr lang="ja-JP" altLang="en-US" dirty="0"/>
              <a:t>」を起動する。</a:t>
            </a:r>
            <a:endParaRPr lang="en-US" altLang="ja-JP" dirty="0"/>
          </a:p>
          <a:p>
            <a:r>
              <a:rPr lang="ja-JP" altLang="en-US" dirty="0"/>
              <a:t>次ページのような「ターミナル」と「メイン画面」が起動すればインストール成功。</a:t>
            </a:r>
            <a:endParaRPr lang="en-US" altLang="ja-JP" dirty="0"/>
          </a:p>
        </p:txBody>
      </p:sp>
      <p:sp>
        <p:nvSpPr>
          <p:cNvPr id="19" name="矢印: 右 18">
            <a:extLst>
              <a:ext uri="{FF2B5EF4-FFF2-40B4-BE49-F238E27FC236}">
                <a16:creationId xmlns:a16="http://schemas.microsoft.com/office/drawing/2014/main" id="{A28AF9D1-0BC1-4007-B41C-5C89FD31A5D9}"/>
              </a:ext>
            </a:extLst>
          </p:cNvPr>
          <p:cNvSpPr/>
          <p:nvPr/>
        </p:nvSpPr>
        <p:spPr>
          <a:xfrm>
            <a:off x="4409768" y="1534072"/>
            <a:ext cx="360000" cy="360000"/>
          </a:xfrm>
          <a:prstGeom prst="rightArrow">
            <a:avLst/>
          </a:prstGeom>
          <a:no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矢印: 右 20">
            <a:extLst>
              <a:ext uri="{FF2B5EF4-FFF2-40B4-BE49-F238E27FC236}">
                <a16:creationId xmlns:a16="http://schemas.microsoft.com/office/drawing/2014/main" id="{A0843CB6-F68B-4E25-A136-84994D0888B3}"/>
              </a:ext>
            </a:extLst>
          </p:cNvPr>
          <p:cNvSpPr/>
          <p:nvPr/>
        </p:nvSpPr>
        <p:spPr>
          <a:xfrm rot="8700000">
            <a:off x="4392000" y="3249000"/>
            <a:ext cx="360000" cy="360000"/>
          </a:xfrm>
          <a:prstGeom prst="rightArrow">
            <a:avLst/>
          </a:prstGeom>
          <a:no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 name="直線矢印コネクタ 3">
            <a:extLst>
              <a:ext uri="{FF2B5EF4-FFF2-40B4-BE49-F238E27FC236}">
                <a16:creationId xmlns:a16="http://schemas.microsoft.com/office/drawing/2014/main" id="{76A45091-1B84-976B-FC32-187765B2EDA9}"/>
              </a:ext>
            </a:extLst>
          </p:cNvPr>
          <p:cNvCxnSpPr>
            <a:cxnSpLocks/>
          </p:cNvCxnSpPr>
          <p:nvPr/>
        </p:nvCxnSpPr>
        <p:spPr>
          <a:xfrm>
            <a:off x="3746090" y="4837471"/>
            <a:ext cx="2381865" cy="258097"/>
          </a:xfrm>
          <a:prstGeom prst="straightConnector1">
            <a:avLst/>
          </a:prstGeom>
          <a:ln w="19050">
            <a:solidFill>
              <a:schemeClr val="accent4"/>
            </a:solidFill>
            <a:tailEnd type="arrow"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5688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descr="図形, 四角形&#10;&#10;自動的に生成された説明">
            <a:extLst>
              <a:ext uri="{FF2B5EF4-FFF2-40B4-BE49-F238E27FC236}">
                <a16:creationId xmlns:a16="http://schemas.microsoft.com/office/drawing/2014/main" id="{2FD0A54F-9356-49D1-9BB9-491D7FA4E743}"/>
              </a:ext>
            </a:extLst>
          </p:cNvPr>
          <p:cNvPicPr>
            <a:picLocks noChangeAspect="1"/>
          </p:cNvPicPr>
          <p:nvPr/>
        </p:nvPicPr>
        <p:blipFill>
          <a:blip r:embed="rId2"/>
          <a:stretch>
            <a:fillRect/>
          </a:stretch>
        </p:blipFill>
        <p:spPr>
          <a:xfrm>
            <a:off x="0" y="3444240"/>
            <a:ext cx="6527483" cy="3413760"/>
          </a:xfrm>
          <a:prstGeom prst="rect">
            <a:avLst/>
          </a:prstGeom>
        </p:spPr>
      </p:pic>
      <p:pic>
        <p:nvPicPr>
          <p:cNvPr id="2" name="図 1">
            <a:extLst>
              <a:ext uri="{FF2B5EF4-FFF2-40B4-BE49-F238E27FC236}">
                <a16:creationId xmlns:a16="http://schemas.microsoft.com/office/drawing/2014/main" id="{3D47A6A8-6997-D234-9C8C-6F9CD66931A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949885" y="0"/>
            <a:ext cx="5194115" cy="4627245"/>
          </a:xfrm>
          <a:prstGeom prst="rect">
            <a:avLst/>
          </a:prstGeom>
        </p:spPr>
      </p:pic>
      <p:sp>
        <p:nvSpPr>
          <p:cNvPr id="3" name="テキスト ボックス 2">
            <a:extLst>
              <a:ext uri="{FF2B5EF4-FFF2-40B4-BE49-F238E27FC236}">
                <a16:creationId xmlns:a16="http://schemas.microsoft.com/office/drawing/2014/main" id="{1EA18A6B-3D8B-41DB-B011-EB112451B7C6}"/>
              </a:ext>
            </a:extLst>
          </p:cNvPr>
          <p:cNvSpPr txBox="1"/>
          <p:nvPr/>
        </p:nvSpPr>
        <p:spPr>
          <a:xfrm>
            <a:off x="0" y="0"/>
            <a:ext cx="3924000" cy="2308324"/>
          </a:xfrm>
          <a:prstGeom prst="rect">
            <a:avLst/>
          </a:prstGeom>
          <a:noFill/>
        </p:spPr>
        <p:txBody>
          <a:bodyPr wrap="square" rtlCol="0">
            <a:spAutoFit/>
          </a:bodyPr>
          <a:lstStyle/>
          <a:p>
            <a:r>
              <a:rPr kumimoji="1" lang="en-US" altLang="ja-JP" dirty="0"/>
              <a:t>Windows</a:t>
            </a:r>
            <a:r>
              <a:rPr kumimoji="1" lang="ja-JP" altLang="en-US" dirty="0"/>
              <a:t>で</a:t>
            </a:r>
            <a:r>
              <a:rPr kumimoji="1" lang="en-US" altLang="ja-JP" dirty="0"/>
              <a:t>GUI-RITS</a:t>
            </a:r>
            <a:r>
              <a:rPr kumimoji="1" lang="ja-JP" altLang="en-US" dirty="0"/>
              <a:t>を起動すると、特段カスタマイズしない限り、このような</a:t>
            </a:r>
            <a:r>
              <a:rPr kumimoji="1" lang="en-US" altLang="ja-JP" dirty="0"/>
              <a:t>2</a:t>
            </a:r>
            <a:r>
              <a:rPr kumimoji="1" lang="ja-JP" altLang="en-US" dirty="0"/>
              <a:t>つの窓が立ち上がる。</a:t>
            </a:r>
            <a:endParaRPr kumimoji="1" lang="en-US" altLang="ja-JP" dirty="0"/>
          </a:p>
          <a:p>
            <a:r>
              <a:rPr kumimoji="1" lang="ja-JP" altLang="en-US" dirty="0"/>
              <a:t>本マニュアルでは、左下を「ターミナル」、右上を「メイン画面」と呼ぶ。</a:t>
            </a:r>
            <a:endParaRPr kumimoji="1" lang="en-US" altLang="ja-JP" dirty="0"/>
          </a:p>
          <a:p>
            <a:r>
              <a:rPr kumimoji="1" lang="ja-JP" altLang="en-US" dirty="0"/>
              <a:t>ターミナルにはコントロールの機能はない。邪魔なら隠しておいて可。</a:t>
            </a:r>
          </a:p>
        </p:txBody>
      </p:sp>
      <p:sp>
        <p:nvSpPr>
          <p:cNvPr id="14" name="テキスト ボックス 13">
            <a:extLst>
              <a:ext uri="{FF2B5EF4-FFF2-40B4-BE49-F238E27FC236}">
                <a16:creationId xmlns:a16="http://schemas.microsoft.com/office/drawing/2014/main" id="{C36D9159-6528-46CE-887A-A8474A5FBACF}"/>
              </a:ext>
            </a:extLst>
          </p:cNvPr>
          <p:cNvSpPr txBox="1"/>
          <p:nvPr/>
        </p:nvSpPr>
        <p:spPr>
          <a:xfrm>
            <a:off x="5888241" y="1720567"/>
            <a:ext cx="1338828" cy="369332"/>
          </a:xfrm>
          <a:prstGeom prst="rect">
            <a:avLst/>
          </a:prstGeom>
          <a:noFill/>
        </p:spPr>
        <p:txBody>
          <a:bodyPr wrap="none" rtlCol="0">
            <a:spAutoFit/>
          </a:bodyPr>
          <a:lstStyle/>
          <a:p>
            <a:r>
              <a:rPr kumimoji="1" lang="ja-JP" altLang="en-US" dirty="0"/>
              <a:t>メイン画面</a:t>
            </a:r>
          </a:p>
        </p:txBody>
      </p:sp>
      <p:sp>
        <p:nvSpPr>
          <p:cNvPr id="15" name="テキスト ボックス 14">
            <a:extLst>
              <a:ext uri="{FF2B5EF4-FFF2-40B4-BE49-F238E27FC236}">
                <a16:creationId xmlns:a16="http://schemas.microsoft.com/office/drawing/2014/main" id="{3B66B1B2-1377-4165-B680-C631F6358AE8}"/>
              </a:ext>
            </a:extLst>
          </p:cNvPr>
          <p:cNvSpPr txBox="1"/>
          <p:nvPr/>
        </p:nvSpPr>
        <p:spPr>
          <a:xfrm>
            <a:off x="2009311" y="5202937"/>
            <a:ext cx="1338828" cy="369332"/>
          </a:xfrm>
          <a:prstGeom prst="rect">
            <a:avLst/>
          </a:prstGeom>
          <a:noFill/>
        </p:spPr>
        <p:txBody>
          <a:bodyPr wrap="none" rtlCol="0">
            <a:spAutoFit/>
          </a:bodyPr>
          <a:lstStyle/>
          <a:p>
            <a:r>
              <a:rPr kumimoji="1" lang="ja-JP" altLang="en-US" dirty="0">
                <a:solidFill>
                  <a:schemeClr val="bg1"/>
                </a:solidFill>
              </a:rPr>
              <a:t>ターミナル</a:t>
            </a:r>
          </a:p>
        </p:txBody>
      </p:sp>
    </p:spTree>
    <p:extLst>
      <p:ext uri="{BB962C8B-B14F-4D97-AF65-F5344CB8AC3E}">
        <p14:creationId xmlns:p14="http://schemas.microsoft.com/office/powerpoint/2010/main" val="3896764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四角形: 角を丸くする 8">
            <a:extLst>
              <a:ext uri="{FF2B5EF4-FFF2-40B4-BE49-F238E27FC236}">
                <a16:creationId xmlns:a16="http://schemas.microsoft.com/office/drawing/2014/main" id="{C1AE9A36-900E-3F25-B3E4-2F6BDFB2A1DC}"/>
              </a:ext>
            </a:extLst>
          </p:cNvPr>
          <p:cNvSpPr/>
          <p:nvPr/>
        </p:nvSpPr>
        <p:spPr>
          <a:xfrm>
            <a:off x="485776" y="1743076"/>
            <a:ext cx="8308181" cy="2970000"/>
          </a:xfrm>
          <a:prstGeom prst="roundRect">
            <a:avLst/>
          </a:prstGeom>
          <a:noFill/>
          <a:ln w="31750">
            <a:solidFill>
              <a:schemeClr val="accent6">
                <a:lumMod val="60000"/>
                <a:lumOff val="40000"/>
              </a:schemeClr>
            </a:solid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wrap="none" lIns="68555" tIns="34277" rIns="68555" bIns="34277" rtlCol="0" anchor="ctr">
            <a:normAutofit/>
          </a:bodyPr>
          <a:lstStyle/>
          <a:p>
            <a:pPr algn="ctr" fontAlgn="base">
              <a:spcBef>
                <a:spcPct val="0"/>
              </a:spcBef>
              <a:spcAft>
                <a:spcPct val="0"/>
              </a:spcAft>
            </a:pPr>
            <a:endParaRPr kumimoji="1" lang="en-US" sz="2400">
              <a:solidFill>
                <a:srgbClr val="000000"/>
              </a:solidFill>
            </a:endParaRPr>
          </a:p>
        </p:txBody>
      </p:sp>
      <p:sp>
        <p:nvSpPr>
          <p:cNvPr id="2" name="四角形: 角を丸くする 1">
            <a:extLst>
              <a:ext uri="{FF2B5EF4-FFF2-40B4-BE49-F238E27FC236}">
                <a16:creationId xmlns:a16="http://schemas.microsoft.com/office/drawing/2014/main" id="{CE472988-A420-5A41-4D45-114825A6FDCB}"/>
              </a:ext>
            </a:extLst>
          </p:cNvPr>
          <p:cNvSpPr/>
          <p:nvPr/>
        </p:nvSpPr>
        <p:spPr>
          <a:xfrm>
            <a:off x="3774664" y="1443235"/>
            <a:ext cx="1794696" cy="571106"/>
          </a:xfrm>
          <a:prstGeom prst="roundRect">
            <a:avLst/>
          </a:prstGeom>
          <a:gradFill flip="none" rotWithShape="1">
            <a:gsLst>
              <a:gs pos="0">
                <a:srgbClr val="FFF799">
                  <a:lumMod val="0"/>
                  <a:lumOff val="100000"/>
                </a:srgbClr>
              </a:gs>
              <a:gs pos="50000">
                <a:srgbClr val="FFF799">
                  <a:lumMod val="50000"/>
                  <a:lumOff val="50000"/>
                </a:srgbClr>
              </a:gs>
              <a:gs pos="100000">
                <a:srgbClr val="FFF799"/>
              </a:gs>
            </a:gsLst>
            <a:path path="circle">
              <a:fillToRect l="50000" t="50000" r="50000" b="50000"/>
            </a:path>
            <a:tileRect/>
          </a:gradFill>
          <a:ln w="19050">
            <a:solidFill>
              <a:srgbClr val="FFFC00"/>
            </a:solidFill>
          </a:ln>
        </p:spPr>
        <p:style>
          <a:lnRef idx="1">
            <a:schemeClr val="accent1"/>
          </a:lnRef>
          <a:fillRef idx="3">
            <a:schemeClr val="accent1"/>
          </a:fillRef>
          <a:effectRef idx="2">
            <a:schemeClr val="accent1"/>
          </a:effectRef>
          <a:fontRef idx="minor">
            <a:schemeClr val="lt1"/>
          </a:fontRef>
        </p:style>
        <p:txBody>
          <a:bodyPr wrap="none" lIns="27000" tIns="27000" rIns="27000" bIns="27000" rtlCol="0" anchor="ctr">
            <a:spAutoFit/>
          </a:bodyPr>
          <a:lstStyle/>
          <a:p>
            <a:pPr algn="ctr" fontAlgn="base">
              <a:lnSpc>
                <a:spcPts val="3600"/>
              </a:lnSpc>
              <a:spcBef>
                <a:spcPct val="0"/>
              </a:spcBef>
              <a:spcAft>
                <a:spcPct val="0"/>
              </a:spcAft>
            </a:pPr>
            <a:r>
              <a:rPr kumimoji="1" lang="en-US" sz="3000">
                <a:solidFill>
                  <a:srgbClr val="000000"/>
                </a:solidFill>
                <a:latin typeface="Arial" charset="0"/>
                <a:cs typeface="Arial" charset="0"/>
              </a:rPr>
              <a:t>GUI-RITS</a:t>
            </a:r>
            <a:endParaRPr kumimoji="1" lang="en-US" sz="3000" dirty="0">
              <a:solidFill>
                <a:srgbClr val="000000"/>
              </a:solidFill>
              <a:latin typeface="Arial" charset="0"/>
              <a:cs typeface="Arial" charset="0"/>
            </a:endParaRPr>
          </a:p>
        </p:txBody>
      </p:sp>
      <p:sp>
        <p:nvSpPr>
          <p:cNvPr id="3" name="四角形: 角を丸くする 2">
            <a:extLst>
              <a:ext uri="{FF2B5EF4-FFF2-40B4-BE49-F238E27FC236}">
                <a16:creationId xmlns:a16="http://schemas.microsoft.com/office/drawing/2014/main" id="{6B8BB8E2-AB58-52F1-190A-1E36320C4544}"/>
              </a:ext>
            </a:extLst>
          </p:cNvPr>
          <p:cNvSpPr/>
          <p:nvPr/>
        </p:nvSpPr>
        <p:spPr>
          <a:xfrm>
            <a:off x="1050132" y="2602399"/>
            <a:ext cx="1850231" cy="417873"/>
          </a:xfrm>
          <a:prstGeom prst="roundRect">
            <a:avLst/>
          </a:prstGeom>
          <a:ln>
            <a:headEnd/>
            <a:tailEnd/>
          </a:ln>
        </p:spPr>
        <p:style>
          <a:lnRef idx="1">
            <a:schemeClr val="accent1"/>
          </a:lnRef>
          <a:fillRef idx="2">
            <a:schemeClr val="accent1"/>
          </a:fillRef>
          <a:effectRef idx="1">
            <a:schemeClr val="accent1"/>
          </a:effectRef>
          <a:fontRef idx="minor">
            <a:schemeClr val="dk1"/>
          </a:fontRef>
        </p:style>
        <p:txBody>
          <a:bodyPr wrap="square" lIns="27000" tIns="27000" rIns="27000" bIns="27000">
            <a:spAutoFit/>
          </a:bodyPr>
          <a:lstStyle/>
          <a:p>
            <a:pPr marL="2052000" indent="-2052000" algn="ctr" fontAlgn="base">
              <a:spcBef>
                <a:spcPct val="0"/>
              </a:spcBef>
              <a:spcAft>
                <a:spcPct val="0"/>
              </a:spcAft>
            </a:pPr>
            <a:r>
              <a:rPr kumimoji="1" lang="en-US" sz="2100" dirty="0">
                <a:solidFill>
                  <a:srgbClr val="000000"/>
                </a:solidFill>
                <a:latin typeface="Arial" panose="020B0604020202020204" pitchFamily="34" charset="0"/>
                <a:ea typeface="Meiryo" panose="020B0604030504040204" pitchFamily="34" charset="-128"/>
                <a:cs typeface="Arial" panose="020B0604020202020204" pitchFamily="34" charset="0"/>
              </a:rPr>
              <a:t>EDGE</a:t>
            </a:r>
          </a:p>
        </p:txBody>
      </p:sp>
      <p:sp>
        <p:nvSpPr>
          <p:cNvPr id="5" name="四角形: 角を丸くする 4">
            <a:extLst>
              <a:ext uri="{FF2B5EF4-FFF2-40B4-BE49-F238E27FC236}">
                <a16:creationId xmlns:a16="http://schemas.microsoft.com/office/drawing/2014/main" id="{B0D4F7C3-DCF9-C587-449C-DF3F2BE18A1B}"/>
              </a:ext>
            </a:extLst>
          </p:cNvPr>
          <p:cNvSpPr/>
          <p:nvPr/>
        </p:nvSpPr>
        <p:spPr>
          <a:xfrm>
            <a:off x="1050132" y="3688249"/>
            <a:ext cx="1850231" cy="417873"/>
          </a:xfrm>
          <a:prstGeom prst="roundRect">
            <a:avLst/>
          </a:prstGeom>
          <a:ln>
            <a:headEnd/>
            <a:tailEnd/>
          </a:ln>
        </p:spPr>
        <p:style>
          <a:lnRef idx="1">
            <a:schemeClr val="accent1"/>
          </a:lnRef>
          <a:fillRef idx="2">
            <a:schemeClr val="accent1"/>
          </a:fillRef>
          <a:effectRef idx="1">
            <a:schemeClr val="accent1"/>
          </a:effectRef>
          <a:fontRef idx="minor">
            <a:schemeClr val="dk1"/>
          </a:fontRef>
        </p:style>
        <p:txBody>
          <a:bodyPr wrap="square" lIns="27000" tIns="27000" rIns="27000" bIns="27000">
            <a:spAutoFit/>
          </a:bodyPr>
          <a:lstStyle/>
          <a:p>
            <a:pPr marL="2052000" indent="-2052000" algn="ctr" fontAlgn="base">
              <a:spcBef>
                <a:spcPct val="0"/>
              </a:spcBef>
              <a:spcAft>
                <a:spcPct val="0"/>
              </a:spcAft>
            </a:pPr>
            <a:r>
              <a:rPr kumimoji="1" lang="en-US" sz="2100" dirty="0">
                <a:solidFill>
                  <a:srgbClr val="000000"/>
                </a:solidFill>
                <a:latin typeface="Arial" panose="020B0604020202020204" pitchFamily="34" charset="0"/>
                <a:ea typeface="Meiryo" panose="020B0604030504040204" pitchFamily="34" charset="-128"/>
                <a:cs typeface="Arial" panose="020B0604020202020204" pitchFamily="34" charset="0"/>
              </a:rPr>
              <a:t>EDGE2</a:t>
            </a:r>
          </a:p>
        </p:txBody>
      </p:sp>
      <p:sp>
        <p:nvSpPr>
          <p:cNvPr id="6" name="四角形: 角を丸くする 5">
            <a:extLst>
              <a:ext uri="{FF2B5EF4-FFF2-40B4-BE49-F238E27FC236}">
                <a16:creationId xmlns:a16="http://schemas.microsoft.com/office/drawing/2014/main" id="{C5D08F62-F1FD-257A-2C24-930A63DDAD45}"/>
              </a:ext>
            </a:extLst>
          </p:cNvPr>
          <p:cNvSpPr/>
          <p:nvPr/>
        </p:nvSpPr>
        <p:spPr>
          <a:xfrm>
            <a:off x="3746897" y="2602399"/>
            <a:ext cx="1850231" cy="417873"/>
          </a:xfrm>
          <a:prstGeom prst="roundRect">
            <a:avLst/>
          </a:prstGeom>
          <a:ln>
            <a:headEnd/>
            <a:tailEnd/>
          </a:ln>
        </p:spPr>
        <p:style>
          <a:lnRef idx="1">
            <a:schemeClr val="accent6"/>
          </a:lnRef>
          <a:fillRef idx="2">
            <a:schemeClr val="accent6"/>
          </a:fillRef>
          <a:effectRef idx="1">
            <a:schemeClr val="accent6"/>
          </a:effectRef>
          <a:fontRef idx="minor">
            <a:schemeClr val="dk1"/>
          </a:fontRef>
        </p:style>
        <p:txBody>
          <a:bodyPr wrap="square" lIns="27000" tIns="27000" rIns="27000" bIns="27000">
            <a:spAutoFit/>
          </a:bodyPr>
          <a:lstStyle/>
          <a:p>
            <a:pPr marL="2052000" indent="-2052000" algn="ctr" fontAlgn="base">
              <a:spcBef>
                <a:spcPct val="0"/>
              </a:spcBef>
              <a:spcAft>
                <a:spcPct val="0"/>
              </a:spcAft>
            </a:pPr>
            <a:r>
              <a:rPr kumimoji="1" lang="en-US" sz="2100" dirty="0">
                <a:solidFill>
                  <a:srgbClr val="000000"/>
                </a:solidFill>
                <a:latin typeface="Arial" panose="020B0604020202020204" pitchFamily="34" charset="0"/>
                <a:ea typeface="Meiryo" panose="020B0604030504040204" pitchFamily="34" charset="-128"/>
                <a:cs typeface="Arial" panose="020B0604020202020204" pitchFamily="34" charset="0"/>
              </a:rPr>
              <a:t>RITS</a:t>
            </a:r>
          </a:p>
        </p:txBody>
      </p:sp>
      <p:sp>
        <p:nvSpPr>
          <p:cNvPr id="7" name="四角形: 角を丸くする 6">
            <a:extLst>
              <a:ext uri="{FF2B5EF4-FFF2-40B4-BE49-F238E27FC236}">
                <a16:creationId xmlns:a16="http://schemas.microsoft.com/office/drawing/2014/main" id="{462C20DC-DDE8-B677-3D4C-90831B024CA0}"/>
              </a:ext>
            </a:extLst>
          </p:cNvPr>
          <p:cNvSpPr/>
          <p:nvPr/>
        </p:nvSpPr>
        <p:spPr>
          <a:xfrm>
            <a:off x="3746897" y="3688249"/>
            <a:ext cx="1850231" cy="417873"/>
          </a:xfrm>
          <a:prstGeom prst="roundRect">
            <a:avLst/>
          </a:prstGeom>
          <a:ln>
            <a:headEnd/>
            <a:tailEnd/>
          </a:ln>
        </p:spPr>
        <p:style>
          <a:lnRef idx="1">
            <a:schemeClr val="accent6"/>
          </a:lnRef>
          <a:fillRef idx="2">
            <a:schemeClr val="accent6"/>
          </a:fillRef>
          <a:effectRef idx="1">
            <a:schemeClr val="accent6"/>
          </a:effectRef>
          <a:fontRef idx="minor">
            <a:schemeClr val="dk1"/>
          </a:fontRef>
        </p:style>
        <p:txBody>
          <a:bodyPr wrap="square" lIns="27000" tIns="27000" rIns="27000" bIns="27000">
            <a:spAutoFit/>
          </a:bodyPr>
          <a:lstStyle/>
          <a:p>
            <a:pPr marL="2052000" indent="-2052000" algn="ctr" fontAlgn="base">
              <a:spcBef>
                <a:spcPct val="0"/>
              </a:spcBef>
              <a:spcAft>
                <a:spcPct val="0"/>
              </a:spcAft>
            </a:pPr>
            <a:r>
              <a:rPr kumimoji="1" lang="en-US" sz="2100">
                <a:solidFill>
                  <a:srgbClr val="000000"/>
                </a:solidFill>
                <a:latin typeface="Arial" panose="020B0604020202020204" pitchFamily="34" charset="0"/>
                <a:ea typeface="Meiryo" panose="020B0604030504040204" pitchFamily="34" charset="-128"/>
                <a:cs typeface="Arial" panose="020B0604020202020204" pitchFamily="34" charset="0"/>
              </a:rPr>
              <a:t>RITS2</a:t>
            </a:r>
            <a:endParaRPr kumimoji="1" lang="en-US" sz="2100" dirty="0">
              <a:solidFill>
                <a:srgbClr val="000000"/>
              </a:solidFill>
              <a:latin typeface="Arial" panose="020B0604020202020204" pitchFamily="34" charset="0"/>
              <a:ea typeface="Meiryo" panose="020B0604030504040204" pitchFamily="34" charset="-128"/>
              <a:cs typeface="Arial" panose="020B0604020202020204" pitchFamily="34" charset="0"/>
            </a:endParaRPr>
          </a:p>
        </p:txBody>
      </p:sp>
      <p:sp>
        <p:nvSpPr>
          <p:cNvPr id="8" name="四角形: 角を丸くする 7">
            <a:extLst>
              <a:ext uri="{FF2B5EF4-FFF2-40B4-BE49-F238E27FC236}">
                <a16:creationId xmlns:a16="http://schemas.microsoft.com/office/drawing/2014/main" id="{45CD7DAA-479A-C966-ADAD-AE46A178F73A}"/>
              </a:ext>
            </a:extLst>
          </p:cNvPr>
          <p:cNvSpPr/>
          <p:nvPr/>
        </p:nvSpPr>
        <p:spPr>
          <a:xfrm>
            <a:off x="6350779" y="2602399"/>
            <a:ext cx="2036001" cy="417873"/>
          </a:xfrm>
          <a:prstGeom prst="roundRect">
            <a:avLst/>
          </a:prstGeom>
          <a:ln>
            <a:headEnd/>
            <a:tailEnd/>
          </a:ln>
        </p:spPr>
        <p:style>
          <a:lnRef idx="1">
            <a:schemeClr val="accent4"/>
          </a:lnRef>
          <a:fillRef idx="2">
            <a:schemeClr val="accent4"/>
          </a:fillRef>
          <a:effectRef idx="1">
            <a:schemeClr val="accent4"/>
          </a:effectRef>
          <a:fontRef idx="minor">
            <a:schemeClr val="dk1"/>
          </a:fontRef>
        </p:style>
        <p:txBody>
          <a:bodyPr wrap="none" lIns="27000" tIns="27000" rIns="27000" bIns="27000">
            <a:spAutoFit/>
          </a:bodyPr>
          <a:lstStyle/>
          <a:p>
            <a:pPr marL="2052000" indent="-2052000" algn="ctr" fontAlgn="base">
              <a:spcBef>
                <a:spcPct val="0"/>
              </a:spcBef>
              <a:spcAft>
                <a:spcPct val="0"/>
              </a:spcAft>
            </a:pPr>
            <a:r>
              <a:rPr kumimoji="1" lang="en-US" sz="2100" dirty="0">
                <a:solidFill>
                  <a:srgbClr val="000000"/>
                </a:solidFill>
                <a:latin typeface="Arial" panose="020B0604020202020204" pitchFamily="34" charset="0"/>
                <a:ea typeface="Meiryo" panose="020B0604030504040204" pitchFamily="34" charset="-128"/>
                <a:cs typeface="Arial" panose="020B0604020202020204" pitchFamily="34" charset="0"/>
              </a:rPr>
              <a:t>RITS Simulation</a:t>
            </a:r>
          </a:p>
        </p:txBody>
      </p:sp>
      <p:sp>
        <p:nvSpPr>
          <p:cNvPr id="4" name="テキスト ボックス 3">
            <a:extLst>
              <a:ext uri="{FF2B5EF4-FFF2-40B4-BE49-F238E27FC236}">
                <a16:creationId xmlns:a16="http://schemas.microsoft.com/office/drawing/2014/main" id="{95DDE411-05F8-4DCC-0EE1-C21DBFE3EE31}"/>
              </a:ext>
            </a:extLst>
          </p:cNvPr>
          <p:cNvSpPr txBox="1"/>
          <p:nvPr/>
        </p:nvSpPr>
        <p:spPr>
          <a:xfrm>
            <a:off x="1196188" y="3052245"/>
            <a:ext cx="1384995" cy="235013"/>
          </a:xfrm>
          <a:prstGeom prst="rect">
            <a:avLst/>
          </a:prstGeom>
          <a:noFill/>
        </p:spPr>
        <p:txBody>
          <a:bodyPr wrap="none" lIns="0" tIns="27000" rIns="0" bIns="0" rtlCol="0">
            <a:spAutoFit/>
          </a:bodyPr>
          <a:lstStyle/>
          <a:p>
            <a:r>
              <a:rPr kumimoji="1" lang="ja-JP" altLang="en-US" sz="1350" dirty="0"/>
              <a:t>１データのみ解析</a:t>
            </a:r>
          </a:p>
        </p:txBody>
      </p:sp>
      <p:sp>
        <p:nvSpPr>
          <p:cNvPr id="10" name="テキスト ボックス 9">
            <a:extLst>
              <a:ext uri="{FF2B5EF4-FFF2-40B4-BE49-F238E27FC236}">
                <a16:creationId xmlns:a16="http://schemas.microsoft.com/office/drawing/2014/main" id="{1E470196-4835-9584-2438-09DEC3891D63}"/>
              </a:ext>
            </a:extLst>
          </p:cNvPr>
          <p:cNvSpPr txBox="1"/>
          <p:nvPr/>
        </p:nvSpPr>
        <p:spPr>
          <a:xfrm>
            <a:off x="3892953" y="3052245"/>
            <a:ext cx="1384995" cy="235013"/>
          </a:xfrm>
          <a:prstGeom prst="rect">
            <a:avLst/>
          </a:prstGeom>
          <a:noFill/>
        </p:spPr>
        <p:txBody>
          <a:bodyPr wrap="none" lIns="0" tIns="27000" rIns="0" bIns="0" rtlCol="0">
            <a:spAutoFit/>
          </a:bodyPr>
          <a:lstStyle/>
          <a:p>
            <a:r>
              <a:rPr kumimoji="1" lang="ja-JP" altLang="en-US" sz="1350" dirty="0"/>
              <a:t>１データのみ解析</a:t>
            </a:r>
          </a:p>
        </p:txBody>
      </p:sp>
      <p:sp>
        <p:nvSpPr>
          <p:cNvPr id="11" name="テキスト ボックス 10">
            <a:extLst>
              <a:ext uri="{FF2B5EF4-FFF2-40B4-BE49-F238E27FC236}">
                <a16:creationId xmlns:a16="http://schemas.microsoft.com/office/drawing/2014/main" id="{9F87EA64-C325-5B6C-7FD9-33FF0A64C503}"/>
              </a:ext>
            </a:extLst>
          </p:cNvPr>
          <p:cNvSpPr txBox="1"/>
          <p:nvPr/>
        </p:nvSpPr>
        <p:spPr>
          <a:xfrm>
            <a:off x="1282750" y="4168150"/>
            <a:ext cx="1384995" cy="235013"/>
          </a:xfrm>
          <a:prstGeom prst="rect">
            <a:avLst/>
          </a:prstGeom>
          <a:noFill/>
        </p:spPr>
        <p:txBody>
          <a:bodyPr wrap="none" lIns="0" tIns="27000" rIns="0" bIns="0" rtlCol="0">
            <a:spAutoFit/>
          </a:bodyPr>
          <a:lstStyle/>
          <a:p>
            <a:r>
              <a:rPr kumimoji="1" lang="ja-JP" altLang="en-US" sz="1350" dirty="0"/>
              <a:t>多数データの解析</a:t>
            </a:r>
          </a:p>
        </p:txBody>
      </p:sp>
      <p:sp>
        <p:nvSpPr>
          <p:cNvPr id="12" name="テキスト ボックス 11">
            <a:extLst>
              <a:ext uri="{FF2B5EF4-FFF2-40B4-BE49-F238E27FC236}">
                <a16:creationId xmlns:a16="http://schemas.microsoft.com/office/drawing/2014/main" id="{AEF54A86-74DD-9EAF-62B2-A3B30479CDD4}"/>
              </a:ext>
            </a:extLst>
          </p:cNvPr>
          <p:cNvSpPr txBox="1"/>
          <p:nvPr/>
        </p:nvSpPr>
        <p:spPr>
          <a:xfrm>
            <a:off x="3979516" y="4168150"/>
            <a:ext cx="1384995" cy="235013"/>
          </a:xfrm>
          <a:prstGeom prst="rect">
            <a:avLst/>
          </a:prstGeom>
          <a:noFill/>
        </p:spPr>
        <p:txBody>
          <a:bodyPr wrap="none" lIns="0" tIns="27000" rIns="0" bIns="0" rtlCol="0">
            <a:spAutoFit/>
          </a:bodyPr>
          <a:lstStyle/>
          <a:p>
            <a:r>
              <a:rPr kumimoji="1" lang="ja-JP" altLang="en-US" sz="1350" dirty="0"/>
              <a:t>多数データの解析</a:t>
            </a:r>
          </a:p>
        </p:txBody>
      </p:sp>
      <p:sp>
        <p:nvSpPr>
          <p:cNvPr id="13" name="テキスト ボックス 12">
            <a:extLst>
              <a:ext uri="{FF2B5EF4-FFF2-40B4-BE49-F238E27FC236}">
                <a16:creationId xmlns:a16="http://schemas.microsoft.com/office/drawing/2014/main" id="{C36042FD-A805-6B02-9580-82FDE4662370}"/>
              </a:ext>
            </a:extLst>
          </p:cNvPr>
          <p:cNvSpPr txBox="1"/>
          <p:nvPr/>
        </p:nvSpPr>
        <p:spPr>
          <a:xfrm>
            <a:off x="6068224" y="3052245"/>
            <a:ext cx="2596865" cy="235013"/>
          </a:xfrm>
          <a:prstGeom prst="rect">
            <a:avLst/>
          </a:prstGeom>
          <a:noFill/>
        </p:spPr>
        <p:txBody>
          <a:bodyPr wrap="none" lIns="0" tIns="27000" rIns="0" bIns="0" rtlCol="0">
            <a:spAutoFit/>
          </a:bodyPr>
          <a:lstStyle/>
          <a:p>
            <a:r>
              <a:rPr kumimoji="1" lang="ja-JP" altLang="en-US" sz="1350" dirty="0"/>
              <a:t>初期入力値によりスペクトル作成</a:t>
            </a:r>
          </a:p>
        </p:txBody>
      </p:sp>
    </p:spTree>
    <p:extLst>
      <p:ext uri="{BB962C8B-B14F-4D97-AF65-F5344CB8AC3E}">
        <p14:creationId xmlns:p14="http://schemas.microsoft.com/office/powerpoint/2010/main" val="1181167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5EC84C3-E2ED-4989-B630-65FFE2F80A8A}"/>
              </a:ext>
            </a:extLst>
          </p:cNvPr>
          <p:cNvSpPr txBox="1"/>
          <p:nvPr/>
        </p:nvSpPr>
        <p:spPr>
          <a:xfrm>
            <a:off x="1111910" y="635847"/>
            <a:ext cx="7064755" cy="2308324"/>
          </a:xfrm>
          <a:prstGeom prst="rect">
            <a:avLst/>
          </a:prstGeom>
          <a:noFill/>
        </p:spPr>
        <p:txBody>
          <a:bodyPr wrap="square" rtlCol="0">
            <a:spAutoFit/>
          </a:bodyPr>
          <a:lstStyle/>
          <a:p>
            <a:r>
              <a:rPr kumimoji="1" lang="en-US" altLang="ja-JP" dirty="0"/>
              <a:t>GUI-RITS</a:t>
            </a:r>
            <a:r>
              <a:rPr kumimoji="1" lang="ja-JP" altLang="en-US" dirty="0"/>
              <a:t>のインストール後、「</a:t>
            </a:r>
            <a:r>
              <a:rPr kumimoji="1" lang="en-US" altLang="ja-JP" dirty="0"/>
              <a:t>Load Data File</a:t>
            </a:r>
            <a:r>
              <a:rPr kumimoji="1" lang="ja-JP" altLang="en-US" dirty="0"/>
              <a:t>」をしようとしたら、データを読み込まない（なんのエラーも吐かない）。</a:t>
            </a:r>
            <a:endParaRPr kumimoji="1" lang="en-US" altLang="ja-JP" dirty="0"/>
          </a:p>
          <a:p>
            <a:endParaRPr kumimoji="1" lang="en-US" altLang="ja-JP" dirty="0"/>
          </a:p>
          <a:p>
            <a:r>
              <a:rPr kumimoji="1" lang="ja-JP" altLang="en-US" dirty="0"/>
              <a:t>環境変数の問題かと思ったがそうではなく、</a:t>
            </a:r>
            <a:r>
              <a:rPr kumimoji="1" lang="ja-JP" altLang="en-US" dirty="0">
                <a:solidFill>
                  <a:srgbClr val="FF0000"/>
                </a:solidFill>
              </a:rPr>
              <a:t>データ読み込み</a:t>
            </a:r>
            <a:r>
              <a:rPr kumimoji="1" lang="en-US" altLang="ja-JP" dirty="0">
                <a:solidFill>
                  <a:srgbClr val="FF0000"/>
                </a:solidFill>
              </a:rPr>
              <a:t>path</a:t>
            </a:r>
            <a:r>
              <a:rPr kumimoji="1" lang="ja-JP" altLang="en-US" dirty="0">
                <a:solidFill>
                  <a:srgbClr val="FF0000"/>
                </a:solidFill>
              </a:rPr>
              <a:t>に日本語ディレクトリがあると不可</a:t>
            </a:r>
            <a:r>
              <a:rPr kumimoji="1" lang="ja-JP" altLang="en-US" dirty="0"/>
              <a:t>。</a:t>
            </a:r>
            <a:endParaRPr kumimoji="1" lang="en-US" altLang="ja-JP" dirty="0"/>
          </a:p>
          <a:p>
            <a:endParaRPr kumimoji="1" lang="en-US" altLang="ja-JP" dirty="0"/>
          </a:p>
          <a:p>
            <a:r>
              <a:rPr kumimoji="1" lang="ja-JP" altLang="en-US" dirty="0"/>
              <a:t>これを直そうとすると、</a:t>
            </a:r>
            <a:r>
              <a:rPr kumimoji="1" lang="en-US" altLang="ja-JP" dirty="0"/>
              <a:t>OS</a:t>
            </a:r>
            <a:r>
              <a:rPr kumimoji="1" lang="ja-JP" altLang="en-US" dirty="0"/>
              <a:t>毎に違うソースコードになってしまうため、当面このままの仕様で行きます。</a:t>
            </a:r>
            <a:endParaRPr kumimoji="1" lang="en-US" altLang="ja-JP" dirty="0"/>
          </a:p>
        </p:txBody>
      </p:sp>
    </p:spTree>
    <p:extLst>
      <p:ext uri="{BB962C8B-B14F-4D97-AF65-F5344CB8AC3E}">
        <p14:creationId xmlns:p14="http://schemas.microsoft.com/office/powerpoint/2010/main" val="15617524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F609E3B-56F1-4AEF-B3BC-570C8F027532}"/>
              </a:ext>
            </a:extLst>
          </p:cNvPr>
          <p:cNvSpPr txBox="1"/>
          <p:nvPr/>
        </p:nvSpPr>
        <p:spPr>
          <a:xfrm>
            <a:off x="1111910" y="1166843"/>
            <a:ext cx="7064755" cy="3416320"/>
          </a:xfrm>
          <a:prstGeom prst="rect">
            <a:avLst/>
          </a:prstGeom>
          <a:noFill/>
        </p:spPr>
        <p:txBody>
          <a:bodyPr wrap="square" rtlCol="0">
            <a:spAutoFit/>
          </a:bodyPr>
          <a:lstStyle/>
          <a:p>
            <a:r>
              <a:rPr kumimoji="1" lang="ja-JP" altLang="en-US" dirty="0"/>
              <a:t>最初に</a:t>
            </a:r>
            <a:r>
              <a:rPr kumimoji="1" lang="en-US" altLang="ja-JP" dirty="0"/>
              <a:t>GUI-RITS</a:t>
            </a:r>
            <a:r>
              <a:rPr kumimoji="1" lang="ja-JP" altLang="en-US" dirty="0"/>
              <a:t>のインストール後、起動しようとしたら、 「</a:t>
            </a:r>
            <a:r>
              <a:rPr kumimoji="1" lang="en-US" altLang="ja-JP" dirty="0">
                <a:solidFill>
                  <a:srgbClr val="FF0000"/>
                </a:solidFill>
              </a:rPr>
              <a:t>VCOMP140.DLL</a:t>
            </a:r>
            <a:r>
              <a:rPr kumimoji="1" lang="ja-JP" altLang="en-US" dirty="0"/>
              <a:t>が見つからないため、コードの実行を続行できません。」というようなエラーメッセージが出て、起動しない。</a:t>
            </a:r>
            <a:endParaRPr kumimoji="1" lang="en-US" altLang="ja-JP" dirty="0"/>
          </a:p>
          <a:p>
            <a:endParaRPr kumimoji="1" lang="en-US" altLang="ja-JP" dirty="0"/>
          </a:p>
          <a:p>
            <a:r>
              <a:rPr kumimoji="1" lang="ja-JP" altLang="en-US" dirty="0"/>
              <a:t>原因は、割とまっさらな</a:t>
            </a:r>
            <a:r>
              <a:rPr kumimoji="1" lang="en-US" altLang="ja-JP" dirty="0"/>
              <a:t>windows</a:t>
            </a:r>
            <a:r>
              <a:rPr kumimoji="1" lang="ja-JP" altLang="en-US" dirty="0"/>
              <a:t>だと、上記が入っていないため。</a:t>
            </a:r>
            <a:endParaRPr kumimoji="1" lang="en-US" altLang="ja-JP" dirty="0"/>
          </a:p>
          <a:p>
            <a:endParaRPr kumimoji="1" lang="en-US" altLang="ja-JP" dirty="0"/>
          </a:p>
          <a:p>
            <a:r>
              <a:rPr kumimoji="1" lang="ja-JP" altLang="en-US" dirty="0"/>
              <a:t>対処法としては、</a:t>
            </a:r>
            <a:endParaRPr kumimoji="1" lang="en-US" altLang="ja-JP" dirty="0"/>
          </a:p>
          <a:p>
            <a:r>
              <a:rPr kumimoji="1" lang="en-US" altLang="ja-JP" dirty="0"/>
              <a:t>https://aka.ms/vs/17/release/vc_redist.x64.exe</a:t>
            </a:r>
          </a:p>
          <a:p>
            <a:r>
              <a:rPr kumimoji="1" lang="ja-JP" altLang="en-US" dirty="0"/>
              <a:t>（</a:t>
            </a:r>
            <a:r>
              <a:rPr kumimoji="1" lang="en-US" altLang="ja-JP" dirty="0"/>
              <a:t>14.5M</a:t>
            </a:r>
            <a:r>
              <a:rPr kumimoji="1" lang="ja-JP" altLang="en-US" dirty="0"/>
              <a:t>ある）をダウンロードしてインストール。</a:t>
            </a:r>
            <a:endParaRPr kumimoji="1" lang="en-US" altLang="ja-JP" dirty="0"/>
          </a:p>
          <a:p>
            <a:endParaRPr kumimoji="1" lang="en-US" altLang="ja-JP" dirty="0"/>
          </a:p>
          <a:p>
            <a:r>
              <a:rPr kumimoji="1" lang="en-US" altLang="ja-JP" dirty="0"/>
              <a:t>GUI-RITS</a:t>
            </a:r>
            <a:r>
              <a:rPr kumimoji="1" lang="ja-JP" altLang="en-US" dirty="0"/>
              <a:t>より先にインストールでも、後にインストールでも、どっちでも可。</a:t>
            </a:r>
            <a:endParaRPr kumimoji="1" lang="en-US" altLang="ja-JP" dirty="0"/>
          </a:p>
        </p:txBody>
      </p:sp>
    </p:spTree>
    <p:extLst>
      <p:ext uri="{BB962C8B-B14F-4D97-AF65-F5344CB8AC3E}">
        <p14:creationId xmlns:p14="http://schemas.microsoft.com/office/powerpoint/2010/main" val="168321449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SegoeUI&amp;メイリオ">
      <a:majorFont>
        <a:latin typeface="Segoe UI"/>
        <a:ea typeface="メイリオ"/>
        <a:cs typeface=""/>
      </a:majorFont>
      <a:minorFont>
        <a:latin typeface="Segoe UI"/>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517</TotalTime>
  <Words>659</Words>
  <Application>Microsoft Office PowerPoint</Application>
  <PresentationFormat>画面に合わせる (4:3)</PresentationFormat>
  <Paragraphs>78</Paragraphs>
  <Slides>9</Slides>
  <Notes>3</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9</vt:i4>
      </vt:variant>
    </vt:vector>
  </HeadingPairs>
  <TitlesOfParts>
    <vt:vector size="13" baseType="lpstr">
      <vt:lpstr>游ゴシック</vt:lpstr>
      <vt:lpstr>Arial</vt:lpstr>
      <vt:lpstr>Segoe UI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Oikawa Kenichi</dc:creator>
  <cp:lastModifiedBy>及川 健一</cp:lastModifiedBy>
  <cp:revision>34</cp:revision>
  <dcterms:created xsi:type="dcterms:W3CDTF">2021-03-02T05:42:38Z</dcterms:created>
  <dcterms:modified xsi:type="dcterms:W3CDTF">2025-05-27T00:14:40Z</dcterms:modified>
</cp:coreProperties>
</file>