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74" r:id="rId3"/>
    <p:sldId id="266" r:id="rId4"/>
    <p:sldId id="267" r:id="rId5"/>
    <p:sldId id="268" r:id="rId6"/>
    <p:sldId id="275" r:id="rId7"/>
    <p:sldId id="663" r:id="rId8"/>
    <p:sldId id="683" r:id="rId9"/>
    <p:sldId id="684" r:id="rId10"/>
    <p:sldId id="666" r:id="rId11"/>
    <p:sldId id="667" r:id="rId12"/>
    <p:sldId id="280" r:id="rId13"/>
    <p:sldId id="270" r:id="rId14"/>
    <p:sldId id="272" r:id="rId15"/>
    <p:sldId id="686" r:id="rId16"/>
    <p:sldId id="687" r:id="rId17"/>
    <p:sldId id="688" r:id="rId18"/>
    <p:sldId id="689" r:id="rId19"/>
    <p:sldId id="690" r:id="rId20"/>
    <p:sldId id="692" r:id="rId21"/>
    <p:sldId id="693" r:id="rId22"/>
    <p:sldId id="694" r:id="rId23"/>
    <p:sldId id="281" r:id="rId24"/>
    <p:sldId id="282" r:id="rId25"/>
    <p:sldId id="283" r:id="rId26"/>
    <p:sldId id="685" r:id="rId27"/>
    <p:sldId id="682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00" autoAdjust="0"/>
    <p:restoredTop sz="94660"/>
  </p:normalViewPr>
  <p:slideViewPr>
    <p:cSldViewPr snapToGrid="0">
      <p:cViewPr>
        <p:scale>
          <a:sx n="120" d="100"/>
          <a:sy n="120" d="100"/>
        </p:scale>
        <p:origin x="648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4FD111-CD27-4CE4-926E-166DA1C226E4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FA5446-918F-44CF-9DE0-8A81AB5FE3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9862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C4B826-8781-452E-B021-F5720BA58D0A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4637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010A8-9998-4CEA-8618-9C3CDD7CECF3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B9011-E60C-472E-9D1C-E347B22CEF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280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010A8-9998-4CEA-8618-9C3CDD7CECF3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B9011-E60C-472E-9D1C-E347B22CEF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5365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010A8-9998-4CEA-8618-9C3CDD7CECF3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B9011-E60C-472E-9D1C-E347B22CEF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3551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010A8-9998-4CEA-8618-9C3CDD7CECF3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B9011-E60C-472E-9D1C-E347B22CEF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6810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010A8-9998-4CEA-8618-9C3CDD7CECF3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B9011-E60C-472E-9D1C-E347B22CEF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3926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010A8-9998-4CEA-8618-9C3CDD7CECF3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B9011-E60C-472E-9D1C-E347B22CEF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7063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010A8-9998-4CEA-8618-9C3CDD7CECF3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B9011-E60C-472E-9D1C-E347B22CEF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9236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010A8-9998-4CEA-8618-9C3CDD7CECF3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B9011-E60C-472E-9D1C-E347B22CEF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5984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010A8-9998-4CEA-8618-9C3CDD7CECF3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B9011-E60C-472E-9D1C-E347B22CEF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2997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010A8-9998-4CEA-8618-9C3CDD7CECF3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B9011-E60C-472E-9D1C-E347B22CEF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9454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010A8-9998-4CEA-8618-9C3CDD7CECF3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B9011-E60C-472E-9D1C-E347B22CEF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2851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010A8-9998-4CEA-8618-9C3CDD7CECF3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B9011-E60C-472E-9D1C-E347B22CEF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7013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5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4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547B18B-CD3A-45E7-8C48-B83D6AEF10FC}"/>
              </a:ext>
            </a:extLst>
          </p:cNvPr>
          <p:cNvSpPr txBox="1"/>
          <p:nvPr/>
        </p:nvSpPr>
        <p:spPr>
          <a:xfrm>
            <a:off x="1106180" y="3228945"/>
            <a:ext cx="69316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atin typeface="+mn-ea"/>
              </a:rPr>
              <a:t>GUI-RITS(ver1.4.0)</a:t>
            </a:r>
            <a:r>
              <a:rPr kumimoji="1" lang="ja-JP" altLang="en-US" sz="2000" dirty="0">
                <a:latin typeface="+mn-ea"/>
              </a:rPr>
              <a:t>の</a:t>
            </a:r>
            <a:r>
              <a:rPr kumimoji="1" lang="en-US" altLang="ja-JP" sz="2000" dirty="0">
                <a:latin typeface="+mn-ea"/>
              </a:rPr>
              <a:t>Rits</a:t>
            </a:r>
            <a:r>
              <a:rPr kumimoji="1" lang="ja-JP" altLang="en-US" sz="2000" dirty="0">
                <a:latin typeface="+mn-ea"/>
              </a:rPr>
              <a:t>利用マニュアル　</a:t>
            </a:r>
            <a:r>
              <a:rPr kumimoji="1" lang="en-US" altLang="ja-JP" sz="2000" dirty="0">
                <a:latin typeface="+mn-ea"/>
              </a:rPr>
              <a:t>2023/09/25</a:t>
            </a:r>
          </a:p>
        </p:txBody>
      </p:sp>
    </p:spTree>
    <p:extLst>
      <p:ext uri="{BB962C8B-B14F-4D97-AF65-F5344CB8AC3E}">
        <p14:creationId xmlns:p14="http://schemas.microsoft.com/office/powerpoint/2010/main" val="127182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85F45AB8-4A42-3EED-AAF0-73F6B658B6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90010" y="2231281"/>
            <a:ext cx="5253990" cy="4626193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7DB08F34-BBF9-B352-2067-EAD7240864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5974080" cy="4085120"/>
          </a:xfrm>
          <a:prstGeom prst="rect">
            <a:avLst/>
          </a:prstGeom>
        </p:spPr>
      </p:pic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6C8B6F01-BA10-4B10-A716-CD12C6F3CF6F}"/>
              </a:ext>
            </a:extLst>
          </p:cNvPr>
          <p:cNvCxnSpPr>
            <a:cxnSpLocks/>
            <a:stCxn id="12" idx="1"/>
          </p:cNvCxnSpPr>
          <p:nvPr/>
        </p:nvCxnSpPr>
        <p:spPr>
          <a:xfrm>
            <a:off x="3283306" y="2500547"/>
            <a:ext cx="1455596" cy="1814"/>
          </a:xfrm>
          <a:prstGeom prst="straightConnector1">
            <a:avLst/>
          </a:prstGeom>
          <a:ln w="12700">
            <a:solidFill>
              <a:srgbClr val="FF0000"/>
            </a:solidFill>
            <a:headEnd type="arrow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右中かっこ 11">
            <a:extLst>
              <a:ext uri="{FF2B5EF4-FFF2-40B4-BE49-F238E27FC236}">
                <a16:creationId xmlns:a16="http://schemas.microsoft.com/office/drawing/2014/main" id="{77397EDD-499A-CA07-41D7-41A0CADA673C}"/>
              </a:ext>
            </a:extLst>
          </p:cNvPr>
          <p:cNvSpPr/>
          <p:nvPr/>
        </p:nvSpPr>
        <p:spPr>
          <a:xfrm>
            <a:off x="3148306" y="2122547"/>
            <a:ext cx="135000" cy="756000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US" sz="1350"/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9931C8E4-54A3-5B78-012A-BE36293DBBDF}"/>
              </a:ext>
            </a:extLst>
          </p:cNvPr>
          <p:cNvCxnSpPr>
            <a:cxnSpLocks/>
          </p:cNvCxnSpPr>
          <p:nvPr/>
        </p:nvCxnSpPr>
        <p:spPr>
          <a:xfrm flipH="1">
            <a:off x="3126457" y="1613790"/>
            <a:ext cx="427949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11F89092-002E-ADFB-667E-8159E8808D7D}"/>
              </a:ext>
            </a:extLst>
          </p:cNvPr>
          <p:cNvCxnSpPr>
            <a:cxnSpLocks/>
          </p:cNvCxnSpPr>
          <p:nvPr/>
        </p:nvCxnSpPr>
        <p:spPr>
          <a:xfrm flipV="1">
            <a:off x="4417478" y="2980258"/>
            <a:ext cx="298307" cy="181714"/>
          </a:xfrm>
          <a:prstGeom prst="straightConnector1">
            <a:avLst/>
          </a:prstGeom>
          <a:ln w="12700">
            <a:solidFill>
              <a:srgbClr val="FF0000"/>
            </a:solidFill>
            <a:headEnd type="arrow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矢印: 下 1">
            <a:extLst>
              <a:ext uri="{FF2B5EF4-FFF2-40B4-BE49-F238E27FC236}">
                <a16:creationId xmlns:a16="http://schemas.microsoft.com/office/drawing/2014/main" id="{993FA752-4983-936E-10F7-DE3D454122AB}"/>
              </a:ext>
            </a:extLst>
          </p:cNvPr>
          <p:cNvSpPr/>
          <p:nvPr/>
        </p:nvSpPr>
        <p:spPr>
          <a:xfrm>
            <a:off x="4050977" y="1080000"/>
            <a:ext cx="216583" cy="241533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35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D431C54-9064-9154-2D2B-AEDA406386CA}"/>
              </a:ext>
            </a:extLst>
          </p:cNvPr>
          <p:cNvSpPr txBox="1"/>
          <p:nvPr/>
        </p:nvSpPr>
        <p:spPr>
          <a:xfrm>
            <a:off x="4875569" y="2403375"/>
            <a:ext cx="2994409" cy="188846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lIns="0" tIns="27000" rIns="0" bIns="0" rtlCol="0">
            <a:spAutoFit/>
          </a:bodyPr>
          <a:lstStyle/>
          <a:p>
            <a:r>
              <a:rPr kumimoji="1" lang="en-US" altLang="ja-JP" sz="1050" dirty="0" err="1"/>
              <a:t>Funciton</a:t>
            </a:r>
            <a:r>
              <a:rPr kumimoji="1" lang="en-US" altLang="ja-JP" sz="1050" dirty="0"/>
              <a:t> 1</a:t>
            </a:r>
            <a:r>
              <a:rPr kumimoji="1" lang="ja-JP" altLang="en-US" sz="1050" dirty="0"/>
              <a:t>のみ精密化。選択配向ベクトルは</a:t>
            </a:r>
            <a:r>
              <a:rPr kumimoji="1" lang="en-US" altLang="ja-JP" sz="1050" dirty="0"/>
              <a:t>750</a:t>
            </a:r>
            <a:r>
              <a:rPr kumimoji="1" lang="ja-JP" altLang="en-US" sz="1050" dirty="0"/>
              <a:t>。</a:t>
            </a:r>
            <a:endParaRPr kumimoji="1" lang="en-US" altLang="ja-JP" sz="105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461B0D9-97F6-272E-2354-342AB03F2195}"/>
              </a:ext>
            </a:extLst>
          </p:cNvPr>
          <p:cNvSpPr txBox="1"/>
          <p:nvPr/>
        </p:nvSpPr>
        <p:spPr>
          <a:xfrm>
            <a:off x="3588737" y="1523763"/>
            <a:ext cx="4644000" cy="35042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lIns="0" tIns="27000" rIns="0" bIns="0" rtlCol="0">
            <a:spAutoFit/>
          </a:bodyPr>
          <a:lstStyle>
            <a:defPPr>
              <a:defRPr lang="en-US"/>
            </a:defPPr>
            <a:lvl1pPr>
              <a:defRPr kumimoji="1" sz="1400">
                <a:latin typeface="+mj-ea"/>
                <a:ea typeface="+mj-ea"/>
              </a:defRPr>
            </a:lvl1pPr>
          </a:lstStyle>
          <a:p>
            <a:r>
              <a:rPr lang="en-US" altLang="ja-JP" sz="1050" dirty="0"/>
              <a:t>0</a:t>
            </a:r>
            <a:r>
              <a:rPr lang="ja-JP" altLang="en-US" sz="1050" dirty="0"/>
              <a:t>は選択配向補正なし。</a:t>
            </a:r>
            <a:r>
              <a:rPr lang="en-US" altLang="ja-JP" sz="1050" b="1" dirty="0"/>
              <a:t>1</a:t>
            </a:r>
            <a:r>
              <a:rPr lang="ja-JP" altLang="en-US" sz="1050" b="1" dirty="0"/>
              <a:t>は</a:t>
            </a:r>
            <a:r>
              <a:rPr lang="en-US" altLang="ja-JP" sz="1050" b="1" dirty="0"/>
              <a:t>Function 1</a:t>
            </a:r>
            <a:r>
              <a:rPr lang="ja-JP" altLang="en-US" sz="1050" b="1" dirty="0"/>
              <a:t>のみ</a:t>
            </a:r>
            <a:r>
              <a:rPr lang="ja-JP" altLang="en-US" sz="1050" dirty="0"/>
              <a:t>、</a:t>
            </a:r>
            <a:r>
              <a:rPr lang="en-US" altLang="ja-JP" sz="1050" dirty="0"/>
              <a:t>2</a:t>
            </a:r>
            <a:r>
              <a:rPr lang="ja-JP" altLang="en-US" sz="1050" dirty="0"/>
              <a:t>は</a:t>
            </a:r>
            <a:r>
              <a:rPr lang="en-US" altLang="ja-JP" sz="1050" dirty="0"/>
              <a:t>Function 1 + Function 2</a:t>
            </a:r>
            <a:r>
              <a:rPr lang="ja-JP" altLang="en-US" sz="1050" dirty="0"/>
              <a:t>、</a:t>
            </a:r>
            <a:r>
              <a:rPr lang="en-US" altLang="ja-JP" sz="1050" dirty="0"/>
              <a:t> 3</a:t>
            </a:r>
            <a:r>
              <a:rPr lang="ja-JP" altLang="en-US" sz="1050" dirty="0"/>
              <a:t>は</a:t>
            </a:r>
            <a:r>
              <a:rPr lang="en-US" altLang="ja-JP" sz="1050" dirty="0"/>
              <a:t>Function 1 + Function 2 + Function 3</a:t>
            </a:r>
            <a:r>
              <a:rPr lang="ja-JP" altLang="en-US" sz="1050" dirty="0"/>
              <a:t>。</a:t>
            </a:r>
            <a:endParaRPr lang="en-US" altLang="ja-JP" sz="105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8CB387A-F384-39C3-D2BE-A51A94661B27}"/>
              </a:ext>
            </a:extLst>
          </p:cNvPr>
          <p:cNvSpPr txBox="1"/>
          <p:nvPr/>
        </p:nvSpPr>
        <p:spPr>
          <a:xfrm>
            <a:off x="4779395" y="2852749"/>
            <a:ext cx="3231654" cy="188846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lIns="0" tIns="27000" rIns="0" bIns="0" rtlCol="0">
            <a:spAutoFit/>
          </a:bodyPr>
          <a:lstStyle>
            <a:defPPr>
              <a:defRPr lang="en-US"/>
            </a:defPPr>
            <a:lvl1pPr>
              <a:defRPr kumimoji="1" sz="1400"/>
            </a:lvl1pPr>
          </a:lstStyle>
          <a:p>
            <a:r>
              <a:rPr lang="ja-JP" altLang="en-US" sz="1050" dirty="0"/>
              <a:t>どの波長のエッジまで選択配向の強度補正をかけるか</a:t>
            </a:r>
            <a:endParaRPr lang="en-US" altLang="ja-JP" sz="105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30CBAA9-F75C-3C55-A423-B93C97163289}"/>
              </a:ext>
            </a:extLst>
          </p:cNvPr>
          <p:cNvSpPr txBox="1"/>
          <p:nvPr/>
        </p:nvSpPr>
        <p:spPr>
          <a:xfrm>
            <a:off x="335788" y="5599291"/>
            <a:ext cx="2330766" cy="211930"/>
          </a:xfrm>
          <a:prstGeom prst="rect">
            <a:avLst/>
          </a:prstGeom>
          <a:noFill/>
        </p:spPr>
        <p:txBody>
          <a:bodyPr wrap="none" lIns="0" tIns="27000" rIns="0" bIns="0" rtlCol="0">
            <a:spAutoFit/>
          </a:bodyPr>
          <a:lstStyle/>
          <a:p>
            <a:r>
              <a:rPr kumimoji="1" lang="en-US" altLang="ja-JP" sz="1200" dirty="0">
                <a:latin typeface="+mj-ea"/>
                <a:ea typeface="+mj-ea"/>
              </a:rPr>
              <a:t>『March-</a:t>
            </a:r>
            <a:r>
              <a:rPr kumimoji="1" lang="en-US" altLang="ja-JP" sz="1200" dirty="0" err="1">
                <a:latin typeface="+mj-ea"/>
                <a:ea typeface="+mj-ea"/>
              </a:rPr>
              <a:t>Dollase</a:t>
            </a:r>
            <a:r>
              <a:rPr kumimoji="1" lang="en-US" altLang="ja-JP" sz="1200" dirty="0">
                <a:latin typeface="+mj-ea"/>
                <a:ea typeface="+mj-ea"/>
              </a:rPr>
              <a:t> function』</a:t>
            </a:r>
            <a:r>
              <a:rPr kumimoji="1" lang="ja-JP" altLang="en-US" sz="1200" dirty="0">
                <a:latin typeface="+mj-ea"/>
                <a:ea typeface="+mj-ea"/>
              </a:rPr>
              <a:t>タブ</a:t>
            </a:r>
            <a:endParaRPr kumimoji="1" lang="en-US" altLang="ja-JP" sz="12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728439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85F45AB8-4A42-3EED-AAF0-73F6B658B6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90010" y="2231281"/>
            <a:ext cx="5253990" cy="4626193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D3AC40BA-86BF-6C98-A974-B462F42C22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5974080" cy="4085120"/>
          </a:xfrm>
          <a:prstGeom prst="rect">
            <a:avLst/>
          </a:prstGeom>
        </p:spPr>
      </p:pic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9931C8E4-54A3-5B78-012A-BE36293DBBDF}"/>
              </a:ext>
            </a:extLst>
          </p:cNvPr>
          <p:cNvCxnSpPr>
            <a:cxnSpLocks/>
          </p:cNvCxnSpPr>
          <p:nvPr/>
        </p:nvCxnSpPr>
        <p:spPr>
          <a:xfrm flipH="1">
            <a:off x="3238178" y="1624940"/>
            <a:ext cx="373496" cy="1"/>
          </a:xfrm>
          <a:prstGeom prst="straightConnector1">
            <a:avLst/>
          </a:prstGeom>
          <a:ln w="127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11F89092-002E-ADFB-667E-8159E8808D7D}"/>
              </a:ext>
            </a:extLst>
          </p:cNvPr>
          <p:cNvCxnSpPr>
            <a:cxnSpLocks/>
          </p:cNvCxnSpPr>
          <p:nvPr/>
        </p:nvCxnSpPr>
        <p:spPr>
          <a:xfrm>
            <a:off x="2901747" y="1882352"/>
            <a:ext cx="529726" cy="243234"/>
          </a:xfrm>
          <a:prstGeom prst="straightConnector1">
            <a:avLst/>
          </a:prstGeom>
          <a:ln w="12700">
            <a:solidFill>
              <a:srgbClr val="FF0000"/>
            </a:solidFill>
            <a:headEnd type="arrow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矢印: 下 1">
            <a:extLst>
              <a:ext uri="{FF2B5EF4-FFF2-40B4-BE49-F238E27FC236}">
                <a16:creationId xmlns:a16="http://schemas.microsoft.com/office/drawing/2014/main" id="{81555EF6-05D9-AA92-E173-C4B1713E489E}"/>
              </a:ext>
            </a:extLst>
          </p:cNvPr>
          <p:cNvSpPr/>
          <p:nvPr/>
        </p:nvSpPr>
        <p:spPr>
          <a:xfrm>
            <a:off x="4841939" y="1080000"/>
            <a:ext cx="216583" cy="241533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35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F5DDFF4-EC69-F725-9797-FB3AA69716EB}"/>
              </a:ext>
            </a:extLst>
          </p:cNvPr>
          <p:cNvSpPr txBox="1"/>
          <p:nvPr/>
        </p:nvSpPr>
        <p:spPr>
          <a:xfrm>
            <a:off x="3694964" y="1534945"/>
            <a:ext cx="4831451" cy="188846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lIns="0" tIns="27000" rIns="0" bIns="0" rtlCol="0">
            <a:spAutoFit/>
          </a:bodyPr>
          <a:lstStyle>
            <a:defPPr>
              <a:defRPr lang="en-US"/>
            </a:defPPr>
            <a:lvl1pPr>
              <a:defRPr kumimoji="1" sz="1400">
                <a:latin typeface="+mj-ea"/>
                <a:ea typeface="+mj-ea"/>
              </a:defRPr>
            </a:lvl1pPr>
          </a:lstStyle>
          <a:p>
            <a:r>
              <a:rPr lang="ja-JP" altLang="en-US" sz="1050" dirty="0"/>
              <a:t>結晶子サイズの初期値と精密化フラグ（最初は</a:t>
            </a:r>
            <a:r>
              <a:rPr lang="en-US" altLang="ja-JP" sz="1050" dirty="0"/>
              <a:t>0</a:t>
            </a:r>
            <a:r>
              <a:rPr lang="ja-JP" altLang="en-US" sz="1050" dirty="0"/>
              <a:t>を入力し</a:t>
            </a:r>
            <a:r>
              <a:rPr lang="en-US" altLang="ja-JP" sz="1050" dirty="0"/>
              <a:t>off</a:t>
            </a:r>
            <a:r>
              <a:rPr lang="ja-JP" altLang="en-US" sz="1050" dirty="0"/>
              <a:t>でも良いかと）。</a:t>
            </a:r>
            <a:endParaRPr lang="en-US" altLang="ja-JP" sz="105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84331C1-EAF9-B072-9C5E-BEFAAC1AE0D6}"/>
              </a:ext>
            </a:extLst>
          </p:cNvPr>
          <p:cNvSpPr txBox="1"/>
          <p:nvPr/>
        </p:nvSpPr>
        <p:spPr>
          <a:xfrm>
            <a:off x="3431473" y="2062182"/>
            <a:ext cx="3500958" cy="188846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lIns="0" tIns="27000" rIns="0" bIns="0" rtlCol="0">
            <a:spAutoFit/>
          </a:bodyPr>
          <a:lstStyle/>
          <a:p>
            <a:r>
              <a:rPr kumimoji="1" lang="ja-JP" altLang="en-US" sz="1050" dirty="0"/>
              <a:t>どの波長のエッジまで結晶子サイズの強度補正をかけるか</a:t>
            </a:r>
            <a:endParaRPr kumimoji="1" lang="en-US" altLang="ja-JP" sz="105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D049572-CD71-7D6D-48D0-E141EFD1B65E}"/>
              </a:ext>
            </a:extLst>
          </p:cNvPr>
          <p:cNvSpPr txBox="1"/>
          <p:nvPr/>
        </p:nvSpPr>
        <p:spPr>
          <a:xfrm>
            <a:off x="272178" y="5225580"/>
            <a:ext cx="1815625" cy="211930"/>
          </a:xfrm>
          <a:prstGeom prst="rect">
            <a:avLst/>
          </a:prstGeom>
          <a:noFill/>
        </p:spPr>
        <p:txBody>
          <a:bodyPr wrap="none" lIns="0" tIns="27000" rIns="0" bIns="0" rtlCol="0">
            <a:spAutoFit/>
          </a:bodyPr>
          <a:lstStyle/>
          <a:p>
            <a:r>
              <a:rPr kumimoji="1" lang="en-US" altLang="ja-JP" sz="1200" dirty="0">
                <a:latin typeface="+mj-ea"/>
                <a:ea typeface="+mj-ea"/>
              </a:rPr>
              <a:t>『Extinction effect』</a:t>
            </a:r>
            <a:r>
              <a:rPr kumimoji="1" lang="ja-JP" altLang="en-US" sz="1200" dirty="0">
                <a:latin typeface="+mj-ea"/>
                <a:ea typeface="+mj-ea"/>
              </a:rPr>
              <a:t>タブ</a:t>
            </a:r>
            <a:endParaRPr kumimoji="1" lang="en-US" altLang="ja-JP" sz="12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038791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85F45AB8-4A42-3EED-AAF0-73F6B658B6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90010" y="2231281"/>
            <a:ext cx="5253990" cy="4626193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01EBAAE5-A9F1-9263-2F2D-49A2771BAA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5974080" cy="4085120"/>
          </a:xfrm>
          <a:prstGeom prst="rect">
            <a:avLst/>
          </a:prstGeom>
        </p:spPr>
      </p:pic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9931C8E4-54A3-5B78-012A-BE36293DBBDF}"/>
              </a:ext>
            </a:extLst>
          </p:cNvPr>
          <p:cNvCxnSpPr>
            <a:cxnSpLocks/>
          </p:cNvCxnSpPr>
          <p:nvPr/>
        </p:nvCxnSpPr>
        <p:spPr>
          <a:xfrm flipH="1">
            <a:off x="3777522" y="1641591"/>
            <a:ext cx="1163043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C76F2C5E-4095-F4B1-F50D-E3F2AD7764EC}"/>
              </a:ext>
            </a:extLst>
          </p:cNvPr>
          <p:cNvCxnSpPr>
            <a:cxnSpLocks/>
            <a:stCxn id="10" idx="1"/>
          </p:cNvCxnSpPr>
          <p:nvPr/>
        </p:nvCxnSpPr>
        <p:spPr>
          <a:xfrm flipV="1">
            <a:off x="5542043" y="2215400"/>
            <a:ext cx="248533" cy="235713"/>
          </a:xfrm>
          <a:prstGeom prst="straightConnector1">
            <a:avLst/>
          </a:prstGeom>
          <a:ln w="12700">
            <a:solidFill>
              <a:srgbClr val="FF0000"/>
            </a:solidFill>
            <a:headEnd type="arrow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右中かっこ 9">
            <a:extLst>
              <a:ext uri="{FF2B5EF4-FFF2-40B4-BE49-F238E27FC236}">
                <a16:creationId xmlns:a16="http://schemas.microsoft.com/office/drawing/2014/main" id="{078C9E40-83A5-74BB-1C11-FF79E00FA851}"/>
              </a:ext>
            </a:extLst>
          </p:cNvPr>
          <p:cNvSpPr/>
          <p:nvPr/>
        </p:nvSpPr>
        <p:spPr>
          <a:xfrm>
            <a:off x="5407043" y="2019113"/>
            <a:ext cx="135000" cy="864000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US" sz="1350"/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075712E4-4B4C-2676-F373-BE234DD7DC8A}"/>
              </a:ext>
            </a:extLst>
          </p:cNvPr>
          <p:cNvCxnSpPr>
            <a:cxnSpLocks/>
            <a:stCxn id="17" idx="1"/>
          </p:cNvCxnSpPr>
          <p:nvPr/>
        </p:nvCxnSpPr>
        <p:spPr>
          <a:xfrm>
            <a:off x="5542043" y="3171032"/>
            <a:ext cx="248533" cy="32930"/>
          </a:xfrm>
          <a:prstGeom prst="straightConnector1">
            <a:avLst/>
          </a:prstGeom>
          <a:ln w="12700">
            <a:solidFill>
              <a:srgbClr val="FF0000"/>
            </a:solidFill>
            <a:headEnd type="arrow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右中かっこ 16">
            <a:extLst>
              <a:ext uri="{FF2B5EF4-FFF2-40B4-BE49-F238E27FC236}">
                <a16:creationId xmlns:a16="http://schemas.microsoft.com/office/drawing/2014/main" id="{311EE929-E4A7-2F95-FCD7-197EE3BC92B7}"/>
              </a:ext>
            </a:extLst>
          </p:cNvPr>
          <p:cNvSpPr/>
          <p:nvPr/>
        </p:nvSpPr>
        <p:spPr>
          <a:xfrm>
            <a:off x="5407043" y="2991032"/>
            <a:ext cx="135000" cy="360000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US" sz="1350"/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8C00130A-A246-2A8D-D90B-C9C405E565BD}"/>
              </a:ext>
            </a:extLst>
          </p:cNvPr>
          <p:cNvCxnSpPr>
            <a:cxnSpLocks/>
            <a:stCxn id="21" idx="1"/>
          </p:cNvCxnSpPr>
          <p:nvPr/>
        </p:nvCxnSpPr>
        <p:spPr>
          <a:xfrm flipH="1">
            <a:off x="1994512" y="2432880"/>
            <a:ext cx="1546705" cy="1497893"/>
          </a:xfrm>
          <a:prstGeom prst="straightConnector1">
            <a:avLst/>
          </a:prstGeom>
          <a:ln w="12700">
            <a:solidFill>
              <a:srgbClr val="FF0000"/>
            </a:solidFill>
            <a:headEnd type="arrow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右中かっこ 20">
            <a:extLst>
              <a:ext uri="{FF2B5EF4-FFF2-40B4-BE49-F238E27FC236}">
                <a16:creationId xmlns:a16="http://schemas.microsoft.com/office/drawing/2014/main" id="{A063B65B-C1AB-D147-FE14-4ABDCCA089F1}"/>
              </a:ext>
            </a:extLst>
          </p:cNvPr>
          <p:cNvSpPr/>
          <p:nvPr/>
        </p:nvSpPr>
        <p:spPr>
          <a:xfrm>
            <a:off x="3406217" y="2036880"/>
            <a:ext cx="135000" cy="792000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US" sz="1350"/>
          </a:p>
        </p:txBody>
      </p: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256F66ED-3312-0F76-E0B3-3800193A9539}"/>
              </a:ext>
            </a:extLst>
          </p:cNvPr>
          <p:cNvCxnSpPr>
            <a:cxnSpLocks/>
            <a:stCxn id="25" idx="1"/>
            <a:endCxn id="20" idx="0"/>
          </p:cNvCxnSpPr>
          <p:nvPr/>
        </p:nvCxnSpPr>
        <p:spPr>
          <a:xfrm>
            <a:off x="3563702" y="3162748"/>
            <a:ext cx="908938" cy="1204035"/>
          </a:xfrm>
          <a:prstGeom prst="straightConnector1">
            <a:avLst/>
          </a:prstGeom>
          <a:ln w="12700">
            <a:solidFill>
              <a:srgbClr val="FF0000"/>
            </a:solidFill>
            <a:headEnd type="arrow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右中かっこ 24">
            <a:extLst>
              <a:ext uri="{FF2B5EF4-FFF2-40B4-BE49-F238E27FC236}">
                <a16:creationId xmlns:a16="http://schemas.microsoft.com/office/drawing/2014/main" id="{12DDFDB9-80B6-C980-6BBE-ABB81355C71C}"/>
              </a:ext>
            </a:extLst>
          </p:cNvPr>
          <p:cNvSpPr/>
          <p:nvPr/>
        </p:nvSpPr>
        <p:spPr>
          <a:xfrm>
            <a:off x="3428702" y="3000748"/>
            <a:ext cx="135000" cy="324000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US" sz="1350"/>
          </a:p>
        </p:txBody>
      </p:sp>
      <p:sp>
        <p:nvSpPr>
          <p:cNvPr id="2" name="矢印: 下 1">
            <a:extLst>
              <a:ext uri="{FF2B5EF4-FFF2-40B4-BE49-F238E27FC236}">
                <a16:creationId xmlns:a16="http://schemas.microsoft.com/office/drawing/2014/main" id="{1A693E41-6534-4109-9561-3E9150E19897}"/>
              </a:ext>
            </a:extLst>
          </p:cNvPr>
          <p:cNvSpPr/>
          <p:nvPr/>
        </p:nvSpPr>
        <p:spPr>
          <a:xfrm>
            <a:off x="5401962" y="1080000"/>
            <a:ext cx="216583" cy="241533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35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CCBDC07-3429-5542-1926-402C6117C172}"/>
              </a:ext>
            </a:extLst>
          </p:cNvPr>
          <p:cNvSpPr txBox="1"/>
          <p:nvPr/>
        </p:nvSpPr>
        <p:spPr>
          <a:xfrm>
            <a:off x="4934543" y="1462621"/>
            <a:ext cx="1215000" cy="35042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lIns="0" tIns="27000" rIns="0" bIns="0" rtlCol="0">
            <a:spAutoFit/>
          </a:bodyPr>
          <a:lstStyle>
            <a:defPPr>
              <a:defRPr lang="en-US"/>
            </a:defPPr>
            <a:lvl1pPr>
              <a:defRPr kumimoji="1" sz="1400">
                <a:latin typeface="+mj-ea"/>
                <a:ea typeface="+mj-ea"/>
              </a:defRPr>
            </a:lvl1pPr>
          </a:lstStyle>
          <a:p>
            <a:r>
              <a:rPr lang="ja-JP" altLang="en-US" sz="1050" dirty="0"/>
              <a:t>ユニットセルに入っている原子の種類数。</a:t>
            </a:r>
            <a:endParaRPr lang="en-US" altLang="ja-JP" sz="105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E459837-AA9B-A917-6C6E-36231D8AA0BD}"/>
              </a:ext>
            </a:extLst>
          </p:cNvPr>
          <p:cNvSpPr txBox="1"/>
          <p:nvPr/>
        </p:nvSpPr>
        <p:spPr>
          <a:xfrm>
            <a:off x="5790576" y="2083718"/>
            <a:ext cx="2160000" cy="35042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lIns="0" tIns="27000" rIns="0" bIns="0" rtlCol="0">
            <a:spAutoFit/>
          </a:bodyPr>
          <a:lstStyle/>
          <a:p>
            <a:r>
              <a:rPr kumimoji="1" lang="en-US" altLang="ja-JP" sz="1050" dirty="0"/>
              <a:t>International table</a:t>
            </a:r>
            <a:r>
              <a:rPr kumimoji="1" lang="ja-JP" altLang="en-US" sz="1050" dirty="0"/>
              <a:t>等から引っ張ってくること。</a:t>
            </a:r>
            <a:endParaRPr kumimoji="1" lang="en-US" altLang="ja-JP" sz="105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CE74C7B-40CB-C1A6-7E84-7BED112F34AF}"/>
              </a:ext>
            </a:extLst>
          </p:cNvPr>
          <p:cNvSpPr txBox="1"/>
          <p:nvPr/>
        </p:nvSpPr>
        <p:spPr>
          <a:xfrm>
            <a:off x="5790576" y="3109539"/>
            <a:ext cx="2160000" cy="35042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lIns="0" tIns="27000" rIns="0" bIns="0" rtlCol="0">
            <a:spAutoFit/>
          </a:bodyPr>
          <a:lstStyle/>
          <a:p>
            <a:r>
              <a:rPr kumimoji="1" lang="ja-JP" altLang="en-US" sz="1050" dirty="0"/>
              <a:t>文献・</a:t>
            </a:r>
            <a:r>
              <a:rPr kumimoji="1" lang="en-US" altLang="ja-JP" sz="1050" dirty="0"/>
              <a:t>Web</a:t>
            </a:r>
            <a:r>
              <a:rPr kumimoji="1" lang="ja-JP" altLang="en-US" sz="1050" dirty="0"/>
              <a:t>等から引っ張ってくること。</a:t>
            </a:r>
            <a:endParaRPr kumimoji="1" lang="en-US" altLang="ja-JP" sz="105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A7F6AE1-7923-50AC-4AFD-7E880FF2354D}"/>
              </a:ext>
            </a:extLst>
          </p:cNvPr>
          <p:cNvSpPr txBox="1"/>
          <p:nvPr/>
        </p:nvSpPr>
        <p:spPr>
          <a:xfrm>
            <a:off x="393782" y="3979471"/>
            <a:ext cx="2781000" cy="35042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lIns="0" tIns="27000" rIns="0" bIns="0" rtlCol="0">
            <a:spAutoFit/>
          </a:bodyPr>
          <a:lstStyle/>
          <a:p>
            <a:r>
              <a:rPr kumimoji="1" lang="ja-JP" altLang="en-US" sz="1050" dirty="0"/>
              <a:t>結晶構造解析に使用するパラメータ。</a:t>
            </a:r>
            <a:endParaRPr kumimoji="1" lang="en-US" altLang="ja-JP" sz="1050" dirty="0"/>
          </a:p>
          <a:p>
            <a:r>
              <a:rPr kumimoji="1" lang="ja-JP" altLang="en-US" sz="1050" dirty="0"/>
              <a:t>精密化フラグは</a:t>
            </a:r>
            <a:r>
              <a:rPr kumimoji="1" lang="en-US" altLang="ja-JP" sz="1050" dirty="0"/>
              <a:t>on</a:t>
            </a:r>
            <a:r>
              <a:rPr kumimoji="1" lang="ja-JP" altLang="en-US" sz="1050" dirty="0"/>
              <a:t>にもできるが、通常は</a:t>
            </a:r>
            <a:r>
              <a:rPr kumimoji="1" lang="en-US" altLang="ja-JP" sz="1050" dirty="0"/>
              <a:t>off</a:t>
            </a:r>
            <a:r>
              <a:rPr kumimoji="1" lang="ja-JP" altLang="en-US" sz="1050" dirty="0"/>
              <a:t>で。</a:t>
            </a:r>
            <a:endParaRPr kumimoji="1" lang="en-US" altLang="ja-JP" sz="1050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5B410D25-7549-FE10-3BA5-16EDAF19275B}"/>
              </a:ext>
            </a:extLst>
          </p:cNvPr>
          <p:cNvSpPr txBox="1"/>
          <p:nvPr/>
        </p:nvSpPr>
        <p:spPr>
          <a:xfrm>
            <a:off x="3622140" y="4366783"/>
            <a:ext cx="1701000" cy="738664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050" dirty="0"/>
              <a:t>熱振動パラメータと非弾性パラメータ。</a:t>
            </a:r>
            <a:r>
              <a:rPr kumimoji="1" lang="en-US" altLang="ja-JP" sz="1050" dirty="0"/>
              <a:t>0</a:t>
            </a:r>
            <a:r>
              <a:rPr kumimoji="1" lang="ja-JP" altLang="en-US" sz="1050" dirty="0"/>
              <a:t>を入力で、温度や</a:t>
            </a:r>
            <a:r>
              <a:rPr kumimoji="1" lang="en-US" altLang="ja-JP" sz="1050" dirty="0"/>
              <a:t>σ</a:t>
            </a:r>
            <a:r>
              <a:rPr kumimoji="1" lang="ja-JP" altLang="en-US" sz="1050" dirty="0"/>
              <a:t>から自動計算。</a:t>
            </a:r>
            <a:endParaRPr kumimoji="1" lang="en-US" altLang="ja-JP" sz="1050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B602DF4-BDCD-C548-FEE1-143590C0C0F7}"/>
              </a:ext>
            </a:extLst>
          </p:cNvPr>
          <p:cNvSpPr txBox="1"/>
          <p:nvPr/>
        </p:nvSpPr>
        <p:spPr>
          <a:xfrm>
            <a:off x="272178" y="5599291"/>
            <a:ext cx="1460593" cy="211930"/>
          </a:xfrm>
          <a:prstGeom prst="rect">
            <a:avLst/>
          </a:prstGeom>
          <a:noFill/>
        </p:spPr>
        <p:txBody>
          <a:bodyPr wrap="none" lIns="0" tIns="27000" rIns="0" bIns="0" rtlCol="0">
            <a:spAutoFit/>
          </a:bodyPr>
          <a:lstStyle/>
          <a:p>
            <a:r>
              <a:rPr kumimoji="1" lang="en-US" altLang="ja-JP" sz="1200" dirty="0">
                <a:latin typeface="+mj-ea"/>
                <a:ea typeface="+mj-ea"/>
              </a:rPr>
              <a:t>『Atomic info』</a:t>
            </a:r>
            <a:r>
              <a:rPr kumimoji="1" lang="ja-JP" altLang="en-US" sz="1200" dirty="0">
                <a:latin typeface="+mj-ea"/>
                <a:ea typeface="+mj-ea"/>
              </a:rPr>
              <a:t>タブ</a:t>
            </a:r>
            <a:endParaRPr kumimoji="1" lang="en-US" altLang="ja-JP" sz="12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559747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>
            <a:extLst>
              <a:ext uri="{FF2B5EF4-FFF2-40B4-BE49-F238E27FC236}">
                <a16:creationId xmlns:a16="http://schemas.microsoft.com/office/drawing/2014/main" id="{8EF4CBC7-AD10-41B1-8071-C6B02AE8D1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255" y="2944178"/>
            <a:ext cx="5723573" cy="3913822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384F5B27-8F31-4B3F-9853-622902EF44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90607" y="0"/>
            <a:ext cx="5252795" cy="4626193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44285693-42DF-4BE6-9C6D-F329164DB5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3602" y="4044315"/>
            <a:ext cx="3180398" cy="2813685"/>
          </a:xfrm>
          <a:prstGeom prst="rect">
            <a:avLst/>
          </a:prstGeom>
        </p:spPr>
      </p:pic>
      <p:pic>
        <p:nvPicPr>
          <p:cNvPr id="8" name="グラフィックス 7" descr="カーソル 単色塗りつぶし">
            <a:extLst>
              <a:ext uri="{FF2B5EF4-FFF2-40B4-BE49-F238E27FC236}">
                <a16:creationId xmlns:a16="http://schemas.microsoft.com/office/drawing/2014/main" id="{C11CB313-43BB-453C-BEB6-B86098F73C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260000">
            <a:off x="5615760" y="556008"/>
            <a:ext cx="301752" cy="301752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D75310B-ABC9-4D65-B535-AF4481F05309}"/>
              </a:ext>
            </a:extLst>
          </p:cNvPr>
          <p:cNvSpPr txBox="1"/>
          <p:nvPr/>
        </p:nvSpPr>
        <p:spPr>
          <a:xfrm>
            <a:off x="0" y="331491"/>
            <a:ext cx="3708000" cy="313932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メイン画面の</a:t>
            </a:r>
            <a:r>
              <a:rPr kumimoji="1" lang="en-US" altLang="ja-JP" dirty="0"/>
              <a:t>Exec menu</a:t>
            </a:r>
            <a:r>
              <a:rPr kumimoji="1" lang="ja-JP" altLang="en-US" dirty="0"/>
              <a:t>から</a:t>
            </a:r>
            <a:r>
              <a:rPr kumimoji="1" lang="en-US" altLang="ja-JP" dirty="0"/>
              <a:t>RITS Fit</a:t>
            </a:r>
            <a:r>
              <a:rPr kumimoji="1" lang="ja-JP" altLang="en-US" dirty="0"/>
              <a:t>を選択すると、右下の</a:t>
            </a:r>
            <a:r>
              <a:rPr kumimoji="1" lang="en-US" altLang="ja-JP" dirty="0"/>
              <a:t>RITS Fit</a:t>
            </a:r>
            <a:r>
              <a:rPr kumimoji="1" lang="ja-JP" altLang="en-US" dirty="0"/>
              <a:t>パネルがあらわれる。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初期値の入力値を確認したら、必ず「</a:t>
            </a:r>
            <a:r>
              <a:rPr kumimoji="1" lang="en-US" altLang="ja-JP" dirty="0"/>
              <a:t>Set</a:t>
            </a:r>
            <a:r>
              <a:rPr kumimoji="1" lang="ja-JP" altLang="en-US" dirty="0"/>
              <a:t>」ボタンを押す。</a:t>
            </a:r>
            <a:endParaRPr kumimoji="1" lang="en-US" altLang="ja-JP" dirty="0"/>
          </a:p>
          <a:p>
            <a:r>
              <a:rPr kumimoji="1" lang="ja-JP" altLang="en-US" dirty="0"/>
              <a:t>押し忘れると、更新前の数値・フラグのまま実行される。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精密化実行は、</a:t>
            </a:r>
            <a:r>
              <a:rPr kumimoji="1" lang="en-US" altLang="ja-JP" dirty="0"/>
              <a:t>RITS Fit</a:t>
            </a:r>
            <a:r>
              <a:rPr kumimoji="1" lang="ja-JP" altLang="en-US" dirty="0"/>
              <a:t>パネルの「</a:t>
            </a:r>
            <a:r>
              <a:rPr kumimoji="1" lang="en-US" altLang="ja-JP" dirty="0"/>
              <a:t>Fit</a:t>
            </a:r>
            <a:r>
              <a:rPr kumimoji="1" lang="ja-JP" altLang="en-US" dirty="0"/>
              <a:t>」ボタンを押す。</a:t>
            </a:r>
            <a:endParaRPr kumimoji="1" lang="en-US" altLang="ja-JP" dirty="0"/>
          </a:p>
        </p:txBody>
      </p:sp>
      <p:pic>
        <p:nvPicPr>
          <p:cNvPr id="17" name="グラフィックス 16" descr="カーソル 単色塗りつぶし">
            <a:extLst>
              <a:ext uri="{FF2B5EF4-FFF2-40B4-BE49-F238E27FC236}">
                <a16:creationId xmlns:a16="http://schemas.microsoft.com/office/drawing/2014/main" id="{B1F02A23-8D84-4CE8-A7C2-69F634BEA5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260000">
            <a:off x="7734846" y="6550470"/>
            <a:ext cx="301752" cy="301752"/>
          </a:xfrm>
          <a:prstGeom prst="rect">
            <a:avLst/>
          </a:prstGeom>
        </p:spPr>
      </p:pic>
      <p:pic>
        <p:nvPicPr>
          <p:cNvPr id="15" name="グラフィックス 14" descr="カーソル 単色塗りつぶし">
            <a:extLst>
              <a:ext uri="{FF2B5EF4-FFF2-40B4-BE49-F238E27FC236}">
                <a16:creationId xmlns:a16="http://schemas.microsoft.com/office/drawing/2014/main" id="{23BB176E-ECB3-4EF2-97E7-F2B94BAF9F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340000" flipH="1">
            <a:off x="4820088" y="6553277"/>
            <a:ext cx="301752" cy="301752"/>
          </a:xfrm>
          <a:prstGeom prst="rect">
            <a:avLst/>
          </a:prstGeom>
        </p:spPr>
      </p:pic>
      <p:sp>
        <p:nvSpPr>
          <p:cNvPr id="16" name="矢印: 下カーブ 15">
            <a:extLst>
              <a:ext uri="{FF2B5EF4-FFF2-40B4-BE49-F238E27FC236}">
                <a16:creationId xmlns:a16="http://schemas.microsoft.com/office/drawing/2014/main" id="{C3B29E5D-D895-B289-EBB6-FB9820F1F08F}"/>
              </a:ext>
            </a:extLst>
          </p:cNvPr>
          <p:cNvSpPr/>
          <p:nvPr/>
        </p:nvSpPr>
        <p:spPr>
          <a:xfrm>
            <a:off x="5346290" y="5995219"/>
            <a:ext cx="2233894" cy="38985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>
              <a:solidFill>
                <a:schemeClr val="tx1"/>
              </a:solidFill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2BF58B8-AA69-90CE-E7C3-5BE236A408E8}"/>
              </a:ext>
            </a:extLst>
          </p:cNvPr>
          <p:cNvSpPr txBox="1"/>
          <p:nvPr/>
        </p:nvSpPr>
        <p:spPr>
          <a:xfrm>
            <a:off x="5854096" y="6133274"/>
            <a:ext cx="1218282" cy="25179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lIns="0" tIns="36000" rIns="0" bIns="0" rtlCol="0">
            <a:spAutoFit/>
          </a:bodyPr>
          <a:lstStyle>
            <a:defPPr>
              <a:defRPr lang="en-US"/>
            </a:defPPr>
            <a:lvl1pPr>
              <a:defRPr kumimoji="1" sz="1400">
                <a:latin typeface="+mj-ea"/>
                <a:ea typeface="+mj-ea"/>
              </a:defRPr>
            </a:lvl1pPr>
          </a:lstStyle>
          <a:p>
            <a:r>
              <a:rPr lang="en-US" altLang="ja-JP" dirty="0"/>
              <a:t>Set</a:t>
            </a:r>
            <a:r>
              <a:rPr lang="ja-JP" altLang="en-US" dirty="0"/>
              <a:t>してから</a:t>
            </a:r>
            <a:r>
              <a:rPr lang="en-US" altLang="ja-JP" dirty="0"/>
              <a:t>Fit</a:t>
            </a:r>
          </a:p>
        </p:txBody>
      </p:sp>
    </p:spTree>
    <p:extLst>
      <p:ext uri="{BB962C8B-B14F-4D97-AF65-F5344CB8AC3E}">
        <p14:creationId xmlns:p14="http://schemas.microsoft.com/office/powerpoint/2010/main" val="444698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>
            <a:extLst>
              <a:ext uri="{FF2B5EF4-FFF2-40B4-BE49-F238E27FC236}">
                <a16:creationId xmlns:a16="http://schemas.microsoft.com/office/drawing/2014/main" id="{8ACCB2CB-7D73-4C82-A767-8AFF674E48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255" y="0"/>
            <a:ext cx="5723573" cy="3913822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3E9BB033-7302-716E-279F-51BF71C99A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90010" y="0"/>
            <a:ext cx="5253989" cy="4627245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DF6C356C-D63D-4050-8B28-E1E635D88C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3602" y="4044315"/>
            <a:ext cx="3180397" cy="2813685"/>
          </a:xfrm>
          <a:prstGeom prst="rect">
            <a:avLst/>
          </a:prstGeom>
        </p:spPr>
      </p:pic>
      <p:pic>
        <p:nvPicPr>
          <p:cNvPr id="15" name="グラフィックス 14" descr="カーソル 単色塗りつぶし">
            <a:extLst>
              <a:ext uri="{FF2B5EF4-FFF2-40B4-BE49-F238E27FC236}">
                <a16:creationId xmlns:a16="http://schemas.microsoft.com/office/drawing/2014/main" id="{099E14C0-E073-4490-AEDC-52CDC74013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260000">
            <a:off x="3895822" y="882638"/>
            <a:ext cx="301752" cy="301752"/>
          </a:xfrm>
          <a:prstGeom prst="rect">
            <a:avLst/>
          </a:prstGeom>
        </p:spPr>
      </p:pic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736D47B1-7A2D-44BC-9793-4B9E8CF07AFD}"/>
              </a:ext>
            </a:extLst>
          </p:cNvPr>
          <p:cNvCxnSpPr>
            <a:cxnSpLocks/>
          </p:cNvCxnSpPr>
          <p:nvPr/>
        </p:nvCxnSpPr>
        <p:spPr>
          <a:xfrm flipH="1">
            <a:off x="5109030" y="515257"/>
            <a:ext cx="994409" cy="268514"/>
          </a:xfrm>
          <a:prstGeom prst="straightConnector1">
            <a:avLst/>
          </a:prstGeom>
          <a:ln w="127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CD8199C6-472C-4669-9D13-A12D5955C16B}"/>
              </a:ext>
            </a:extLst>
          </p:cNvPr>
          <p:cNvCxnSpPr>
            <a:cxnSpLocks/>
          </p:cNvCxnSpPr>
          <p:nvPr/>
        </p:nvCxnSpPr>
        <p:spPr>
          <a:xfrm flipH="1" flipV="1">
            <a:off x="4572001" y="1264971"/>
            <a:ext cx="885392" cy="308645"/>
          </a:xfrm>
          <a:prstGeom prst="straightConnector1">
            <a:avLst/>
          </a:prstGeom>
          <a:ln w="127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0AEF89D2-3E39-4D40-B673-2F6444FCDC46}"/>
              </a:ext>
            </a:extLst>
          </p:cNvPr>
          <p:cNvCxnSpPr/>
          <p:nvPr/>
        </p:nvCxnSpPr>
        <p:spPr>
          <a:xfrm flipH="1">
            <a:off x="7467468" y="6045558"/>
            <a:ext cx="420914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F75CEDDA-C9EF-4570-BA84-17525C74A1CC}"/>
              </a:ext>
            </a:extLst>
          </p:cNvPr>
          <p:cNvSpPr txBox="1"/>
          <p:nvPr/>
        </p:nvSpPr>
        <p:spPr>
          <a:xfrm>
            <a:off x="7837583" y="5814853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χ</a:t>
            </a:r>
            <a:r>
              <a:rPr kumimoji="1" lang="en-US" altLang="ja-JP" baseline="30000" dirty="0"/>
              <a:t>2</a:t>
            </a:r>
          </a:p>
        </p:txBody>
      </p: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03588EF0-9F2E-B5AA-1F69-0AAA69D00D7F}"/>
              </a:ext>
            </a:extLst>
          </p:cNvPr>
          <p:cNvCxnSpPr>
            <a:cxnSpLocks/>
          </p:cNvCxnSpPr>
          <p:nvPr/>
        </p:nvCxnSpPr>
        <p:spPr>
          <a:xfrm flipV="1">
            <a:off x="104932" y="360000"/>
            <a:ext cx="0" cy="5580000"/>
          </a:xfrm>
          <a:prstGeom prst="straightConnector1">
            <a:avLst/>
          </a:prstGeom>
          <a:ln w="127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1B10235-D19E-C014-3761-128F65D192A5}"/>
              </a:ext>
            </a:extLst>
          </p:cNvPr>
          <p:cNvSpPr txBox="1"/>
          <p:nvPr/>
        </p:nvSpPr>
        <p:spPr>
          <a:xfrm>
            <a:off x="6047471" y="201960"/>
            <a:ext cx="2196000" cy="57708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050" dirty="0"/>
              <a:t>Save Fitting result data</a:t>
            </a:r>
            <a:r>
              <a:rPr kumimoji="1" lang="ja-JP" altLang="en-US" sz="1050" dirty="0"/>
              <a:t>を選択すると、表示しているデータをテキストで保存することができます。</a:t>
            </a:r>
            <a:endParaRPr kumimoji="1" lang="en-US" altLang="ja-JP" sz="105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0A55F58-CB5E-6062-806A-8B6992DB76C7}"/>
              </a:ext>
            </a:extLst>
          </p:cNvPr>
          <p:cNvSpPr txBox="1"/>
          <p:nvPr/>
        </p:nvSpPr>
        <p:spPr>
          <a:xfrm>
            <a:off x="5355315" y="1339045"/>
            <a:ext cx="16560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/>
              <a:t>Save image</a:t>
            </a:r>
            <a:r>
              <a:rPr kumimoji="1" lang="ja-JP" altLang="en-US" sz="1050" dirty="0"/>
              <a:t>を選択すると、この画面を</a:t>
            </a:r>
            <a:r>
              <a:rPr kumimoji="1" lang="en-US" altLang="ja-JP" sz="1050" dirty="0"/>
              <a:t>PNG</a:t>
            </a:r>
            <a:r>
              <a:rPr kumimoji="1" lang="ja-JP" altLang="en-US" sz="1050" dirty="0"/>
              <a:t>ファイルとして保存できます。</a:t>
            </a:r>
            <a:endParaRPr kumimoji="1" lang="en-US" altLang="ja-JP" sz="105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26B0E3E-33F7-E649-E91B-AC5A39ADB43D}"/>
              </a:ext>
            </a:extLst>
          </p:cNvPr>
          <p:cNvSpPr txBox="1"/>
          <p:nvPr/>
        </p:nvSpPr>
        <p:spPr>
          <a:xfrm>
            <a:off x="7279333" y="4735582"/>
            <a:ext cx="1647000" cy="35042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lIns="0" tIns="27000" rIns="0" bIns="0" rtlCol="0">
            <a:spAutoFit/>
          </a:bodyPr>
          <a:lstStyle>
            <a:defPPr>
              <a:defRPr lang="en-US"/>
            </a:defPPr>
            <a:lvl1pPr>
              <a:defRPr kumimoji="1" sz="1200"/>
            </a:lvl1pPr>
          </a:lstStyle>
          <a:p>
            <a:r>
              <a:rPr lang="ja-JP" altLang="en-US" sz="1050" dirty="0"/>
              <a:t>熱振動パラメータと非弾性パラメータの自動計算値。</a:t>
            </a:r>
            <a:endParaRPr lang="en-US" altLang="ja-JP" sz="105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4342E9D-4852-CDAD-281F-F0AFC0AD8612}"/>
              </a:ext>
            </a:extLst>
          </p:cNvPr>
          <p:cNvSpPr txBox="1"/>
          <p:nvPr/>
        </p:nvSpPr>
        <p:spPr>
          <a:xfrm>
            <a:off x="7663768" y="5101598"/>
            <a:ext cx="674865" cy="188846"/>
          </a:xfrm>
          <a:prstGeom prst="rect">
            <a:avLst/>
          </a:prstGeom>
          <a:noFill/>
        </p:spPr>
        <p:txBody>
          <a:bodyPr wrap="none" lIns="0" tIns="27000" rIns="0" bIns="0" rtlCol="0">
            <a:spAutoFit/>
          </a:bodyPr>
          <a:lstStyle/>
          <a:p>
            <a:r>
              <a:rPr kumimoji="1" lang="el-GR" altLang="ja-JP" sz="1050" dirty="0">
                <a:latin typeface="+mn-ea"/>
              </a:rPr>
              <a:t>σ</a:t>
            </a:r>
            <a:r>
              <a:rPr kumimoji="1" lang="en-US" altLang="ja-JP" sz="1050" dirty="0">
                <a:latin typeface="+mn-ea"/>
              </a:rPr>
              <a:t>t</a:t>
            </a:r>
            <a:r>
              <a:rPr kumimoji="1" lang="ja-JP" altLang="en-US" sz="1050" dirty="0">
                <a:latin typeface="+mn-ea"/>
              </a:rPr>
              <a:t>の推定値</a:t>
            </a:r>
            <a:endParaRPr kumimoji="1" lang="en-US" altLang="ja-JP" sz="1050" baseline="30000" dirty="0">
              <a:latin typeface="+mn-ea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B58E318-EC7D-D2CE-1DD2-9F8212888788}"/>
              </a:ext>
            </a:extLst>
          </p:cNvPr>
          <p:cNvSpPr txBox="1"/>
          <p:nvPr/>
        </p:nvSpPr>
        <p:spPr>
          <a:xfrm>
            <a:off x="92062" y="5955555"/>
            <a:ext cx="5346000" cy="44276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lIns="0" tIns="27000" rIns="0" bIns="0" rtlCol="0">
            <a:spAutoFit/>
          </a:bodyPr>
          <a:lstStyle>
            <a:defPPr>
              <a:defRPr lang="en-US"/>
            </a:defPPr>
            <a:lvl1pPr>
              <a:defRPr kumimoji="1"/>
            </a:lvl1pPr>
          </a:lstStyle>
          <a:p>
            <a:r>
              <a:rPr lang="ja-JP" altLang="en-US" sz="1350" dirty="0"/>
              <a:t>初期値ファイル保存はパネルの</a:t>
            </a:r>
            <a:r>
              <a:rPr lang="en-US" altLang="ja-JP" sz="1350" dirty="0"/>
              <a:t>File menu</a:t>
            </a:r>
            <a:r>
              <a:rPr lang="ja-JP" altLang="en-US" sz="1350" dirty="0"/>
              <a:t>の「</a:t>
            </a:r>
            <a:r>
              <a:rPr lang="en-US" altLang="ja-JP" sz="1350" dirty="0"/>
              <a:t>Save initial Parameter</a:t>
            </a:r>
            <a:r>
              <a:rPr lang="ja-JP" altLang="en-US" sz="1350" dirty="0"/>
              <a:t>」から行う。</a:t>
            </a:r>
            <a:r>
              <a:rPr lang="ja-JP" altLang="en-US" sz="1350" b="1" dirty="0"/>
              <a:t>自動で更新されない</a:t>
            </a:r>
            <a:r>
              <a:rPr lang="ja-JP" altLang="en-US" sz="1350" dirty="0"/>
              <a:t>仕様なので、注意のこと。</a:t>
            </a:r>
            <a:endParaRPr lang="en-US" altLang="ja-JP" sz="135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9292E53-C92D-2411-9C5F-760E45C577C8}"/>
              </a:ext>
            </a:extLst>
          </p:cNvPr>
          <p:cNvSpPr txBox="1"/>
          <p:nvPr/>
        </p:nvSpPr>
        <p:spPr>
          <a:xfrm>
            <a:off x="1993106" y="3875440"/>
            <a:ext cx="3537000" cy="1481508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lIns="0" tIns="27000" rIns="0" bIns="0" rtlCol="0">
            <a:spAutoFit/>
          </a:bodyPr>
          <a:lstStyle/>
          <a:p>
            <a:r>
              <a:rPr kumimoji="1" lang="en-US" altLang="ja-JP" sz="1350" dirty="0"/>
              <a:t>10</a:t>
            </a:r>
            <a:r>
              <a:rPr kumimoji="1" lang="ja-JP" altLang="en-US" sz="1350" dirty="0"/>
              <a:t>秒強で解析が終わり、解析結果が</a:t>
            </a:r>
            <a:r>
              <a:rPr kumimoji="1" lang="en-US" altLang="ja-JP" sz="1350" dirty="0"/>
              <a:t>RITS Fit</a:t>
            </a:r>
            <a:r>
              <a:rPr kumimoji="1" lang="ja-JP" altLang="en-US" sz="1350" dirty="0"/>
              <a:t>パネルに出てくる。</a:t>
            </a:r>
            <a:endParaRPr kumimoji="1" lang="en-US" altLang="ja-JP" sz="1350" dirty="0"/>
          </a:p>
          <a:p>
            <a:endParaRPr kumimoji="1" lang="en-US" altLang="ja-JP" sz="1350" dirty="0"/>
          </a:p>
          <a:p>
            <a:r>
              <a:rPr kumimoji="1" lang="ja-JP" altLang="en-US" sz="1350" dirty="0"/>
              <a:t>計算結果は、メイン画面の</a:t>
            </a:r>
            <a:r>
              <a:rPr kumimoji="1" lang="en-US" altLang="ja-JP" sz="1350" dirty="0"/>
              <a:t>File menu</a:t>
            </a:r>
            <a:r>
              <a:rPr kumimoji="1" lang="ja-JP" altLang="en-US" sz="1350" dirty="0"/>
              <a:t>の「</a:t>
            </a:r>
            <a:r>
              <a:rPr kumimoji="1" lang="en-US" altLang="ja-JP" sz="1350" dirty="0"/>
              <a:t>Save Fitting result parameter</a:t>
            </a:r>
            <a:r>
              <a:rPr kumimoji="1" lang="ja-JP" altLang="en-US" sz="1350" dirty="0"/>
              <a:t>」を選択することで、</a:t>
            </a:r>
            <a:r>
              <a:rPr kumimoji="1" lang="en-US" altLang="ja-JP" sz="1350" dirty="0"/>
              <a:t>Windows</a:t>
            </a:r>
            <a:r>
              <a:rPr kumimoji="1" lang="ja-JP" altLang="en-US" sz="1350" dirty="0"/>
              <a:t>のエクスプローラ画面が出るので、適当なファイル名で保存できます。</a:t>
            </a:r>
            <a:endParaRPr kumimoji="1" lang="en-US" altLang="ja-JP" sz="1350" dirty="0"/>
          </a:p>
        </p:txBody>
      </p:sp>
    </p:spTree>
    <p:extLst>
      <p:ext uri="{BB962C8B-B14F-4D97-AF65-F5344CB8AC3E}">
        <p14:creationId xmlns:p14="http://schemas.microsoft.com/office/powerpoint/2010/main" val="141140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>
            <a:extLst>
              <a:ext uri="{FF2B5EF4-FFF2-40B4-BE49-F238E27FC236}">
                <a16:creationId xmlns:a16="http://schemas.microsoft.com/office/drawing/2014/main" id="{EA911F28-8E1C-4FDF-B4BF-2A9291DBC3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90010" y="0"/>
            <a:ext cx="5253990" cy="4627245"/>
          </a:xfrm>
          <a:prstGeom prst="rect">
            <a:avLst/>
          </a:prstGeom>
        </p:spPr>
      </p:pic>
      <p:pic>
        <p:nvPicPr>
          <p:cNvPr id="8" name="グラフィックス 7" descr="カーソル 単色塗りつぶし">
            <a:extLst>
              <a:ext uri="{FF2B5EF4-FFF2-40B4-BE49-F238E27FC236}">
                <a16:creationId xmlns:a16="http://schemas.microsoft.com/office/drawing/2014/main" id="{C11CB313-43BB-453C-BEB6-B86098F73C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260000">
            <a:off x="3890518" y="382008"/>
            <a:ext cx="301752" cy="301752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EA18A6B-3D8B-41DB-B011-EB112451B7C6}"/>
              </a:ext>
            </a:extLst>
          </p:cNvPr>
          <p:cNvSpPr txBox="1"/>
          <p:nvPr/>
        </p:nvSpPr>
        <p:spPr>
          <a:xfrm>
            <a:off x="0" y="0"/>
            <a:ext cx="392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次に「</a:t>
            </a:r>
            <a:r>
              <a:rPr kumimoji="1" lang="en-GB" altLang="ja-JP" dirty="0" err="1"/>
              <a:t>RitsEdgeTemplate</a:t>
            </a:r>
            <a:r>
              <a:rPr kumimoji="1" lang="ja-JP" altLang="en-US" dirty="0"/>
              <a:t>」フォルダの中の「</a:t>
            </a:r>
            <a:r>
              <a:rPr kumimoji="1" lang="en-US" altLang="ja-JP" dirty="0" err="1"/>
              <a:t>RITS_two_phase</a:t>
            </a:r>
            <a:r>
              <a:rPr kumimoji="1" lang="ja-JP" altLang="en-US" dirty="0"/>
              <a:t>」からデータをロードしてみましょう。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ファイルメニューから「</a:t>
            </a:r>
            <a:r>
              <a:rPr kumimoji="1" lang="en-US" altLang="ja-JP" dirty="0"/>
              <a:t>Load Data File</a:t>
            </a:r>
            <a:r>
              <a:rPr kumimoji="1" lang="ja-JP" altLang="en-US" dirty="0"/>
              <a:t>」を選択します。</a:t>
            </a:r>
          </a:p>
          <a:p>
            <a:r>
              <a:rPr kumimoji="1" lang="en-US" altLang="ja-JP" dirty="0"/>
              <a:t>Windows</a:t>
            </a:r>
            <a:r>
              <a:rPr kumimoji="1" lang="ja-JP" altLang="en-US" dirty="0"/>
              <a:t>のエクスプローラ画面が表示されますので、データファイル</a:t>
            </a:r>
            <a:r>
              <a:rPr kumimoji="1" lang="en-US" altLang="ja-JP" dirty="0"/>
              <a:t>' GEM000213_00008.dat'</a:t>
            </a:r>
            <a:r>
              <a:rPr kumimoji="1" lang="ja-JP" altLang="en-US" dirty="0"/>
              <a:t>を選択します。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2FD0A54F-9356-49D1-9BB9-491D7FA4E7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483" y="3502440"/>
            <a:ext cx="6116517" cy="3297359"/>
          </a:xfrm>
          <a:prstGeom prst="rect">
            <a:avLst/>
          </a:prstGeom>
        </p:spPr>
      </p:pic>
      <p:pic>
        <p:nvPicPr>
          <p:cNvPr id="2" name="グラフィックス 1" descr="カーソル 単色塗りつぶし">
            <a:extLst>
              <a:ext uri="{FF2B5EF4-FFF2-40B4-BE49-F238E27FC236}">
                <a16:creationId xmlns:a16="http://schemas.microsoft.com/office/drawing/2014/main" id="{E0E3802F-77A1-132D-7C5D-FA5A0785AA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260000">
            <a:off x="2923758" y="4342355"/>
            <a:ext cx="301752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1581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F4A71E87-D04E-33D0-C2A8-5BEFA7814A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00011" y="8808"/>
            <a:ext cx="5233987" cy="4609628"/>
          </a:xfrm>
          <a:prstGeom prst="rect">
            <a:avLst/>
          </a:prstGeom>
        </p:spPr>
      </p:pic>
      <p:pic>
        <p:nvPicPr>
          <p:cNvPr id="8" name="グラフィックス 7" descr="カーソル 単色塗りつぶし">
            <a:extLst>
              <a:ext uri="{FF2B5EF4-FFF2-40B4-BE49-F238E27FC236}">
                <a16:creationId xmlns:a16="http://schemas.microsoft.com/office/drawing/2014/main" id="{C11CB313-43BB-453C-BEB6-B86098F73C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260000">
            <a:off x="5857197" y="512640"/>
            <a:ext cx="301752" cy="301752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EA18A6B-3D8B-41DB-B011-EB112451B7C6}"/>
              </a:ext>
            </a:extLst>
          </p:cNvPr>
          <p:cNvSpPr txBox="1"/>
          <p:nvPr/>
        </p:nvSpPr>
        <p:spPr>
          <a:xfrm>
            <a:off x="0" y="0"/>
            <a:ext cx="4068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サンプルのデータファイル</a:t>
            </a:r>
            <a:r>
              <a:rPr kumimoji="1" lang="en-US" altLang="ja-JP" dirty="0"/>
              <a:t>(GEM000213_00008.dat)</a:t>
            </a:r>
            <a:r>
              <a:rPr kumimoji="1" lang="ja-JP" altLang="en-US" dirty="0"/>
              <a:t>を読み込むと、右のメイン画面のようにスペクトルが表示されます。横軸は</a:t>
            </a:r>
            <a:r>
              <a:rPr kumimoji="1" lang="en-US" altLang="ja-JP" dirty="0"/>
              <a:t>tof(μs)</a:t>
            </a:r>
            <a:r>
              <a:rPr kumimoji="1" lang="ja-JP" altLang="en-US" dirty="0"/>
              <a:t>、縦軸は透過率です。</a:t>
            </a:r>
            <a:endParaRPr kumimoji="1" lang="en-US" altLang="ja-JP" dirty="0"/>
          </a:p>
          <a:p>
            <a:endParaRPr kumimoji="1" lang="ja-JP" altLang="en-US" dirty="0"/>
          </a:p>
          <a:p>
            <a:r>
              <a:rPr kumimoji="1" lang="en-US" altLang="ja-JP" dirty="0"/>
              <a:t>Display menu</a:t>
            </a:r>
            <a:r>
              <a:rPr kumimoji="1" lang="ja-JP" altLang="en-US" dirty="0"/>
              <a:t>の説明は割愛します。</a:t>
            </a:r>
            <a:endParaRPr kumimoji="1" lang="en-US" altLang="ja-JP" dirty="0"/>
          </a:p>
          <a:p>
            <a:endParaRPr kumimoji="1" lang="ja-JP" altLang="en-US" dirty="0"/>
          </a:p>
          <a:p>
            <a:r>
              <a:rPr kumimoji="1" lang="ja-JP" altLang="en-US" dirty="0"/>
              <a:t>次に、</a:t>
            </a:r>
            <a:r>
              <a:rPr kumimoji="1" lang="en-US" altLang="ja-JP" dirty="0"/>
              <a:t>Edit </a:t>
            </a:r>
            <a:r>
              <a:rPr kumimoji="1" lang="ja-JP" altLang="en-US" dirty="0"/>
              <a:t>メニューから </a:t>
            </a:r>
            <a:r>
              <a:rPr kumimoji="1" lang="en-US" altLang="ja-JP" dirty="0"/>
              <a:t>Edit RITS Initial parameter </a:t>
            </a:r>
            <a:r>
              <a:rPr kumimoji="1" lang="ja-JP" altLang="en-US" dirty="0"/>
              <a:t>を選択します。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650030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3EB373A9-58A8-AC7B-69CE-80DBA1E9FE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00011" y="8808"/>
            <a:ext cx="5233987" cy="4609628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33B20870-BA1B-4183-87ED-372FD34556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600" y="0"/>
            <a:ext cx="5754883" cy="3913822"/>
          </a:xfrm>
          <a:prstGeom prst="rect">
            <a:avLst/>
          </a:prstGeom>
        </p:spPr>
      </p:pic>
      <p:pic>
        <p:nvPicPr>
          <p:cNvPr id="8" name="グラフィックス 7" descr="カーソル 単色塗りつぶし">
            <a:extLst>
              <a:ext uri="{FF2B5EF4-FFF2-40B4-BE49-F238E27FC236}">
                <a16:creationId xmlns:a16="http://schemas.microsoft.com/office/drawing/2014/main" id="{C11CB313-43BB-453C-BEB6-B86098F73C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260000">
            <a:off x="958624" y="367491"/>
            <a:ext cx="301752" cy="301752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2D9FFA9-F716-5F32-FF2C-B6AEDFFDD1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2205" y="3036200"/>
            <a:ext cx="7089342" cy="3821800"/>
          </a:xfrm>
          <a:prstGeom prst="rect">
            <a:avLst/>
          </a:prstGeom>
        </p:spPr>
      </p:pic>
      <p:pic>
        <p:nvPicPr>
          <p:cNvPr id="6" name="グラフィックス 5" descr="カーソル 単色塗りつぶし">
            <a:extLst>
              <a:ext uri="{FF2B5EF4-FFF2-40B4-BE49-F238E27FC236}">
                <a16:creationId xmlns:a16="http://schemas.microsoft.com/office/drawing/2014/main" id="{EAA80231-0256-E42D-D374-AB8E0A4D15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260000">
            <a:off x="7053231" y="3972932"/>
            <a:ext cx="301752" cy="301752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EA18A6B-3D8B-41DB-B011-EB112451B7C6}"/>
              </a:ext>
            </a:extLst>
          </p:cNvPr>
          <p:cNvSpPr txBox="1"/>
          <p:nvPr/>
        </p:nvSpPr>
        <p:spPr>
          <a:xfrm>
            <a:off x="119600" y="3995678"/>
            <a:ext cx="3924000" cy="286232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RITS</a:t>
            </a:r>
            <a:r>
              <a:rPr kumimoji="1" lang="ja-JP" altLang="en-US" dirty="0"/>
              <a:t>パネルの</a:t>
            </a:r>
            <a:r>
              <a:rPr kumimoji="1" lang="en-US" altLang="ja-JP" dirty="0"/>
              <a:t>File menu</a:t>
            </a:r>
            <a:r>
              <a:rPr kumimoji="1" lang="ja-JP" altLang="en-US" dirty="0"/>
              <a:t>から、「</a:t>
            </a:r>
            <a:r>
              <a:rPr kumimoji="1" lang="en-US" altLang="ja-JP" dirty="0"/>
              <a:t>Load Initial Parameter</a:t>
            </a:r>
            <a:r>
              <a:rPr kumimoji="1" lang="ja-JP" altLang="en-US" dirty="0"/>
              <a:t>」を選択することで、</a:t>
            </a:r>
            <a:r>
              <a:rPr kumimoji="1" lang="en-US" altLang="ja-JP" dirty="0"/>
              <a:t>Windows</a:t>
            </a:r>
            <a:r>
              <a:rPr kumimoji="1" lang="ja-JP" altLang="en-US" dirty="0"/>
              <a:t>のエクスプローラ画面が出る。初期値ファイル（例えば</a:t>
            </a:r>
            <a:r>
              <a:rPr kumimoji="1" lang="en-US" altLang="ja-JP" dirty="0" err="1"/>
              <a:t>All_RITS_DSS</a:t>
            </a:r>
            <a:r>
              <a:rPr kumimoji="1" lang="en-GB" altLang="ja-JP" dirty="0"/>
              <a:t>.inp</a:t>
            </a:r>
            <a:r>
              <a:rPr kumimoji="1" lang="ja-JP" altLang="en-US" dirty="0"/>
              <a:t>）を選択し、数値・精密化フラグを読み込む。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あるいは、ファイルから読み込まずに、セルに数値、精密化フラグにチェックマークを手入力しても良い。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967956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85F45AB8-4A42-3EED-AAF0-73F6B658B6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00011" y="2239563"/>
            <a:ext cx="5233987" cy="4609628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AC4548CD-8407-5B0F-6F70-13C02A0B1D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5974080" cy="4062894"/>
          </a:xfrm>
          <a:prstGeom prst="rect">
            <a:avLst/>
          </a:prstGeom>
        </p:spPr>
      </p:pic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B66614F6-DC83-43F2-8C62-FCC49C1D6D09}"/>
              </a:ext>
            </a:extLst>
          </p:cNvPr>
          <p:cNvCxnSpPr>
            <a:cxnSpLocks/>
          </p:cNvCxnSpPr>
          <p:nvPr/>
        </p:nvCxnSpPr>
        <p:spPr>
          <a:xfrm>
            <a:off x="5308593" y="2876543"/>
            <a:ext cx="0" cy="2700000"/>
          </a:xfrm>
          <a:prstGeom prst="line">
            <a:avLst/>
          </a:prstGeom>
          <a:ln w="127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F69B6F38-DF4C-4828-B421-5A6E6A931310}"/>
              </a:ext>
            </a:extLst>
          </p:cNvPr>
          <p:cNvCxnSpPr>
            <a:cxnSpLocks/>
          </p:cNvCxnSpPr>
          <p:nvPr/>
        </p:nvCxnSpPr>
        <p:spPr>
          <a:xfrm>
            <a:off x="7955847" y="2876543"/>
            <a:ext cx="0" cy="2700000"/>
          </a:xfrm>
          <a:prstGeom prst="line">
            <a:avLst/>
          </a:prstGeom>
          <a:ln w="127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06074D3B-B687-4CEF-AE48-59AF9C9B974B}"/>
              </a:ext>
            </a:extLst>
          </p:cNvPr>
          <p:cNvCxnSpPr>
            <a:cxnSpLocks/>
          </p:cNvCxnSpPr>
          <p:nvPr/>
        </p:nvCxnSpPr>
        <p:spPr>
          <a:xfrm>
            <a:off x="4383000" y="635028"/>
            <a:ext cx="925593" cy="2211286"/>
          </a:xfrm>
          <a:prstGeom prst="straightConnector1">
            <a:avLst/>
          </a:prstGeom>
          <a:ln w="127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171B2327-25EF-4949-9D54-DA2D3B25CD13}"/>
              </a:ext>
            </a:extLst>
          </p:cNvPr>
          <p:cNvCxnSpPr>
            <a:cxnSpLocks/>
          </p:cNvCxnSpPr>
          <p:nvPr/>
        </p:nvCxnSpPr>
        <p:spPr>
          <a:xfrm>
            <a:off x="5388964" y="635028"/>
            <a:ext cx="2566883" cy="2241515"/>
          </a:xfrm>
          <a:prstGeom prst="straightConnector1">
            <a:avLst/>
          </a:prstGeom>
          <a:ln w="127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DFC9BC2F-1025-489D-B14F-1F6C8CEC8011}"/>
              </a:ext>
            </a:extLst>
          </p:cNvPr>
          <p:cNvCxnSpPr>
            <a:cxnSpLocks/>
          </p:cNvCxnSpPr>
          <p:nvPr/>
        </p:nvCxnSpPr>
        <p:spPr>
          <a:xfrm flipH="1">
            <a:off x="3263703" y="1627198"/>
            <a:ext cx="293581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8E97876A-86FE-F4B0-22A5-311D6C91BF63}"/>
              </a:ext>
            </a:extLst>
          </p:cNvPr>
          <p:cNvCxnSpPr>
            <a:cxnSpLocks/>
          </p:cNvCxnSpPr>
          <p:nvPr/>
        </p:nvCxnSpPr>
        <p:spPr>
          <a:xfrm flipH="1">
            <a:off x="3378004" y="1803059"/>
            <a:ext cx="293580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E72F23EE-0930-CAB2-5D54-09E14B656D3A}"/>
              </a:ext>
            </a:extLst>
          </p:cNvPr>
          <p:cNvCxnSpPr>
            <a:cxnSpLocks/>
          </p:cNvCxnSpPr>
          <p:nvPr/>
        </p:nvCxnSpPr>
        <p:spPr>
          <a:xfrm flipH="1">
            <a:off x="3492304" y="1988017"/>
            <a:ext cx="293580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A387F35A-7822-94B1-5212-CD69216DBBD2}"/>
              </a:ext>
            </a:extLst>
          </p:cNvPr>
          <p:cNvCxnSpPr>
            <a:cxnSpLocks/>
          </p:cNvCxnSpPr>
          <p:nvPr/>
        </p:nvCxnSpPr>
        <p:spPr>
          <a:xfrm flipH="1">
            <a:off x="3606604" y="2186001"/>
            <a:ext cx="293580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>
            <a:extLst>
              <a:ext uri="{FF2B5EF4-FFF2-40B4-BE49-F238E27FC236}">
                <a16:creationId xmlns:a16="http://schemas.microsoft.com/office/drawing/2014/main" id="{69AA9563-589F-D56C-AC21-BF8EC87C5142}"/>
              </a:ext>
            </a:extLst>
          </p:cNvPr>
          <p:cNvCxnSpPr>
            <a:cxnSpLocks/>
          </p:cNvCxnSpPr>
          <p:nvPr/>
        </p:nvCxnSpPr>
        <p:spPr>
          <a:xfrm flipH="1">
            <a:off x="5863191" y="920060"/>
            <a:ext cx="293580" cy="1"/>
          </a:xfrm>
          <a:prstGeom prst="straightConnector1">
            <a:avLst/>
          </a:prstGeom>
          <a:ln w="127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61848661-1826-DBF0-8B39-0D0C4AB9504F}"/>
              </a:ext>
            </a:extLst>
          </p:cNvPr>
          <p:cNvCxnSpPr>
            <a:cxnSpLocks/>
          </p:cNvCxnSpPr>
          <p:nvPr/>
        </p:nvCxnSpPr>
        <p:spPr>
          <a:xfrm flipH="1">
            <a:off x="5132406" y="729451"/>
            <a:ext cx="956155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>
            <a:extLst>
              <a:ext uri="{FF2B5EF4-FFF2-40B4-BE49-F238E27FC236}">
                <a16:creationId xmlns:a16="http://schemas.microsoft.com/office/drawing/2014/main" id="{FD3AA07B-DE59-92BF-A06D-5C24CECEB4B9}"/>
              </a:ext>
            </a:extLst>
          </p:cNvPr>
          <p:cNvCxnSpPr>
            <a:cxnSpLocks/>
          </p:cNvCxnSpPr>
          <p:nvPr/>
        </p:nvCxnSpPr>
        <p:spPr>
          <a:xfrm flipH="1">
            <a:off x="5909281" y="542772"/>
            <a:ext cx="293581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C29E9A75-725D-CDA3-40A2-76F94FB05AFA}"/>
              </a:ext>
            </a:extLst>
          </p:cNvPr>
          <p:cNvCxnSpPr>
            <a:cxnSpLocks/>
          </p:cNvCxnSpPr>
          <p:nvPr/>
        </p:nvCxnSpPr>
        <p:spPr>
          <a:xfrm flipH="1" flipV="1">
            <a:off x="914400" y="1256306"/>
            <a:ext cx="626798" cy="1374564"/>
          </a:xfrm>
          <a:prstGeom prst="straightConnector1">
            <a:avLst/>
          </a:prstGeom>
          <a:ln w="127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D0DC285E-96E4-A29D-8627-F163212749C3}"/>
              </a:ext>
            </a:extLst>
          </p:cNvPr>
          <p:cNvCxnSpPr>
            <a:cxnSpLocks/>
          </p:cNvCxnSpPr>
          <p:nvPr/>
        </p:nvCxnSpPr>
        <p:spPr>
          <a:xfrm flipV="1">
            <a:off x="2591309" y="3947532"/>
            <a:ext cx="293140" cy="269663"/>
          </a:xfrm>
          <a:prstGeom prst="straightConnector1">
            <a:avLst/>
          </a:prstGeom>
          <a:ln w="127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93F78F0-B721-AB0A-2259-A2A956941DB2}"/>
              </a:ext>
            </a:extLst>
          </p:cNvPr>
          <p:cNvSpPr txBox="1"/>
          <p:nvPr/>
        </p:nvSpPr>
        <p:spPr>
          <a:xfrm>
            <a:off x="272178" y="5599291"/>
            <a:ext cx="1864869" cy="211930"/>
          </a:xfrm>
          <a:prstGeom prst="rect">
            <a:avLst/>
          </a:prstGeom>
          <a:noFill/>
        </p:spPr>
        <p:txBody>
          <a:bodyPr wrap="none" lIns="0" tIns="27000" rIns="0" bIns="0" rtlCol="0">
            <a:spAutoFit/>
          </a:bodyPr>
          <a:lstStyle/>
          <a:p>
            <a:r>
              <a:rPr kumimoji="1" lang="en-US" altLang="ja-JP" sz="1200" dirty="0">
                <a:latin typeface="+mj-ea"/>
                <a:ea typeface="+mj-ea"/>
              </a:rPr>
              <a:t>『Crystal structure』</a:t>
            </a:r>
            <a:r>
              <a:rPr kumimoji="1" lang="ja-JP" altLang="en-US" sz="1200" dirty="0">
                <a:latin typeface="+mj-ea"/>
                <a:ea typeface="+mj-ea"/>
              </a:rPr>
              <a:t>タブ</a:t>
            </a:r>
            <a:endParaRPr kumimoji="1" lang="en-US" altLang="ja-JP" sz="1200" dirty="0">
              <a:latin typeface="+mj-ea"/>
              <a:ea typeface="+mj-ea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B894AFA-99BD-B3C9-D638-21DE4444D406}"/>
              </a:ext>
            </a:extLst>
          </p:cNvPr>
          <p:cNvSpPr txBox="1"/>
          <p:nvPr/>
        </p:nvSpPr>
        <p:spPr>
          <a:xfrm>
            <a:off x="821198" y="2497065"/>
            <a:ext cx="1519647" cy="215444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1400" dirty="0"/>
              <a:t>1</a:t>
            </a:r>
            <a:r>
              <a:rPr kumimoji="1" lang="ja-JP" altLang="en-US" sz="1400" dirty="0"/>
              <a:t>相目</a:t>
            </a:r>
            <a:r>
              <a:rPr kumimoji="1" lang="en-US" altLang="ja-JP" sz="1400" dirty="0"/>
              <a:t>/2</a:t>
            </a:r>
            <a:r>
              <a:rPr kumimoji="1" lang="ja-JP" altLang="en-US" sz="1400" dirty="0"/>
              <a:t>相目を選択</a:t>
            </a:r>
            <a:endParaRPr kumimoji="1" lang="en-US" altLang="ja-JP" sz="1400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C2F56A0-D7C4-1D4D-259E-C50E2ADBFFB5}"/>
              </a:ext>
            </a:extLst>
          </p:cNvPr>
          <p:cNvSpPr txBox="1"/>
          <p:nvPr/>
        </p:nvSpPr>
        <p:spPr>
          <a:xfrm>
            <a:off x="344770" y="4162890"/>
            <a:ext cx="3492000" cy="415498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050" dirty="0"/>
              <a:t>初期値ファイル（この例では</a:t>
            </a:r>
            <a:r>
              <a:rPr kumimoji="1" lang="en-US" altLang="ja-JP" sz="1050" dirty="0"/>
              <a:t>GEM000208_00004.inp </a:t>
            </a:r>
            <a:r>
              <a:rPr kumimoji="1" lang="ja-JP" altLang="en-US" sz="1050" dirty="0"/>
              <a:t>）を読み込むと、数値と精密可フラグが入力される。</a:t>
            </a:r>
            <a:endParaRPr kumimoji="1" lang="en-US" altLang="ja-JP" sz="1050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BEEE66A-7923-987B-3C2D-69EB29868868}"/>
              </a:ext>
            </a:extLst>
          </p:cNvPr>
          <p:cNvSpPr txBox="1"/>
          <p:nvPr/>
        </p:nvSpPr>
        <p:spPr>
          <a:xfrm>
            <a:off x="3618952" y="1536491"/>
            <a:ext cx="1295226" cy="188846"/>
          </a:xfrm>
          <a:prstGeom prst="rect">
            <a:avLst/>
          </a:prstGeom>
          <a:noFill/>
        </p:spPr>
        <p:txBody>
          <a:bodyPr wrap="none" lIns="0" tIns="27000" rIns="0" bIns="0" rtlCol="0">
            <a:spAutoFit/>
          </a:bodyPr>
          <a:lstStyle/>
          <a:p>
            <a:r>
              <a:rPr kumimoji="1" lang="en-US" altLang="ja-JP" sz="1050" dirty="0">
                <a:latin typeface="+mj-ea"/>
                <a:ea typeface="+mj-ea"/>
              </a:rPr>
              <a:t>0</a:t>
            </a:r>
            <a:r>
              <a:rPr kumimoji="1" lang="ja-JP" altLang="en-US" sz="1050" dirty="0">
                <a:latin typeface="+mj-ea"/>
                <a:ea typeface="+mj-ea"/>
              </a:rPr>
              <a:t>にしておいて下さい</a:t>
            </a:r>
            <a:endParaRPr kumimoji="1" lang="en-US" altLang="ja-JP" sz="1050" dirty="0">
              <a:latin typeface="+mj-ea"/>
              <a:ea typeface="+mj-ea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8B8E8A1F-22FB-6082-EC20-62F63C1CBF6C}"/>
              </a:ext>
            </a:extLst>
          </p:cNvPr>
          <p:cNvSpPr txBox="1"/>
          <p:nvPr/>
        </p:nvSpPr>
        <p:spPr>
          <a:xfrm>
            <a:off x="3755554" y="1711986"/>
            <a:ext cx="673261" cy="188846"/>
          </a:xfrm>
          <a:prstGeom prst="rect">
            <a:avLst/>
          </a:prstGeom>
          <a:noFill/>
        </p:spPr>
        <p:txBody>
          <a:bodyPr wrap="none" lIns="0" tIns="27000" rIns="0" bIns="0" rtlCol="0">
            <a:spAutoFit/>
          </a:bodyPr>
          <a:lstStyle/>
          <a:p>
            <a:r>
              <a:rPr kumimoji="1" lang="ja-JP" altLang="en-US" sz="1050" dirty="0">
                <a:latin typeface="+mj-ea"/>
                <a:ea typeface="+mj-ea"/>
              </a:rPr>
              <a:t>空間群番号</a:t>
            </a:r>
            <a:endParaRPr kumimoji="1" lang="en-US" altLang="ja-JP" sz="1050" dirty="0">
              <a:latin typeface="+mj-ea"/>
              <a:ea typeface="+mj-ea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E04765F-7EB1-BDAA-6222-C157646819BD}"/>
              </a:ext>
            </a:extLst>
          </p:cNvPr>
          <p:cNvSpPr txBox="1"/>
          <p:nvPr/>
        </p:nvSpPr>
        <p:spPr>
          <a:xfrm>
            <a:off x="3869854" y="1889205"/>
            <a:ext cx="1346522" cy="188846"/>
          </a:xfrm>
          <a:prstGeom prst="rect">
            <a:avLst/>
          </a:prstGeom>
          <a:noFill/>
        </p:spPr>
        <p:txBody>
          <a:bodyPr wrap="none" lIns="0" tIns="27000" rIns="0" bIns="0" rtlCol="0">
            <a:spAutoFit/>
          </a:bodyPr>
          <a:lstStyle/>
          <a:p>
            <a:r>
              <a:rPr kumimoji="1" lang="ja-JP" altLang="en-US" sz="1050" dirty="0">
                <a:latin typeface="+mj-ea"/>
                <a:ea typeface="+mj-ea"/>
              </a:rPr>
              <a:t>空間群のセッティング</a:t>
            </a:r>
            <a:endParaRPr kumimoji="1" lang="en-US" altLang="ja-JP" sz="1050" dirty="0">
              <a:latin typeface="+mj-ea"/>
              <a:ea typeface="+mj-ea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6B42DB9A-C45C-8568-593B-A28E27AFF8FC}"/>
              </a:ext>
            </a:extLst>
          </p:cNvPr>
          <p:cNvSpPr txBox="1"/>
          <p:nvPr/>
        </p:nvSpPr>
        <p:spPr>
          <a:xfrm>
            <a:off x="3999022" y="2094257"/>
            <a:ext cx="2289088" cy="188846"/>
          </a:xfrm>
          <a:prstGeom prst="rect">
            <a:avLst/>
          </a:prstGeom>
          <a:noFill/>
        </p:spPr>
        <p:txBody>
          <a:bodyPr wrap="none" lIns="0" tIns="27000" rIns="0" bIns="0" rtlCol="0">
            <a:spAutoFit/>
          </a:bodyPr>
          <a:lstStyle/>
          <a:p>
            <a:r>
              <a:rPr kumimoji="1" lang="ja-JP" altLang="en-US" sz="1050" dirty="0">
                <a:latin typeface="+mj-ea"/>
                <a:ea typeface="+mj-ea"/>
              </a:rPr>
              <a:t>単位格子に含まれる原子（分子）の数</a:t>
            </a:r>
            <a:endParaRPr kumimoji="1" lang="en-US" altLang="ja-JP" sz="1050" dirty="0">
              <a:latin typeface="+mj-ea"/>
              <a:ea typeface="+mj-ea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3B3E8CEC-CCE3-605E-F4C6-4C6B00364CFE}"/>
              </a:ext>
            </a:extLst>
          </p:cNvPr>
          <p:cNvSpPr txBox="1"/>
          <p:nvPr/>
        </p:nvSpPr>
        <p:spPr>
          <a:xfrm>
            <a:off x="6250917" y="830811"/>
            <a:ext cx="839974" cy="188846"/>
          </a:xfrm>
          <a:prstGeom prst="rect">
            <a:avLst/>
          </a:prstGeom>
          <a:noFill/>
        </p:spPr>
        <p:txBody>
          <a:bodyPr wrap="none" lIns="0" tIns="27000" rIns="0" bIns="0" rtlCol="0">
            <a:spAutoFit/>
          </a:bodyPr>
          <a:lstStyle/>
          <a:p>
            <a:r>
              <a:rPr kumimoji="1" lang="en-US" altLang="ja-JP" sz="1050" dirty="0">
                <a:latin typeface="+mj-ea"/>
                <a:ea typeface="+mj-ea"/>
              </a:rPr>
              <a:t>2</a:t>
            </a:r>
            <a:r>
              <a:rPr kumimoji="1" lang="ja-JP" altLang="en-US" sz="1050" dirty="0">
                <a:latin typeface="+mj-ea"/>
                <a:ea typeface="+mj-ea"/>
              </a:rPr>
              <a:t>相なので</a:t>
            </a:r>
            <a:r>
              <a:rPr kumimoji="1" lang="en-US" altLang="ja-JP" sz="1050" dirty="0">
                <a:latin typeface="+mj-ea"/>
                <a:ea typeface="+mj-ea"/>
              </a:rPr>
              <a:t>2</a:t>
            </a:r>
            <a:r>
              <a:rPr kumimoji="1" lang="ja-JP" altLang="en-US" sz="1050" dirty="0">
                <a:latin typeface="+mj-ea"/>
                <a:ea typeface="+mj-ea"/>
              </a:rPr>
              <a:t>。</a:t>
            </a:r>
            <a:endParaRPr kumimoji="1" lang="en-US" altLang="ja-JP" sz="1050" dirty="0">
              <a:latin typeface="+mj-ea"/>
              <a:ea typeface="+mj-ea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C32E8900-FED0-2DB1-8AD3-4F16E7FCF3AA}"/>
              </a:ext>
            </a:extLst>
          </p:cNvPr>
          <p:cNvSpPr txBox="1"/>
          <p:nvPr/>
        </p:nvSpPr>
        <p:spPr>
          <a:xfrm>
            <a:off x="6182707" y="633134"/>
            <a:ext cx="2154436" cy="188846"/>
          </a:xfrm>
          <a:prstGeom prst="rect">
            <a:avLst/>
          </a:prstGeom>
          <a:noFill/>
        </p:spPr>
        <p:txBody>
          <a:bodyPr wrap="none" lIns="0" tIns="27000" rIns="0" bIns="0" rtlCol="0">
            <a:spAutoFit/>
          </a:bodyPr>
          <a:lstStyle/>
          <a:p>
            <a:r>
              <a:rPr kumimoji="1" lang="ja-JP" altLang="en-US" sz="1050" dirty="0">
                <a:latin typeface="+mj-ea"/>
                <a:ea typeface="+mj-ea"/>
              </a:rPr>
              <a:t>多くしても時間がかかるだけと思う</a:t>
            </a:r>
            <a:endParaRPr kumimoji="1" lang="en-US" altLang="ja-JP" sz="1050" dirty="0">
              <a:latin typeface="+mj-ea"/>
              <a:ea typeface="+mj-ea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AC68DB25-7F1F-D456-CB7E-052E18B3ED11}"/>
              </a:ext>
            </a:extLst>
          </p:cNvPr>
          <p:cNvSpPr txBox="1"/>
          <p:nvPr/>
        </p:nvSpPr>
        <p:spPr>
          <a:xfrm>
            <a:off x="6297008" y="461567"/>
            <a:ext cx="538609" cy="188846"/>
          </a:xfrm>
          <a:prstGeom prst="rect">
            <a:avLst/>
          </a:prstGeom>
          <a:noFill/>
        </p:spPr>
        <p:txBody>
          <a:bodyPr wrap="none" lIns="0" tIns="27000" rIns="0" bIns="0" rtlCol="0">
            <a:spAutoFit/>
          </a:bodyPr>
          <a:lstStyle/>
          <a:p>
            <a:r>
              <a:rPr kumimoji="1" lang="ja-JP" altLang="en-US" sz="1050" dirty="0">
                <a:latin typeface="+mj-ea"/>
                <a:ea typeface="+mj-ea"/>
              </a:rPr>
              <a:t>解析範囲</a:t>
            </a:r>
            <a:endParaRPr kumimoji="1" lang="en-US" altLang="ja-JP" sz="105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2645463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85F45AB8-4A42-3EED-AAF0-73F6B658B6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00011" y="2239563"/>
            <a:ext cx="5233987" cy="4609628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EFFB42E1-0445-1E3D-3F4F-3EFFEC5B09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5974080" cy="4062894"/>
          </a:xfrm>
          <a:prstGeom prst="rect">
            <a:avLst/>
          </a:prstGeom>
        </p:spPr>
      </p:pic>
      <p:sp>
        <p:nvSpPr>
          <p:cNvPr id="3" name="矢印: 下 2">
            <a:extLst>
              <a:ext uri="{FF2B5EF4-FFF2-40B4-BE49-F238E27FC236}">
                <a16:creationId xmlns:a16="http://schemas.microsoft.com/office/drawing/2014/main" id="{06BA1C33-4D1E-8A34-28AF-8B69B978CD31}"/>
              </a:ext>
            </a:extLst>
          </p:cNvPr>
          <p:cNvSpPr/>
          <p:nvPr/>
        </p:nvSpPr>
        <p:spPr>
          <a:xfrm>
            <a:off x="1537552" y="1080000"/>
            <a:ext cx="216583" cy="241533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350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BB3F70A1-238B-530C-B892-371DD24EB3F6}"/>
              </a:ext>
            </a:extLst>
          </p:cNvPr>
          <p:cNvCxnSpPr>
            <a:cxnSpLocks/>
          </p:cNvCxnSpPr>
          <p:nvPr/>
        </p:nvCxnSpPr>
        <p:spPr>
          <a:xfrm>
            <a:off x="2598060" y="1747246"/>
            <a:ext cx="203871" cy="382105"/>
          </a:xfrm>
          <a:prstGeom prst="straightConnector1">
            <a:avLst/>
          </a:prstGeom>
          <a:ln w="127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812991DA-77C7-B686-B437-3527C9C30B10}"/>
              </a:ext>
            </a:extLst>
          </p:cNvPr>
          <p:cNvCxnSpPr/>
          <p:nvPr/>
        </p:nvCxnSpPr>
        <p:spPr>
          <a:xfrm flipH="1">
            <a:off x="3559532" y="1711062"/>
            <a:ext cx="420914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BD8CF8A-EFFE-2C3E-CF6D-B6F79EC36699}"/>
              </a:ext>
            </a:extLst>
          </p:cNvPr>
          <p:cNvSpPr txBox="1"/>
          <p:nvPr/>
        </p:nvSpPr>
        <p:spPr>
          <a:xfrm>
            <a:off x="2776194" y="2068115"/>
            <a:ext cx="1701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/>
              <a:t>2</a:t>
            </a:r>
            <a:r>
              <a:rPr kumimoji="1" lang="ja-JP" altLang="en-US" sz="1050" dirty="0"/>
              <a:t>相解析のため、</a:t>
            </a:r>
            <a:r>
              <a:rPr kumimoji="1" lang="en-US" altLang="ja-JP" sz="1050" dirty="0"/>
              <a:t> ‘</a:t>
            </a:r>
            <a:r>
              <a:rPr kumimoji="1" lang="ja-JP" altLang="en-US" sz="1050" dirty="0"/>
              <a:t>自動推定</a:t>
            </a:r>
            <a:r>
              <a:rPr kumimoji="1" lang="en-US" altLang="ja-JP" sz="1050" dirty="0"/>
              <a:t>’ </a:t>
            </a:r>
            <a:r>
              <a:rPr kumimoji="1" lang="ja-JP" altLang="en-US" sz="1050" dirty="0"/>
              <a:t>はできません。</a:t>
            </a:r>
            <a:endParaRPr kumimoji="1" lang="en-US" altLang="ja-JP" sz="105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0C62F6C-FEA0-C2EB-F0A9-DFF668A75AE9}"/>
              </a:ext>
            </a:extLst>
          </p:cNvPr>
          <p:cNvSpPr txBox="1"/>
          <p:nvPr/>
        </p:nvSpPr>
        <p:spPr>
          <a:xfrm>
            <a:off x="4028957" y="1629816"/>
            <a:ext cx="807913" cy="188846"/>
          </a:xfrm>
          <a:prstGeom prst="rect">
            <a:avLst/>
          </a:prstGeom>
          <a:noFill/>
        </p:spPr>
        <p:txBody>
          <a:bodyPr wrap="none" lIns="0" tIns="27000" rIns="0" bIns="0" rtlCol="0">
            <a:spAutoFit/>
          </a:bodyPr>
          <a:lstStyle>
            <a:defPPr>
              <a:defRPr lang="en-US"/>
            </a:defPPr>
            <a:lvl1pPr>
              <a:defRPr kumimoji="1" sz="1400">
                <a:latin typeface="+mj-ea"/>
                <a:ea typeface="+mj-ea"/>
              </a:defRPr>
            </a:lvl1pPr>
          </a:lstStyle>
          <a:p>
            <a:r>
              <a:rPr lang="ja-JP" altLang="en-US" sz="1050" dirty="0"/>
              <a:t>精密化フラグ</a:t>
            </a:r>
            <a:endParaRPr lang="en-US" altLang="ja-JP" sz="105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30DDBE7-CD0C-461C-0EC8-E9862154DE45}"/>
              </a:ext>
            </a:extLst>
          </p:cNvPr>
          <p:cNvSpPr txBox="1"/>
          <p:nvPr/>
        </p:nvSpPr>
        <p:spPr>
          <a:xfrm>
            <a:off x="272183" y="5272191"/>
            <a:ext cx="1999971" cy="211930"/>
          </a:xfrm>
          <a:prstGeom prst="rect">
            <a:avLst/>
          </a:prstGeom>
          <a:noFill/>
        </p:spPr>
        <p:txBody>
          <a:bodyPr wrap="none" lIns="0" tIns="27000" rIns="0" bIns="0" rtlCol="0">
            <a:spAutoFit/>
          </a:bodyPr>
          <a:lstStyle/>
          <a:p>
            <a:r>
              <a:rPr kumimoji="1" lang="en-US" altLang="ja-JP" sz="1200" dirty="0">
                <a:latin typeface="+mj-ea"/>
                <a:ea typeface="+mj-ea"/>
              </a:rPr>
              <a:t>『</a:t>
            </a:r>
            <a:r>
              <a:rPr kumimoji="1" lang="en-US" altLang="ja-JP" sz="1200" dirty="0" err="1">
                <a:latin typeface="+mj-ea"/>
                <a:ea typeface="+mj-ea"/>
              </a:rPr>
              <a:t>Density_Thickness</a:t>
            </a:r>
            <a:r>
              <a:rPr kumimoji="1" lang="en-US" altLang="ja-JP" sz="1200" dirty="0">
                <a:latin typeface="+mj-ea"/>
                <a:ea typeface="+mj-ea"/>
              </a:rPr>
              <a:t>』</a:t>
            </a:r>
            <a:r>
              <a:rPr kumimoji="1" lang="ja-JP" altLang="en-US" sz="1200" dirty="0">
                <a:latin typeface="+mj-ea"/>
                <a:ea typeface="+mj-ea"/>
              </a:rPr>
              <a:t>タブ</a:t>
            </a:r>
            <a:endParaRPr kumimoji="1" lang="en-US" altLang="ja-JP" sz="12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299531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 descr="図形, 四角形&#10;&#10;自動的に生成された説明">
            <a:extLst>
              <a:ext uri="{FF2B5EF4-FFF2-40B4-BE49-F238E27FC236}">
                <a16:creationId xmlns:a16="http://schemas.microsoft.com/office/drawing/2014/main" id="{2FD0A54F-9356-49D1-9BB9-491D7FA4E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44240"/>
            <a:ext cx="6527483" cy="341376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287F209A-AA14-4ED1-BF4D-4A4767A045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90010" y="0"/>
            <a:ext cx="5253990" cy="4627245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EA18A6B-3D8B-41DB-B011-EB112451B7C6}"/>
              </a:ext>
            </a:extLst>
          </p:cNvPr>
          <p:cNvSpPr txBox="1"/>
          <p:nvPr/>
        </p:nvSpPr>
        <p:spPr>
          <a:xfrm>
            <a:off x="0" y="0"/>
            <a:ext cx="392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Windows</a:t>
            </a:r>
            <a:r>
              <a:rPr kumimoji="1" lang="ja-JP" altLang="en-US" dirty="0"/>
              <a:t>で</a:t>
            </a:r>
            <a:r>
              <a:rPr kumimoji="1" lang="en-US" altLang="ja-JP" dirty="0"/>
              <a:t>GUI-RITS</a:t>
            </a:r>
            <a:r>
              <a:rPr kumimoji="1" lang="ja-JP" altLang="en-US" dirty="0"/>
              <a:t>を起動すると、特段カスタマイズしない限り、このような</a:t>
            </a:r>
            <a:r>
              <a:rPr kumimoji="1" lang="en-US" altLang="ja-JP" dirty="0"/>
              <a:t>2</a:t>
            </a:r>
            <a:r>
              <a:rPr kumimoji="1" lang="ja-JP" altLang="en-US" dirty="0"/>
              <a:t>つの窓が立ち上がる。</a:t>
            </a:r>
            <a:endParaRPr kumimoji="1" lang="en-US" altLang="ja-JP" dirty="0"/>
          </a:p>
          <a:p>
            <a:r>
              <a:rPr kumimoji="1" lang="ja-JP" altLang="en-US" dirty="0"/>
              <a:t>本マニュアルでは、左下を「ターミナル」、右上を「メイン画面」と呼ぶ。</a:t>
            </a:r>
            <a:endParaRPr kumimoji="1" lang="en-US" altLang="ja-JP" dirty="0"/>
          </a:p>
          <a:p>
            <a:r>
              <a:rPr kumimoji="1" lang="ja-JP" altLang="en-US" dirty="0"/>
              <a:t>ターミナルにはコントロールの機能はない。邪魔なら隠しておいて可。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36D9159-6528-46CE-887A-A8474A5FBACF}"/>
              </a:ext>
            </a:extLst>
          </p:cNvPr>
          <p:cNvSpPr txBox="1"/>
          <p:nvPr/>
        </p:nvSpPr>
        <p:spPr>
          <a:xfrm>
            <a:off x="5888241" y="1720567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メイン画面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B66B1B2-1377-4165-B680-C631F6358AE8}"/>
              </a:ext>
            </a:extLst>
          </p:cNvPr>
          <p:cNvSpPr txBox="1"/>
          <p:nvPr/>
        </p:nvSpPr>
        <p:spPr>
          <a:xfrm>
            <a:off x="2009311" y="5202937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ターミナル</a:t>
            </a:r>
          </a:p>
        </p:txBody>
      </p:sp>
    </p:spTree>
    <p:extLst>
      <p:ext uri="{BB962C8B-B14F-4D97-AF65-F5344CB8AC3E}">
        <p14:creationId xmlns:p14="http://schemas.microsoft.com/office/powerpoint/2010/main" val="26478325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50119E7-C23C-69A8-7DF4-DDF23727E57A}"/>
              </a:ext>
            </a:extLst>
          </p:cNvPr>
          <p:cNvSpPr txBox="1"/>
          <p:nvPr/>
        </p:nvSpPr>
        <p:spPr>
          <a:xfrm>
            <a:off x="272178" y="5599291"/>
            <a:ext cx="1460593" cy="211930"/>
          </a:xfrm>
          <a:prstGeom prst="rect">
            <a:avLst/>
          </a:prstGeom>
          <a:noFill/>
        </p:spPr>
        <p:txBody>
          <a:bodyPr wrap="none" lIns="0" tIns="27000" rIns="0" bIns="0" rtlCol="0">
            <a:spAutoFit/>
          </a:bodyPr>
          <a:lstStyle/>
          <a:p>
            <a:r>
              <a:rPr kumimoji="1" lang="en-US" altLang="ja-JP" sz="1200" dirty="0">
                <a:latin typeface="+mj-ea"/>
                <a:ea typeface="+mj-ea"/>
              </a:rPr>
              <a:t>『Atomic info』</a:t>
            </a:r>
            <a:r>
              <a:rPr kumimoji="1" lang="ja-JP" altLang="en-US" sz="1200" dirty="0">
                <a:latin typeface="+mj-ea"/>
                <a:ea typeface="+mj-ea"/>
              </a:rPr>
              <a:t>タブ</a:t>
            </a:r>
            <a:endParaRPr kumimoji="1" lang="en-US" altLang="ja-JP" sz="1200" dirty="0">
              <a:latin typeface="+mj-ea"/>
              <a:ea typeface="+mj-ea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5F45AB8-4A42-3EED-AAF0-73F6B658B6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00011" y="2239563"/>
            <a:ext cx="5233987" cy="4609628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01EBAAE5-A9F1-9263-2F2D-49A2771BAA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5974080" cy="4062894"/>
          </a:xfrm>
          <a:prstGeom prst="rect">
            <a:avLst/>
          </a:prstGeom>
        </p:spPr>
      </p:pic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9931C8E4-54A3-5B78-012A-BE36293DBBDF}"/>
              </a:ext>
            </a:extLst>
          </p:cNvPr>
          <p:cNvCxnSpPr>
            <a:cxnSpLocks/>
          </p:cNvCxnSpPr>
          <p:nvPr/>
        </p:nvCxnSpPr>
        <p:spPr>
          <a:xfrm flipH="1">
            <a:off x="3777522" y="1641591"/>
            <a:ext cx="1163043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4562111-AC8E-F02D-1E14-78B75D377338}"/>
              </a:ext>
            </a:extLst>
          </p:cNvPr>
          <p:cNvSpPr txBox="1"/>
          <p:nvPr/>
        </p:nvSpPr>
        <p:spPr>
          <a:xfrm>
            <a:off x="5790576" y="2087892"/>
            <a:ext cx="2160000" cy="35042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lIns="0" tIns="27000" rIns="0" bIns="0" rtlCol="0">
            <a:spAutoFit/>
          </a:bodyPr>
          <a:lstStyle/>
          <a:p>
            <a:r>
              <a:rPr kumimoji="1" lang="en-US" altLang="ja-JP" sz="1050" dirty="0"/>
              <a:t>To be referred from an international table, or other source.</a:t>
            </a:r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C76F2C5E-4095-F4B1-F50D-E3F2AD7764EC}"/>
              </a:ext>
            </a:extLst>
          </p:cNvPr>
          <p:cNvCxnSpPr>
            <a:cxnSpLocks/>
            <a:stCxn id="10" idx="1"/>
            <a:endCxn id="5" idx="1"/>
          </p:cNvCxnSpPr>
          <p:nvPr/>
        </p:nvCxnSpPr>
        <p:spPr>
          <a:xfrm flipV="1">
            <a:off x="5542043" y="2263107"/>
            <a:ext cx="248533" cy="156201"/>
          </a:xfrm>
          <a:prstGeom prst="straightConnector1">
            <a:avLst/>
          </a:prstGeom>
          <a:ln w="12700">
            <a:solidFill>
              <a:srgbClr val="FF0000"/>
            </a:solidFill>
            <a:headEnd type="arrow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右中かっこ 9">
            <a:extLst>
              <a:ext uri="{FF2B5EF4-FFF2-40B4-BE49-F238E27FC236}">
                <a16:creationId xmlns:a16="http://schemas.microsoft.com/office/drawing/2014/main" id="{078C9E40-83A5-74BB-1C11-FF79E00FA851}"/>
              </a:ext>
            </a:extLst>
          </p:cNvPr>
          <p:cNvSpPr/>
          <p:nvPr/>
        </p:nvSpPr>
        <p:spPr>
          <a:xfrm>
            <a:off x="5407043" y="1987308"/>
            <a:ext cx="135000" cy="864000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US" sz="1350"/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075712E4-4B4C-2676-F373-BE234DD7DC8A}"/>
              </a:ext>
            </a:extLst>
          </p:cNvPr>
          <p:cNvCxnSpPr>
            <a:cxnSpLocks/>
            <a:stCxn id="17" idx="1"/>
          </p:cNvCxnSpPr>
          <p:nvPr/>
        </p:nvCxnSpPr>
        <p:spPr>
          <a:xfrm>
            <a:off x="5542043" y="3139227"/>
            <a:ext cx="248533" cy="112442"/>
          </a:xfrm>
          <a:prstGeom prst="straightConnector1">
            <a:avLst/>
          </a:prstGeom>
          <a:ln w="12700">
            <a:solidFill>
              <a:srgbClr val="FF0000"/>
            </a:solidFill>
            <a:headEnd type="arrow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右中かっこ 16">
            <a:extLst>
              <a:ext uri="{FF2B5EF4-FFF2-40B4-BE49-F238E27FC236}">
                <a16:creationId xmlns:a16="http://schemas.microsoft.com/office/drawing/2014/main" id="{311EE929-E4A7-2F95-FCD7-197EE3BC92B7}"/>
              </a:ext>
            </a:extLst>
          </p:cNvPr>
          <p:cNvSpPr/>
          <p:nvPr/>
        </p:nvSpPr>
        <p:spPr>
          <a:xfrm>
            <a:off x="5407043" y="2959227"/>
            <a:ext cx="135000" cy="360000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US" sz="1350"/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8C00130A-A246-2A8D-D90B-C9C405E565BD}"/>
              </a:ext>
            </a:extLst>
          </p:cNvPr>
          <p:cNvCxnSpPr>
            <a:cxnSpLocks/>
            <a:stCxn id="21" idx="1"/>
            <a:endCxn id="16" idx="0"/>
          </p:cNvCxnSpPr>
          <p:nvPr/>
        </p:nvCxnSpPr>
        <p:spPr>
          <a:xfrm flipH="1">
            <a:off x="1784282" y="2409025"/>
            <a:ext cx="1741033" cy="1936207"/>
          </a:xfrm>
          <a:prstGeom prst="straightConnector1">
            <a:avLst/>
          </a:prstGeom>
          <a:ln w="12700">
            <a:solidFill>
              <a:srgbClr val="FF0000"/>
            </a:solidFill>
            <a:headEnd type="arrow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右中かっこ 20">
            <a:extLst>
              <a:ext uri="{FF2B5EF4-FFF2-40B4-BE49-F238E27FC236}">
                <a16:creationId xmlns:a16="http://schemas.microsoft.com/office/drawing/2014/main" id="{A063B65B-C1AB-D147-FE14-4ABDCCA089F1}"/>
              </a:ext>
            </a:extLst>
          </p:cNvPr>
          <p:cNvSpPr/>
          <p:nvPr/>
        </p:nvSpPr>
        <p:spPr>
          <a:xfrm>
            <a:off x="3390315" y="2013025"/>
            <a:ext cx="135000" cy="792000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US" sz="1350"/>
          </a:p>
        </p:txBody>
      </p: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256F66ED-3312-0F76-E0B3-3800193A9539}"/>
              </a:ext>
            </a:extLst>
          </p:cNvPr>
          <p:cNvCxnSpPr>
            <a:cxnSpLocks/>
            <a:stCxn id="25" idx="1"/>
            <a:endCxn id="20" idx="0"/>
          </p:cNvCxnSpPr>
          <p:nvPr/>
        </p:nvCxnSpPr>
        <p:spPr>
          <a:xfrm>
            <a:off x="3547800" y="3138893"/>
            <a:ext cx="956340" cy="1227890"/>
          </a:xfrm>
          <a:prstGeom prst="straightConnector1">
            <a:avLst/>
          </a:prstGeom>
          <a:ln w="12700">
            <a:solidFill>
              <a:srgbClr val="FF0000"/>
            </a:solidFill>
            <a:headEnd type="arrow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右中かっこ 24">
            <a:extLst>
              <a:ext uri="{FF2B5EF4-FFF2-40B4-BE49-F238E27FC236}">
                <a16:creationId xmlns:a16="http://schemas.microsoft.com/office/drawing/2014/main" id="{12DDFDB9-80B6-C980-6BBE-ABB81355C71C}"/>
              </a:ext>
            </a:extLst>
          </p:cNvPr>
          <p:cNvSpPr/>
          <p:nvPr/>
        </p:nvSpPr>
        <p:spPr>
          <a:xfrm>
            <a:off x="3412800" y="2976893"/>
            <a:ext cx="135000" cy="324000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US" sz="1350"/>
          </a:p>
        </p:txBody>
      </p:sp>
      <p:sp>
        <p:nvSpPr>
          <p:cNvPr id="2" name="矢印: 下 1">
            <a:extLst>
              <a:ext uri="{FF2B5EF4-FFF2-40B4-BE49-F238E27FC236}">
                <a16:creationId xmlns:a16="http://schemas.microsoft.com/office/drawing/2014/main" id="{1A693E41-6534-4109-9561-3E9150E19897}"/>
              </a:ext>
            </a:extLst>
          </p:cNvPr>
          <p:cNvSpPr/>
          <p:nvPr/>
        </p:nvSpPr>
        <p:spPr>
          <a:xfrm>
            <a:off x="5401962" y="1080000"/>
            <a:ext cx="216583" cy="241533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35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C1FB589-BA63-A0E0-BA1E-56DBD42D2D44}"/>
              </a:ext>
            </a:extLst>
          </p:cNvPr>
          <p:cNvSpPr txBox="1"/>
          <p:nvPr/>
        </p:nvSpPr>
        <p:spPr>
          <a:xfrm>
            <a:off x="4934543" y="1462621"/>
            <a:ext cx="1215000" cy="35042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lIns="0" tIns="27000" rIns="0" bIns="0" rtlCol="0">
            <a:spAutoFit/>
          </a:bodyPr>
          <a:lstStyle>
            <a:defPPr>
              <a:defRPr lang="en-US"/>
            </a:defPPr>
            <a:lvl1pPr>
              <a:defRPr kumimoji="1" sz="1400">
                <a:latin typeface="+mj-ea"/>
                <a:ea typeface="+mj-ea"/>
              </a:defRPr>
            </a:lvl1pPr>
          </a:lstStyle>
          <a:p>
            <a:r>
              <a:rPr lang="ja-JP" altLang="en-US" sz="1050" dirty="0"/>
              <a:t>ユニットセルに入っている原子の種類数。</a:t>
            </a:r>
            <a:endParaRPr lang="en-US" altLang="ja-JP" sz="105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39B467D-10AB-5776-465D-40AD6EDE5D38}"/>
              </a:ext>
            </a:extLst>
          </p:cNvPr>
          <p:cNvSpPr txBox="1"/>
          <p:nvPr/>
        </p:nvSpPr>
        <p:spPr>
          <a:xfrm>
            <a:off x="5790576" y="3109539"/>
            <a:ext cx="2428550" cy="188846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lIns="0" tIns="27000" rIns="0" bIns="0" rtlCol="0">
            <a:spAutoFit/>
          </a:bodyPr>
          <a:lstStyle/>
          <a:p>
            <a:r>
              <a:rPr kumimoji="1" lang="ja-JP" altLang="en-US" sz="1050" dirty="0"/>
              <a:t>文献・</a:t>
            </a:r>
            <a:r>
              <a:rPr kumimoji="1" lang="en-US" altLang="ja-JP" sz="1050" dirty="0"/>
              <a:t>Web</a:t>
            </a:r>
            <a:r>
              <a:rPr kumimoji="1" lang="ja-JP" altLang="en-US" sz="1050" dirty="0"/>
              <a:t>等から引っ張ってくること。</a:t>
            </a:r>
            <a:endParaRPr kumimoji="1" lang="en-US" altLang="ja-JP" sz="105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A3F352F-4A03-BA56-B706-90DAC6331096}"/>
              </a:ext>
            </a:extLst>
          </p:cNvPr>
          <p:cNvSpPr txBox="1"/>
          <p:nvPr/>
        </p:nvSpPr>
        <p:spPr>
          <a:xfrm>
            <a:off x="393782" y="4345232"/>
            <a:ext cx="2781000" cy="35042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lIns="0" tIns="27000" rIns="0" bIns="0" rtlCol="0">
            <a:spAutoFit/>
          </a:bodyPr>
          <a:lstStyle/>
          <a:p>
            <a:r>
              <a:rPr kumimoji="1" lang="ja-JP" altLang="en-US" sz="1050" dirty="0"/>
              <a:t>結晶構造解析に使用するパラメータ。</a:t>
            </a:r>
            <a:endParaRPr kumimoji="1" lang="en-US" altLang="ja-JP" sz="1050" dirty="0"/>
          </a:p>
          <a:p>
            <a:r>
              <a:rPr kumimoji="1" lang="ja-JP" altLang="en-US" sz="1050" dirty="0"/>
              <a:t>精密化フラグは</a:t>
            </a:r>
            <a:r>
              <a:rPr kumimoji="1" lang="en-US" altLang="ja-JP" sz="1050" dirty="0"/>
              <a:t>on</a:t>
            </a:r>
            <a:r>
              <a:rPr kumimoji="1" lang="ja-JP" altLang="en-US" sz="1050" dirty="0"/>
              <a:t>にもできるが、通常は</a:t>
            </a:r>
            <a:r>
              <a:rPr kumimoji="1" lang="en-US" altLang="ja-JP" sz="1050" dirty="0"/>
              <a:t>off</a:t>
            </a:r>
            <a:r>
              <a:rPr kumimoji="1" lang="ja-JP" altLang="en-US" sz="1050" dirty="0"/>
              <a:t>で。</a:t>
            </a:r>
            <a:endParaRPr kumimoji="1" lang="en-US" altLang="ja-JP" sz="1050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52228CC-A1C4-61E4-172F-BDFB551A9FBE}"/>
              </a:ext>
            </a:extLst>
          </p:cNvPr>
          <p:cNvSpPr txBox="1"/>
          <p:nvPr/>
        </p:nvSpPr>
        <p:spPr>
          <a:xfrm>
            <a:off x="3622140" y="4366783"/>
            <a:ext cx="1764000" cy="57708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050" dirty="0"/>
              <a:t>熱振動パラメータと非弾性パラメータ。</a:t>
            </a:r>
            <a:r>
              <a:rPr kumimoji="1" lang="en-US" altLang="ja-JP" sz="1050" dirty="0"/>
              <a:t>0</a:t>
            </a:r>
            <a:r>
              <a:rPr kumimoji="1" lang="ja-JP" altLang="en-US" sz="1050" dirty="0"/>
              <a:t>を入力で、温度や</a:t>
            </a:r>
            <a:r>
              <a:rPr kumimoji="1" lang="en-US" altLang="ja-JP" sz="1050" dirty="0"/>
              <a:t>σ</a:t>
            </a:r>
            <a:r>
              <a:rPr kumimoji="1" lang="ja-JP" altLang="en-US" sz="1050" dirty="0"/>
              <a:t>から自動計算。</a:t>
            </a:r>
            <a:endParaRPr kumimoji="1" lang="en-US" altLang="ja-JP" sz="1050" dirty="0"/>
          </a:p>
        </p:txBody>
      </p:sp>
    </p:spTree>
    <p:extLst>
      <p:ext uri="{BB962C8B-B14F-4D97-AF65-F5344CB8AC3E}">
        <p14:creationId xmlns:p14="http://schemas.microsoft.com/office/powerpoint/2010/main" val="38564682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>
            <a:extLst>
              <a:ext uri="{FF2B5EF4-FFF2-40B4-BE49-F238E27FC236}">
                <a16:creationId xmlns:a16="http://schemas.microsoft.com/office/drawing/2014/main" id="{8EF4CBC7-AD10-41B1-8071-C6B02AE8D1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565" y="2976119"/>
            <a:ext cx="5660952" cy="384994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384F5B27-8F31-4B3F-9853-622902EF44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00606" y="0"/>
            <a:ext cx="5232797" cy="460858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44285693-42DF-4BE6-9C6D-F329164DB5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3602" y="4044315"/>
            <a:ext cx="3180398" cy="2813685"/>
          </a:xfrm>
          <a:prstGeom prst="rect">
            <a:avLst/>
          </a:prstGeom>
        </p:spPr>
      </p:pic>
      <p:pic>
        <p:nvPicPr>
          <p:cNvPr id="8" name="グラフィックス 7" descr="カーソル 単色塗りつぶし">
            <a:extLst>
              <a:ext uri="{FF2B5EF4-FFF2-40B4-BE49-F238E27FC236}">
                <a16:creationId xmlns:a16="http://schemas.microsoft.com/office/drawing/2014/main" id="{C11CB313-43BB-453C-BEB6-B86098F73C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260000">
            <a:off x="5615760" y="556008"/>
            <a:ext cx="301752" cy="301752"/>
          </a:xfrm>
          <a:prstGeom prst="rect">
            <a:avLst/>
          </a:prstGeom>
        </p:spPr>
      </p:pic>
      <p:pic>
        <p:nvPicPr>
          <p:cNvPr id="17" name="グラフィックス 16" descr="カーソル 単色塗りつぶし">
            <a:extLst>
              <a:ext uri="{FF2B5EF4-FFF2-40B4-BE49-F238E27FC236}">
                <a16:creationId xmlns:a16="http://schemas.microsoft.com/office/drawing/2014/main" id="{B1F02A23-8D84-4CE8-A7C2-69F634BEA5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260000">
            <a:off x="7734846" y="6543036"/>
            <a:ext cx="301752" cy="301752"/>
          </a:xfrm>
          <a:prstGeom prst="rect">
            <a:avLst/>
          </a:prstGeom>
        </p:spPr>
      </p:pic>
      <p:pic>
        <p:nvPicPr>
          <p:cNvPr id="15" name="グラフィックス 14" descr="カーソル 単色塗りつぶし">
            <a:extLst>
              <a:ext uri="{FF2B5EF4-FFF2-40B4-BE49-F238E27FC236}">
                <a16:creationId xmlns:a16="http://schemas.microsoft.com/office/drawing/2014/main" id="{23BB176E-ECB3-4EF2-97E7-F2B94BAF9F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340000" flipH="1">
            <a:off x="4820088" y="6543036"/>
            <a:ext cx="301752" cy="301752"/>
          </a:xfrm>
          <a:prstGeom prst="rect">
            <a:avLst/>
          </a:prstGeom>
        </p:spPr>
      </p:pic>
      <p:sp>
        <p:nvSpPr>
          <p:cNvPr id="2" name="矢印: 下カーブ 1">
            <a:extLst>
              <a:ext uri="{FF2B5EF4-FFF2-40B4-BE49-F238E27FC236}">
                <a16:creationId xmlns:a16="http://schemas.microsoft.com/office/drawing/2014/main" id="{DCCDBDE7-AC24-06A1-EF3A-E51DF83B16CF}"/>
              </a:ext>
            </a:extLst>
          </p:cNvPr>
          <p:cNvSpPr/>
          <p:nvPr/>
        </p:nvSpPr>
        <p:spPr>
          <a:xfrm>
            <a:off x="5338861" y="5995219"/>
            <a:ext cx="2233894" cy="38985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>
              <a:solidFill>
                <a:schemeClr val="tx1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CF569B7-FADF-7781-9EE7-2313DE723C40}"/>
              </a:ext>
            </a:extLst>
          </p:cNvPr>
          <p:cNvSpPr txBox="1"/>
          <p:nvPr/>
        </p:nvSpPr>
        <p:spPr>
          <a:xfrm>
            <a:off x="5943861" y="427995"/>
            <a:ext cx="41549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①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0ACB8FD-01FD-4DB9-0D55-1ED72A0FAEFF}"/>
              </a:ext>
            </a:extLst>
          </p:cNvPr>
          <p:cNvSpPr txBox="1"/>
          <p:nvPr/>
        </p:nvSpPr>
        <p:spPr>
          <a:xfrm>
            <a:off x="4892736" y="6133275"/>
            <a:ext cx="41549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kumimoji="1"/>
            </a:lvl1pPr>
          </a:lstStyle>
          <a:p>
            <a:r>
              <a:rPr lang="ja-JP" altLang="en-US" dirty="0"/>
              <a:t>②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96C18E4-E643-2B18-10CB-B6964D5AB28C}"/>
              </a:ext>
            </a:extLst>
          </p:cNvPr>
          <p:cNvSpPr txBox="1"/>
          <p:nvPr/>
        </p:nvSpPr>
        <p:spPr>
          <a:xfrm>
            <a:off x="7625393" y="6132172"/>
            <a:ext cx="41549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kumimoji="1"/>
            </a:lvl1pPr>
          </a:lstStyle>
          <a:p>
            <a:r>
              <a:rPr lang="ja-JP" altLang="en-US" dirty="0"/>
              <a:t>③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1ABFAC7-85A0-DA7A-1988-4E87EE0E5D88}"/>
              </a:ext>
            </a:extLst>
          </p:cNvPr>
          <p:cNvSpPr txBox="1"/>
          <p:nvPr/>
        </p:nvSpPr>
        <p:spPr>
          <a:xfrm>
            <a:off x="0" y="0"/>
            <a:ext cx="3708000" cy="313932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メイン画面の</a:t>
            </a:r>
            <a:r>
              <a:rPr kumimoji="1" lang="en-US" altLang="ja-JP" dirty="0"/>
              <a:t>Exec menu</a:t>
            </a:r>
            <a:r>
              <a:rPr kumimoji="1" lang="ja-JP" altLang="en-US" dirty="0"/>
              <a:t>から</a:t>
            </a:r>
            <a:r>
              <a:rPr kumimoji="1" lang="en-US" altLang="ja-JP" dirty="0"/>
              <a:t>RITS Fit</a:t>
            </a:r>
            <a:r>
              <a:rPr kumimoji="1" lang="ja-JP" altLang="en-US" dirty="0"/>
              <a:t>を選択すると、右下の</a:t>
            </a:r>
            <a:r>
              <a:rPr kumimoji="1" lang="en-US" altLang="ja-JP" dirty="0"/>
              <a:t>RITS Fit</a:t>
            </a:r>
            <a:r>
              <a:rPr kumimoji="1" lang="ja-JP" altLang="en-US" dirty="0"/>
              <a:t>パネルがあらわれる。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初期値の入力値を確認したら、必ず「</a:t>
            </a:r>
            <a:r>
              <a:rPr kumimoji="1" lang="en-US" altLang="ja-JP" dirty="0"/>
              <a:t>Set</a:t>
            </a:r>
            <a:r>
              <a:rPr kumimoji="1" lang="ja-JP" altLang="en-US" dirty="0"/>
              <a:t>」ボタンを押す。</a:t>
            </a:r>
            <a:endParaRPr kumimoji="1" lang="en-US" altLang="ja-JP" dirty="0"/>
          </a:p>
          <a:p>
            <a:r>
              <a:rPr kumimoji="1" lang="ja-JP" altLang="en-US" dirty="0"/>
              <a:t>押し忘れると、更新前の数値・フラグのまま実行される。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精密化実行は、</a:t>
            </a:r>
            <a:r>
              <a:rPr kumimoji="1" lang="en-US" altLang="ja-JP" dirty="0"/>
              <a:t>RITS Fit</a:t>
            </a:r>
            <a:r>
              <a:rPr kumimoji="1" lang="ja-JP" altLang="en-US" dirty="0"/>
              <a:t>パネルの「</a:t>
            </a:r>
            <a:r>
              <a:rPr kumimoji="1" lang="en-US" altLang="ja-JP" dirty="0"/>
              <a:t>Fit</a:t>
            </a:r>
            <a:r>
              <a:rPr kumimoji="1" lang="ja-JP" altLang="en-US" dirty="0"/>
              <a:t>」ボタンを押す。</a:t>
            </a:r>
            <a:endParaRPr kumimoji="1" lang="en-US" altLang="ja-JP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49DD957-C249-B1DD-E078-125DD339623E}"/>
              </a:ext>
            </a:extLst>
          </p:cNvPr>
          <p:cNvSpPr txBox="1"/>
          <p:nvPr/>
        </p:nvSpPr>
        <p:spPr>
          <a:xfrm>
            <a:off x="5854096" y="6133274"/>
            <a:ext cx="1218282" cy="25179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lIns="0" tIns="36000" rIns="0" bIns="0" rtlCol="0">
            <a:spAutoFit/>
          </a:bodyPr>
          <a:lstStyle>
            <a:defPPr>
              <a:defRPr lang="en-US"/>
            </a:defPPr>
            <a:lvl1pPr>
              <a:defRPr kumimoji="1" sz="1400">
                <a:latin typeface="+mj-ea"/>
                <a:ea typeface="+mj-ea"/>
              </a:defRPr>
            </a:lvl1pPr>
          </a:lstStyle>
          <a:p>
            <a:r>
              <a:rPr lang="en-US" altLang="ja-JP" dirty="0"/>
              <a:t>Set</a:t>
            </a:r>
            <a:r>
              <a:rPr lang="ja-JP" altLang="en-US" dirty="0"/>
              <a:t>してから</a:t>
            </a:r>
            <a:r>
              <a:rPr lang="en-US" altLang="ja-JP" dirty="0"/>
              <a:t>Fit</a:t>
            </a:r>
          </a:p>
        </p:txBody>
      </p:sp>
    </p:spTree>
    <p:extLst>
      <p:ext uri="{BB962C8B-B14F-4D97-AF65-F5344CB8AC3E}">
        <p14:creationId xmlns:p14="http://schemas.microsoft.com/office/powerpoint/2010/main" val="27375746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>
            <a:extLst>
              <a:ext uri="{FF2B5EF4-FFF2-40B4-BE49-F238E27FC236}">
                <a16:creationId xmlns:a16="http://schemas.microsoft.com/office/drawing/2014/main" id="{8ACCB2CB-7D73-4C82-A767-8AFF674E48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5660952" cy="384994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3E9BB033-7302-716E-279F-51BF71C99A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00011" y="8808"/>
            <a:ext cx="5233987" cy="4609628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DF6C356C-D63D-4050-8B28-E1E635D88C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3603" y="4044315"/>
            <a:ext cx="3180395" cy="2813684"/>
          </a:xfrm>
          <a:prstGeom prst="rect">
            <a:avLst/>
          </a:prstGeom>
        </p:spPr>
      </p:pic>
      <p:pic>
        <p:nvPicPr>
          <p:cNvPr id="15" name="グラフィックス 14" descr="カーソル 単色塗りつぶし">
            <a:extLst>
              <a:ext uri="{FF2B5EF4-FFF2-40B4-BE49-F238E27FC236}">
                <a16:creationId xmlns:a16="http://schemas.microsoft.com/office/drawing/2014/main" id="{099E14C0-E073-4490-AEDC-52CDC74013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260000">
            <a:off x="3895822" y="882638"/>
            <a:ext cx="301752" cy="301752"/>
          </a:xfrm>
          <a:prstGeom prst="rect">
            <a:avLst/>
          </a:prstGeom>
        </p:spPr>
      </p:pic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0AEF89D2-3E39-4D40-B673-2F6444FCDC46}"/>
              </a:ext>
            </a:extLst>
          </p:cNvPr>
          <p:cNvCxnSpPr/>
          <p:nvPr/>
        </p:nvCxnSpPr>
        <p:spPr>
          <a:xfrm flipH="1">
            <a:off x="7443617" y="6045558"/>
            <a:ext cx="420914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F75CEDDA-C9EF-4570-BA84-17525C74A1CC}"/>
              </a:ext>
            </a:extLst>
          </p:cNvPr>
          <p:cNvSpPr txBox="1"/>
          <p:nvPr/>
        </p:nvSpPr>
        <p:spPr>
          <a:xfrm>
            <a:off x="7813732" y="5814853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χ</a:t>
            </a:r>
            <a:r>
              <a:rPr kumimoji="1" lang="en-US" altLang="ja-JP" baseline="30000" dirty="0"/>
              <a:t>2</a:t>
            </a:r>
          </a:p>
        </p:txBody>
      </p: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03588EF0-9F2E-B5AA-1F69-0AAA69D00D7F}"/>
              </a:ext>
            </a:extLst>
          </p:cNvPr>
          <p:cNvCxnSpPr>
            <a:cxnSpLocks/>
          </p:cNvCxnSpPr>
          <p:nvPr/>
        </p:nvCxnSpPr>
        <p:spPr>
          <a:xfrm flipV="1">
            <a:off x="104932" y="360000"/>
            <a:ext cx="0" cy="5921559"/>
          </a:xfrm>
          <a:prstGeom prst="straightConnector1">
            <a:avLst/>
          </a:prstGeom>
          <a:ln w="127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92F504B-3BE5-1C87-B0C4-AE0F00C172B5}"/>
              </a:ext>
            </a:extLst>
          </p:cNvPr>
          <p:cNvSpPr txBox="1"/>
          <p:nvPr/>
        </p:nvSpPr>
        <p:spPr>
          <a:xfrm>
            <a:off x="3491275" y="3267998"/>
            <a:ext cx="4473532" cy="36933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standard deviation = (covariance matrix)</a:t>
            </a:r>
            <a:r>
              <a:rPr kumimoji="1" lang="en-US" altLang="ja-JP" baseline="30000" dirty="0"/>
              <a:t>0.5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80E1880-AB88-438B-5E7B-D7E86C9A4000}"/>
              </a:ext>
            </a:extLst>
          </p:cNvPr>
          <p:cNvSpPr txBox="1"/>
          <p:nvPr/>
        </p:nvSpPr>
        <p:spPr>
          <a:xfrm>
            <a:off x="6738983" y="3707670"/>
            <a:ext cx="2405017" cy="64633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C×standard</a:t>
            </a:r>
            <a:r>
              <a:rPr kumimoji="1" lang="en-US" altLang="ja-JP" dirty="0"/>
              <a:t> deviation</a:t>
            </a:r>
          </a:p>
          <a:p>
            <a:r>
              <a:rPr kumimoji="1" lang="en-US" altLang="ja-JP" dirty="0"/>
              <a:t>C = (χ</a:t>
            </a:r>
            <a:r>
              <a:rPr kumimoji="1" lang="en-US" altLang="ja-JP" baseline="30000" dirty="0"/>
              <a:t>2</a:t>
            </a:r>
            <a:r>
              <a:rPr kumimoji="1" lang="en-US" altLang="ja-JP" dirty="0"/>
              <a:t> ∕ (n − p))</a:t>
            </a:r>
            <a:r>
              <a:rPr kumimoji="1" lang="en-US" altLang="ja-JP" baseline="30000" dirty="0"/>
              <a:t>0.5</a:t>
            </a: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97084675-C19F-7B87-BE6A-01EDE7FD4095}"/>
              </a:ext>
            </a:extLst>
          </p:cNvPr>
          <p:cNvCxnSpPr>
            <a:cxnSpLocks/>
          </p:cNvCxnSpPr>
          <p:nvPr/>
        </p:nvCxnSpPr>
        <p:spPr>
          <a:xfrm flipH="1">
            <a:off x="8384668" y="4044315"/>
            <a:ext cx="504890" cy="1020137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グラフィックス 25" descr="カーソル 単色塗りつぶし">
            <a:extLst>
              <a:ext uri="{FF2B5EF4-FFF2-40B4-BE49-F238E27FC236}">
                <a16:creationId xmlns:a16="http://schemas.microsoft.com/office/drawing/2014/main" id="{74B7C9DC-7971-79E1-486F-A070C10543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260000">
            <a:off x="5964488" y="4438198"/>
            <a:ext cx="301752" cy="301752"/>
          </a:xfrm>
          <a:prstGeom prst="rect">
            <a:avLst/>
          </a:prstGeom>
        </p:spPr>
      </p:pic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E939981E-3035-B935-59E4-89F2A861B6F5}"/>
              </a:ext>
            </a:extLst>
          </p:cNvPr>
          <p:cNvSpPr txBox="1"/>
          <p:nvPr/>
        </p:nvSpPr>
        <p:spPr>
          <a:xfrm>
            <a:off x="2602052" y="3762302"/>
            <a:ext cx="2773516" cy="36933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相関行列を表示できます</a:t>
            </a:r>
            <a:r>
              <a:rPr kumimoji="1" lang="en-US" altLang="ja-JP" dirty="0"/>
              <a:t>.</a:t>
            </a:r>
            <a:endParaRPr kumimoji="1" lang="en-US" altLang="ja-JP" baseline="30000" dirty="0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30E4A620-8525-C2B3-0CB7-A5E878F7F730}"/>
              </a:ext>
            </a:extLst>
          </p:cNvPr>
          <p:cNvCxnSpPr>
            <a:cxnSpLocks/>
          </p:cNvCxnSpPr>
          <p:nvPr/>
        </p:nvCxnSpPr>
        <p:spPr>
          <a:xfrm>
            <a:off x="5414838" y="3637330"/>
            <a:ext cx="2360525" cy="1427122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図 30">
            <a:extLst>
              <a:ext uri="{FF2B5EF4-FFF2-40B4-BE49-F238E27FC236}">
                <a16:creationId xmlns:a16="http://schemas.microsoft.com/office/drawing/2014/main" id="{A616B585-E4A1-ABDF-B683-23779A8FA7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47147" y="4078109"/>
            <a:ext cx="3027045" cy="2767012"/>
          </a:xfrm>
          <a:prstGeom prst="rect">
            <a:avLst/>
          </a:prstGeom>
        </p:spPr>
      </p:pic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80401C41-FF15-AFBE-29D9-0DD42CC2F60D}"/>
              </a:ext>
            </a:extLst>
          </p:cNvPr>
          <p:cNvCxnSpPr>
            <a:cxnSpLocks/>
          </p:cNvCxnSpPr>
          <p:nvPr/>
        </p:nvCxnSpPr>
        <p:spPr>
          <a:xfrm>
            <a:off x="5400262" y="3932852"/>
            <a:ext cx="729416" cy="523318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6F59CAF-1394-9F2A-18B4-F51AC1C76C6D}"/>
              </a:ext>
            </a:extLst>
          </p:cNvPr>
          <p:cNvSpPr txBox="1"/>
          <p:nvPr/>
        </p:nvSpPr>
        <p:spPr>
          <a:xfrm>
            <a:off x="6047471" y="201960"/>
            <a:ext cx="2196000" cy="57708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050" dirty="0"/>
              <a:t>Save Fitting result data</a:t>
            </a:r>
            <a:r>
              <a:rPr kumimoji="1" lang="ja-JP" altLang="en-US" sz="1050" dirty="0"/>
              <a:t>を選択すると、表示しているデータをテキストで保存することができます。</a:t>
            </a:r>
            <a:endParaRPr kumimoji="1" lang="en-US" altLang="ja-JP" sz="105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4450B52-3598-1BA7-863B-077BEB7695DD}"/>
              </a:ext>
            </a:extLst>
          </p:cNvPr>
          <p:cNvSpPr txBox="1"/>
          <p:nvPr/>
        </p:nvSpPr>
        <p:spPr>
          <a:xfrm>
            <a:off x="5355315" y="1339045"/>
            <a:ext cx="1656000" cy="57708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050" dirty="0"/>
              <a:t>Save image</a:t>
            </a:r>
            <a:r>
              <a:rPr kumimoji="1" lang="ja-JP" altLang="en-US" sz="1050" dirty="0"/>
              <a:t>を選択すると、この画面を</a:t>
            </a:r>
            <a:r>
              <a:rPr kumimoji="1" lang="en-US" altLang="ja-JP" sz="1050" dirty="0"/>
              <a:t>PNG</a:t>
            </a:r>
            <a:r>
              <a:rPr kumimoji="1" lang="ja-JP" altLang="en-US" sz="1050" dirty="0"/>
              <a:t>ファイルとして保存できます。</a:t>
            </a:r>
            <a:endParaRPr kumimoji="1" lang="en-US" altLang="ja-JP" sz="1050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82E18EF-C186-B7FA-DFE6-74472703D514}"/>
              </a:ext>
            </a:extLst>
          </p:cNvPr>
          <p:cNvSpPr txBox="1"/>
          <p:nvPr/>
        </p:nvSpPr>
        <p:spPr>
          <a:xfrm>
            <a:off x="92062" y="6281559"/>
            <a:ext cx="5346000" cy="44276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lIns="0" tIns="27000" rIns="0" bIns="0" rtlCol="0">
            <a:spAutoFit/>
          </a:bodyPr>
          <a:lstStyle>
            <a:defPPr>
              <a:defRPr lang="en-US"/>
            </a:defPPr>
            <a:lvl1pPr>
              <a:defRPr kumimoji="1"/>
            </a:lvl1pPr>
          </a:lstStyle>
          <a:p>
            <a:r>
              <a:rPr lang="ja-JP" altLang="en-US" sz="1350" dirty="0"/>
              <a:t>初期値ファイル保存はパネルの</a:t>
            </a:r>
            <a:r>
              <a:rPr lang="en-US" altLang="ja-JP" sz="1350" dirty="0"/>
              <a:t>File menu</a:t>
            </a:r>
            <a:r>
              <a:rPr lang="ja-JP" altLang="en-US" sz="1350" dirty="0"/>
              <a:t>の「</a:t>
            </a:r>
            <a:r>
              <a:rPr lang="en-US" altLang="ja-JP" sz="1350" dirty="0"/>
              <a:t>Save initial Parameter</a:t>
            </a:r>
            <a:r>
              <a:rPr lang="ja-JP" altLang="en-US" sz="1350" dirty="0"/>
              <a:t>」から行う。</a:t>
            </a:r>
            <a:r>
              <a:rPr lang="ja-JP" altLang="en-US" sz="1350" b="1" dirty="0"/>
              <a:t>自動で更新されない</a:t>
            </a:r>
            <a:r>
              <a:rPr lang="ja-JP" altLang="en-US" sz="1350" dirty="0"/>
              <a:t>仕様なので、注意のこと。</a:t>
            </a:r>
            <a:endParaRPr lang="en-US" altLang="ja-JP" sz="135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DAA0733-4272-560C-E2E3-2D47EFD31C6F}"/>
              </a:ext>
            </a:extLst>
          </p:cNvPr>
          <p:cNvSpPr txBox="1"/>
          <p:nvPr/>
        </p:nvSpPr>
        <p:spPr>
          <a:xfrm>
            <a:off x="858436" y="1863293"/>
            <a:ext cx="3537000" cy="1481508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lIns="0" tIns="27000" rIns="0" bIns="0" rtlCol="0">
            <a:spAutoFit/>
          </a:bodyPr>
          <a:lstStyle/>
          <a:p>
            <a:r>
              <a:rPr kumimoji="1" lang="en-US" altLang="ja-JP" sz="1350" dirty="0"/>
              <a:t>10</a:t>
            </a:r>
            <a:r>
              <a:rPr kumimoji="1" lang="ja-JP" altLang="en-US" sz="1350" dirty="0"/>
              <a:t>秒強で解析が終わり、解析結果が</a:t>
            </a:r>
            <a:r>
              <a:rPr kumimoji="1" lang="en-US" altLang="ja-JP" sz="1350" dirty="0"/>
              <a:t>RITS Fit</a:t>
            </a:r>
            <a:r>
              <a:rPr kumimoji="1" lang="ja-JP" altLang="en-US" sz="1350" dirty="0"/>
              <a:t>パネルに出てくる。</a:t>
            </a:r>
            <a:endParaRPr kumimoji="1" lang="en-US" altLang="ja-JP" sz="1350" dirty="0"/>
          </a:p>
          <a:p>
            <a:endParaRPr kumimoji="1" lang="en-US" altLang="ja-JP" sz="1350" dirty="0"/>
          </a:p>
          <a:p>
            <a:r>
              <a:rPr kumimoji="1" lang="ja-JP" altLang="en-US" sz="1350" dirty="0"/>
              <a:t>計算結果は、メイン画面の</a:t>
            </a:r>
            <a:r>
              <a:rPr kumimoji="1" lang="en-US" altLang="ja-JP" sz="1350" dirty="0"/>
              <a:t>File menu</a:t>
            </a:r>
            <a:r>
              <a:rPr kumimoji="1" lang="ja-JP" altLang="en-US" sz="1350" dirty="0"/>
              <a:t>の「</a:t>
            </a:r>
            <a:r>
              <a:rPr kumimoji="1" lang="en-US" altLang="ja-JP" sz="1350" dirty="0"/>
              <a:t>Save Fitting result parameter</a:t>
            </a:r>
            <a:r>
              <a:rPr kumimoji="1" lang="ja-JP" altLang="en-US" sz="1350" dirty="0"/>
              <a:t>」を選択することで、</a:t>
            </a:r>
            <a:r>
              <a:rPr kumimoji="1" lang="en-US" altLang="ja-JP" sz="1350" dirty="0"/>
              <a:t>Windows</a:t>
            </a:r>
            <a:r>
              <a:rPr kumimoji="1" lang="ja-JP" altLang="en-US" sz="1350" dirty="0"/>
              <a:t>のエクスプローラ画面が出るので、適当なファイル名で保存できます。</a:t>
            </a:r>
            <a:endParaRPr kumimoji="1" lang="en-US" altLang="ja-JP" sz="1350" dirty="0"/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522DEF04-B3D8-24B6-9BCA-4C21FD124C50}"/>
              </a:ext>
            </a:extLst>
          </p:cNvPr>
          <p:cNvCxnSpPr>
            <a:cxnSpLocks/>
          </p:cNvCxnSpPr>
          <p:nvPr/>
        </p:nvCxnSpPr>
        <p:spPr>
          <a:xfrm flipH="1">
            <a:off x="5109030" y="515257"/>
            <a:ext cx="994409" cy="268514"/>
          </a:xfrm>
          <a:prstGeom prst="straightConnector1">
            <a:avLst/>
          </a:prstGeom>
          <a:ln w="127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2EE0AC58-28A2-2630-7937-C30745C9DBFD}"/>
              </a:ext>
            </a:extLst>
          </p:cNvPr>
          <p:cNvCxnSpPr>
            <a:cxnSpLocks/>
          </p:cNvCxnSpPr>
          <p:nvPr/>
        </p:nvCxnSpPr>
        <p:spPr>
          <a:xfrm flipH="1" flipV="1">
            <a:off x="4572001" y="1264971"/>
            <a:ext cx="885392" cy="308645"/>
          </a:xfrm>
          <a:prstGeom prst="straightConnector1">
            <a:avLst/>
          </a:prstGeom>
          <a:ln w="127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15090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CC245BE8-047D-67EE-E598-24CA055ACF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80"/>
          <a:stretch/>
        </p:blipFill>
        <p:spPr>
          <a:xfrm>
            <a:off x="3890010" y="174929"/>
            <a:ext cx="5253990" cy="4452316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5042ED9C-7210-42BC-4712-9DD14FA90E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9805" y="3264217"/>
            <a:ext cx="6894195" cy="3593783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22BB1168-3F30-35C3-8E67-FAF50949CB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598" y="1107360"/>
            <a:ext cx="3007043" cy="2126933"/>
          </a:xfrm>
          <a:prstGeom prst="rect">
            <a:avLst/>
          </a:prstGeom>
        </p:spPr>
      </p:pic>
      <p:pic>
        <p:nvPicPr>
          <p:cNvPr id="8" name="グラフィックス 7" descr="カーソル 単色塗りつぶし">
            <a:extLst>
              <a:ext uri="{FF2B5EF4-FFF2-40B4-BE49-F238E27FC236}">
                <a16:creationId xmlns:a16="http://schemas.microsoft.com/office/drawing/2014/main" id="{C11CB313-43BB-453C-BEB6-B86098F73C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260000">
            <a:off x="6447244" y="1769523"/>
            <a:ext cx="301752" cy="301752"/>
          </a:xfrm>
          <a:prstGeom prst="rect">
            <a:avLst/>
          </a:prstGeom>
        </p:spPr>
      </p:pic>
      <p:pic>
        <p:nvPicPr>
          <p:cNvPr id="16" name="グラフィックス 15" descr="カーソル 単色塗りつぶし">
            <a:extLst>
              <a:ext uri="{FF2B5EF4-FFF2-40B4-BE49-F238E27FC236}">
                <a16:creationId xmlns:a16="http://schemas.microsoft.com/office/drawing/2014/main" id="{E20E2DE0-36B6-BEC3-38AD-AD7167471B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260000">
            <a:off x="5664083" y="4832595"/>
            <a:ext cx="301752" cy="301752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EA18A6B-3D8B-41DB-B011-EB112451B7C6}"/>
              </a:ext>
            </a:extLst>
          </p:cNvPr>
          <p:cNvSpPr txBox="1"/>
          <p:nvPr/>
        </p:nvSpPr>
        <p:spPr>
          <a:xfrm>
            <a:off x="0" y="0"/>
            <a:ext cx="3960000" cy="369331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次に多数のファイルを解析する</a:t>
            </a:r>
            <a:r>
              <a:rPr kumimoji="1" lang="en-US" altLang="ja-JP" dirty="0"/>
              <a:t>RITS2</a:t>
            </a:r>
            <a:r>
              <a:rPr kumimoji="1" lang="ja-JP" altLang="en-US" dirty="0"/>
              <a:t>の使い方です。「</a:t>
            </a:r>
            <a:r>
              <a:rPr kumimoji="1" lang="en-GB" altLang="ja-JP" dirty="0" err="1"/>
              <a:t>RitsEdgeTemplate</a:t>
            </a:r>
            <a:r>
              <a:rPr kumimoji="1" lang="ja-JP" altLang="en-US" dirty="0"/>
              <a:t>」フォルダの中の「</a:t>
            </a:r>
            <a:r>
              <a:rPr kumimoji="1" lang="en-US" altLang="ja-JP" dirty="0"/>
              <a:t>RITS2data</a:t>
            </a:r>
            <a:r>
              <a:rPr kumimoji="1" lang="ja-JP" altLang="en-US" dirty="0"/>
              <a:t>」からデータをロードしてみましょう。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ファイルメニューから「</a:t>
            </a:r>
            <a:r>
              <a:rPr kumimoji="1" lang="en-US" altLang="ja-JP" dirty="0"/>
              <a:t>Load Sequence number File</a:t>
            </a:r>
            <a:r>
              <a:rPr kumimoji="1" lang="ja-JP" altLang="en-US" dirty="0"/>
              <a:t>」を選択します。</a:t>
            </a:r>
          </a:p>
          <a:p>
            <a:r>
              <a:rPr kumimoji="1" lang="en-US" altLang="ja-JP" dirty="0"/>
              <a:t>Windows</a:t>
            </a:r>
            <a:r>
              <a:rPr kumimoji="1" lang="ja-JP" altLang="en-US" dirty="0"/>
              <a:t>のエクスプローラ画面が表示されますので、</a:t>
            </a:r>
            <a:r>
              <a:rPr kumimoji="1" lang="en-US" altLang="ja-JP" dirty="0"/>
              <a:t>extension: </a:t>
            </a:r>
            <a:r>
              <a:rPr kumimoji="1" lang="en-US" altLang="ja-JP" dirty="0" err="1"/>
              <a:t>dat</a:t>
            </a:r>
            <a:r>
              <a:rPr kumimoji="1" lang="ja-JP" altLang="en-US" dirty="0"/>
              <a:t>とし、フォルダ「</a:t>
            </a:r>
            <a:r>
              <a:rPr kumimoji="1" lang="en-US" altLang="ja-JP" dirty="0"/>
              <a:t>RITS2data</a:t>
            </a:r>
            <a:r>
              <a:rPr kumimoji="1" lang="ja-JP" altLang="en-US" dirty="0"/>
              <a:t>」を選択します。</a:t>
            </a:r>
          </a:p>
        </p:txBody>
      </p:sp>
      <p:cxnSp>
        <p:nvCxnSpPr>
          <p:cNvPr id="2" name="直線矢印コネクタ 1">
            <a:extLst>
              <a:ext uri="{FF2B5EF4-FFF2-40B4-BE49-F238E27FC236}">
                <a16:creationId xmlns:a16="http://schemas.microsoft.com/office/drawing/2014/main" id="{37C150AF-C171-3B23-AB92-18F8F151AD13}"/>
              </a:ext>
            </a:extLst>
          </p:cNvPr>
          <p:cNvCxnSpPr>
            <a:cxnSpLocks/>
          </p:cNvCxnSpPr>
          <p:nvPr/>
        </p:nvCxnSpPr>
        <p:spPr>
          <a:xfrm flipV="1">
            <a:off x="3798466" y="1876425"/>
            <a:ext cx="3352161" cy="1002967"/>
          </a:xfrm>
          <a:prstGeom prst="straightConnector1">
            <a:avLst/>
          </a:prstGeom>
          <a:ln w="19050">
            <a:solidFill>
              <a:schemeClr val="accent4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19025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A14B5C33-E344-98C0-22A9-1BB6C1FE40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" t="-2" r="85818" b="46459"/>
          <a:stretch/>
        </p:blipFill>
        <p:spPr>
          <a:xfrm>
            <a:off x="1" y="2574024"/>
            <a:ext cx="1813987" cy="428397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C245BE8-047D-67EE-E598-24CA055ACF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780"/>
          <a:stretch/>
        </p:blipFill>
        <p:spPr>
          <a:xfrm>
            <a:off x="3890010" y="174929"/>
            <a:ext cx="5253990" cy="4452316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9E14EB41-2B5D-33F2-D3FF-E8279CF6C2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3950" y="1148131"/>
            <a:ext cx="3007043" cy="2126933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5D128FF7-80C1-8538-8067-D67955E325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9805" y="3264217"/>
            <a:ext cx="6894195" cy="3593783"/>
          </a:xfrm>
          <a:prstGeom prst="rect">
            <a:avLst/>
          </a:prstGeom>
        </p:spPr>
      </p:pic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E28F9F5E-4227-09BE-812C-36A369966196}"/>
              </a:ext>
            </a:extLst>
          </p:cNvPr>
          <p:cNvCxnSpPr>
            <a:cxnSpLocks/>
          </p:cNvCxnSpPr>
          <p:nvPr/>
        </p:nvCxnSpPr>
        <p:spPr>
          <a:xfrm flipH="1">
            <a:off x="864394" y="2068643"/>
            <a:ext cx="1076832" cy="1461545"/>
          </a:xfrm>
          <a:prstGeom prst="straightConnector1">
            <a:avLst/>
          </a:prstGeom>
          <a:ln w="19050">
            <a:solidFill>
              <a:schemeClr val="accent4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グラフィックス 10" descr="カーソル 単色塗りつぶし">
            <a:extLst>
              <a:ext uri="{FF2B5EF4-FFF2-40B4-BE49-F238E27FC236}">
                <a16:creationId xmlns:a16="http://schemas.microsoft.com/office/drawing/2014/main" id="{CC9FCBCB-685A-B5C6-A06A-9C3BC107E5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260000">
            <a:off x="6724146" y="2826797"/>
            <a:ext cx="301752" cy="301752"/>
          </a:xfrm>
          <a:prstGeom prst="rect">
            <a:avLst/>
          </a:prstGeom>
        </p:spPr>
      </p:pic>
      <p:pic>
        <p:nvPicPr>
          <p:cNvPr id="12" name="グラフィックス 11" descr="カーソル 単色塗りつぶし">
            <a:extLst>
              <a:ext uri="{FF2B5EF4-FFF2-40B4-BE49-F238E27FC236}">
                <a16:creationId xmlns:a16="http://schemas.microsoft.com/office/drawing/2014/main" id="{B934C8F1-0CC3-F107-E068-2633B626D0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260000">
            <a:off x="6059585" y="5939756"/>
            <a:ext cx="301752" cy="301752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6D1E7E9-C4E4-8162-03B3-414FDA340FB6}"/>
              </a:ext>
            </a:extLst>
          </p:cNvPr>
          <p:cNvSpPr txBox="1"/>
          <p:nvPr/>
        </p:nvSpPr>
        <p:spPr>
          <a:xfrm>
            <a:off x="403528" y="945582"/>
            <a:ext cx="3168000" cy="113107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350" dirty="0"/>
              <a:t>次に、</a:t>
            </a:r>
            <a:r>
              <a:rPr kumimoji="1" lang="en-US" altLang="ja-JP" sz="1350" dirty="0"/>
              <a:t>mask file</a:t>
            </a:r>
            <a:r>
              <a:rPr kumimoji="1" lang="ja-JP" altLang="en-US" sz="1350" dirty="0"/>
              <a:t>を選択します。</a:t>
            </a:r>
            <a:endParaRPr kumimoji="1" lang="en-US" altLang="ja-JP" sz="1350" dirty="0"/>
          </a:p>
          <a:p>
            <a:r>
              <a:rPr kumimoji="1" lang="ja-JP" altLang="en-US" sz="1350" dirty="0"/>
              <a:t>「</a:t>
            </a:r>
            <a:r>
              <a:rPr kumimoji="1" lang="en-US" altLang="ja-JP" sz="1350" dirty="0" err="1"/>
              <a:t>RITSdata</a:t>
            </a:r>
            <a:r>
              <a:rPr kumimoji="1" lang="ja-JP" altLang="en-US" sz="1350" dirty="0"/>
              <a:t>」フォルダの中の「</a:t>
            </a:r>
            <a:r>
              <a:rPr kumimoji="1" lang="en-GB" altLang="ja-JP" sz="1350" dirty="0"/>
              <a:t>Tadahiro_5x6x40mask.txt</a:t>
            </a:r>
            <a:r>
              <a:rPr kumimoji="1" lang="ja-JP" altLang="en-US" sz="1350" dirty="0"/>
              <a:t>」を選択します。</a:t>
            </a:r>
            <a:endParaRPr kumimoji="1" lang="en-US" altLang="ja-JP" sz="1350" dirty="0"/>
          </a:p>
          <a:p>
            <a:r>
              <a:rPr kumimoji="1" lang="ja-JP" altLang="en-US" sz="1350" dirty="0"/>
              <a:t>いくつかのデータをマスクしています。</a:t>
            </a:r>
            <a:endParaRPr kumimoji="1" lang="en-US" altLang="ja-JP" sz="1350" dirty="0"/>
          </a:p>
        </p:txBody>
      </p:sp>
    </p:spTree>
    <p:extLst>
      <p:ext uri="{BB962C8B-B14F-4D97-AF65-F5344CB8AC3E}">
        <p14:creationId xmlns:p14="http://schemas.microsoft.com/office/powerpoint/2010/main" val="7900266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>
            <a:extLst>
              <a:ext uri="{FF2B5EF4-FFF2-40B4-BE49-F238E27FC236}">
                <a16:creationId xmlns:a16="http://schemas.microsoft.com/office/drawing/2014/main" id="{002116EB-FB46-0B0F-D785-111A6371D0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24"/>
          <a:stretch/>
        </p:blipFill>
        <p:spPr>
          <a:xfrm>
            <a:off x="3890010" y="174928"/>
            <a:ext cx="5253990" cy="4652341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0193C1B6-976B-B66B-4FFD-4D6E0772F8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3602" y="4044315"/>
            <a:ext cx="3180398" cy="281368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527841C2-B0C8-96C0-1BBB-5ED58D20A6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90813"/>
            <a:ext cx="5994083" cy="4167187"/>
          </a:xfrm>
          <a:prstGeom prst="rect">
            <a:avLst/>
          </a:prstGeom>
        </p:spPr>
      </p:pic>
      <p:pic>
        <p:nvPicPr>
          <p:cNvPr id="2" name="グラフィックス 1" descr="カーソル 単色塗りつぶし">
            <a:extLst>
              <a:ext uri="{FF2B5EF4-FFF2-40B4-BE49-F238E27FC236}">
                <a16:creationId xmlns:a16="http://schemas.microsoft.com/office/drawing/2014/main" id="{9178D337-13AF-330A-9BFA-D2C98AFB29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260000">
            <a:off x="5615760" y="1035688"/>
            <a:ext cx="301752" cy="301752"/>
          </a:xfrm>
          <a:prstGeom prst="rect">
            <a:avLst/>
          </a:prstGeom>
        </p:spPr>
      </p:pic>
      <p:pic>
        <p:nvPicPr>
          <p:cNvPr id="4" name="グラフィックス 3" descr="カーソル 単色塗りつぶし">
            <a:extLst>
              <a:ext uri="{FF2B5EF4-FFF2-40B4-BE49-F238E27FC236}">
                <a16:creationId xmlns:a16="http://schemas.microsoft.com/office/drawing/2014/main" id="{8FED5E05-C47D-63BD-DA67-9AB63ED3CA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260000">
            <a:off x="7734846" y="6543036"/>
            <a:ext cx="301752" cy="301752"/>
          </a:xfrm>
          <a:prstGeom prst="rect">
            <a:avLst/>
          </a:prstGeom>
        </p:spPr>
      </p:pic>
      <p:pic>
        <p:nvPicPr>
          <p:cNvPr id="5" name="グラフィックス 4" descr="カーソル 単色塗りつぶし">
            <a:extLst>
              <a:ext uri="{FF2B5EF4-FFF2-40B4-BE49-F238E27FC236}">
                <a16:creationId xmlns:a16="http://schemas.microsoft.com/office/drawing/2014/main" id="{BC7B0B1D-DC23-0008-FB87-94BEFBEB86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340000" flipH="1">
            <a:off x="4820088" y="6543036"/>
            <a:ext cx="301752" cy="301752"/>
          </a:xfrm>
          <a:prstGeom prst="rect">
            <a:avLst/>
          </a:prstGeom>
        </p:spPr>
      </p:pic>
      <p:sp>
        <p:nvSpPr>
          <p:cNvPr id="8" name="矢印: 下カーブ 7">
            <a:extLst>
              <a:ext uri="{FF2B5EF4-FFF2-40B4-BE49-F238E27FC236}">
                <a16:creationId xmlns:a16="http://schemas.microsoft.com/office/drawing/2014/main" id="{0DFFCD86-1629-B2DF-D7C8-C4FEA6FBA059}"/>
              </a:ext>
            </a:extLst>
          </p:cNvPr>
          <p:cNvSpPr/>
          <p:nvPr/>
        </p:nvSpPr>
        <p:spPr>
          <a:xfrm>
            <a:off x="5338861" y="5995219"/>
            <a:ext cx="2233894" cy="38985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>
              <a:solidFill>
                <a:schemeClr val="tx1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175D333-2F06-8096-82BE-D4589F772C40}"/>
              </a:ext>
            </a:extLst>
          </p:cNvPr>
          <p:cNvSpPr txBox="1"/>
          <p:nvPr/>
        </p:nvSpPr>
        <p:spPr>
          <a:xfrm>
            <a:off x="5943861" y="907675"/>
            <a:ext cx="41549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①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6340D96-C9B1-B0DD-7496-A11587071108}"/>
              </a:ext>
            </a:extLst>
          </p:cNvPr>
          <p:cNvSpPr txBox="1"/>
          <p:nvPr/>
        </p:nvSpPr>
        <p:spPr>
          <a:xfrm>
            <a:off x="4892736" y="6133275"/>
            <a:ext cx="41549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kumimoji="1"/>
            </a:lvl1pPr>
          </a:lstStyle>
          <a:p>
            <a:r>
              <a:rPr lang="ja-JP" altLang="en-US" dirty="0"/>
              <a:t>②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81B70FC-E25E-2975-2BFA-2163B41DDB67}"/>
              </a:ext>
            </a:extLst>
          </p:cNvPr>
          <p:cNvSpPr txBox="1"/>
          <p:nvPr/>
        </p:nvSpPr>
        <p:spPr>
          <a:xfrm>
            <a:off x="7625393" y="6132172"/>
            <a:ext cx="41549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kumimoji="1"/>
            </a:lvl1pPr>
          </a:lstStyle>
          <a:p>
            <a:r>
              <a:rPr lang="ja-JP" altLang="en-US" dirty="0"/>
              <a:t>③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CAC76E4-7518-D263-3BC9-BB90F7DAF874}"/>
              </a:ext>
            </a:extLst>
          </p:cNvPr>
          <p:cNvSpPr txBox="1"/>
          <p:nvPr/>
        </p:nvSpPr>
        <p:spPr>
          <a:xfrm>
            <a:off x="436711" y="87096"/>
            <a:ext cx="2862000" cy="2585323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350" dirty="0"/>
              <a:t>初期値ファイル（「</a:t>
            </a:r>
            <a:r>
              <a:rPr kumimoji="1" lang="en-US" altLang="ja-JP" sz="1350" dirty="0"/>
              <a:t>RITS2data</a:t>
            </a:r>
            <a:r>
              <a:rPr kumimoji="1" lang="ja-JP" altLang="en-US" sz="1350" dirty="0"/>
              <a:t>」フォルダの中の</a:t>
            </a:r>
            <a:r>
              <a:rPr kumimoji="1" lang="en-US" altLang="ja-JP" sz="1350" dirty="0" err="1"/>
              <a:t>Tadahiro_RITS.inp</a:t>
            </a:r>
            <a:r>
              <a:rPr kumimoji="1" lang="ja-JP" altLang="en-US" sz="1350" dirty="0"/>
              <a:t>）を読み込むと、数値と精密可フラグが入力される。</a:t>
            </a:r>
            <a:endParaRPr kumimoji="1" lang="en-US" altLang="ja-JP" sz="1350" dirty="0"/>
          </a:p>
          <a:p>
            <a:endParaRPr kumimoji="1" lang="en-US" altLang="ja-JP" sz="1350" dirty="0"/>
          </a:p>
          <a:p>
            <a:r>
              <a:rPr kumimoji="1" lang="ja-JP" altLang="en-US" sz="1350" dirty="0"/>
              <a:t>初期値の入力値を確認したら、必ず「</a:t>
            </a:r>
            <a:r>
              <a:rPr kumimoji="1" lang="en-US" altLang="ja-JP" sz="1350" dirty="0"/>
              <a:t>Set</a:t>
            </a:r>
            <a:r>
              <a:rPr kumimoji="1" lang="ja-JP" altLang="en-US" sz="1350" dirty="0"/>
              <a:t>」ボタンを押す。</a:t>
            </a:r>
            <a:endParaRPr kumimoji="1" lang="en-US" altLang="ja-JP" sz="1350" dirty="0"/>
          </a:p>
          <a:p>
            <a:r>
              <a:rPr kumimoji="1" lang="ja-JP" altLang="en-US" sz="1350" dirty="0"/>
              <a:t>押し忘れると、更新前の数値・フラグのまま実行される。</a:t>
            </a:r>
            <a:endParaRPr kumimoji="1" lang="en-US" altLang="ja-JP" sz="1350" dirty="0"/>
          </a:p>
          <a:p>
            <a:endParaRPr kumimoji="1" lang="en-US" altLang="ja-JP" sz="1350" dirty="0"/>
          </a:p>
          <a:p>
            <a:r>
              <a:rPr kumimoji="1" lang="ja-JP" altLang="en-US" sz="1350" dirty="0"/>
              <a:t>精密化実行は、</a:t>
            </a:r>
            <a:r>
              <a:rPr kumimoji="1" lang="en-US" altLang="ja-JP" sz="1350" dirty="0"/>
              <a:t>RITS2 Fit</a:t>
            </a:r>
            <a:r>
              <a:rPr kumimoji="1" lang="ja-JP" altLang="en-US" sz="1350" dirty="0"/>
              <a:t>パネルの「</a:t>
            </a:r>
            <a:r>
              <a:rPr kumimoji="1" lang="en-US" altLang="ja-JP" sz="1350" dirty="0"/>
              <a:t>Fit</a:t>
            </a:r>
            <a:r>
              <a:rPr kumimoji="1" lang="ja-JP" altLang="en-US" sz="1350" dirty="0"/>
              <a:t>」ボタンを押す。</a:t>
            </a:r>
            <a:endParaRPr kumimoji="1" lang="en-US" altLang="ja-JP" sz="135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A1709D7-B678-379E-9F05-D919E748EAAA}"/>
              </a:ext>
            </a:extLst>
          </p:cNvPr>
          <p:cNvSpPr txBox="1"/>
          <p:nvPr/>
        </p:nvSpPr>
        <p:spPr>
          <a:xfrm>
            <a:off x="5947041" y="6133068"/>
            <a:ext cx="913712" cy="188846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lIns="0" tIns="27000" rIns="0" bIns="0" rtlCol="0">
            <a:spAutoFit/>
          </a:bodyPr>
          <a:lstStyle>
            <a:defPPr>
              <a:defRPr lang="en-US"/>
            </a:defPPr>
            <a:lvl1pPr>
              <a:defRPr kumimoji="1" sz="1400">
                <a:latin typeface="+mj-ea"/>
                <a:ea typeface="+mj-ea"/>
              </a:defRPr>
            </a:lvl1pPr>
          </a:lstStyle>
          <a:p>
            <a:r>
              <a:rPr lang="en-US" altLang="ja-JP" sz="1050" dirty="0"/>
              <a:t>Set</a:t>
            </a:r>
            <a:r>
              <a:rPr lang="ja-JP" altLang="en-US" sz="1050" dirty="0"/>
              <a:t>してから</a:t>
            </a:r>
            <a:r>
              <a:rPr lang="en-US" altLang="ja-JP" sz="1050" dirty="0"/>
              <a:t>Fit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E0A39BA-F7C0-1FDE-6715-400FC2CE2D5E}"/>
              </a:ext>
            </a:extLst>
          </p:cNvPr>
          <p:cNvSpPr txBox="1"/>
          <p:nvPr/>
        </p:nvSpPr>
        <p:spPr>
          <a:xfrm>
            <a:off x="5573045" y="1293716"/>
            <a:ext cx="2448000" cy="113107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350" dirty="0"/>
              <a:t>メイン画面の</a:t>
            </a:r>
            <a:r>
              <a:rPr kumimoji="1" lang="en-US" altLang="ja-JP" sz="1350" dirty="0"/>
              <a:t>Exec menu</a:t>
            </a:r>
            <a:r>
              <a:rPr kumimoji="1" lang="ja-JP" altLang="en-US" sz="1350" dirty="0"/>
              <a:t>から</a:t>
            </a:r>
            <a:r>
              <a:rPr kumimoji="1" lang="en-US" altLang="ja-JP" sz="1350" dirty="0"/>
              <a:t>RITS2 Fit</a:t>
            </a:r>
            <a:r>
              <a:rPr kumimoji="1" lang="ja-JP" altLang="en-US" sz="1350" dirty="0"/>
              <a:t>を選択すると、下の</a:t>
            </a:r>
            <a:r>
              <a:rPr kumimoji="1" lang="en-US" altLang="ja-JP" sz="1350" dirty="0"/>
              <a:t>RITS2 Fit</a:t>
            </a:r>
            <a:r>
              <a:rPr kumimoji="1" lang="ja-JP" altLang="en-US" sz="1350" dirty="0"/>
              <a:t>パネルがあらわれる。</a:t>
            </a:r>
            <a:endParaRPr kumimoji="1" lang="en-US" altLang="ja-JP" sz="1350" dirty="0"/>
          </a:p>
          <a:p>
            <a:r>
              <a:rPr kumimoji="1" lang="ja-JP" altLang="en-US" sz="1350" dirty="0"/>
              <a:t>（もし</a:t>
            </a:r>
            <a:r>
              <a:rPr kumimoji="1" lang="en-US" altLang="ja-JP" sz="1350" dirty="0"/>
              <a:t>RITS Fit</a:t>
            </a:r>
            <a:r>
              <a:rPr kumimoji="1" lang="ja-JP" altLang="en-US" sz="1350" dirty="0"/>
              <a:t>パネルが開いていたら、</a:t>
            </a:r>
            <a:r>
              <a:rPr kumimoji="1" lang="en-US" altLang="ja-JP" sz="1350" dirty="0"/>
              <a:t>Close</a:t>
            </a:r>
            <a:r>
              <a:rPr kumimoji="1" lang="ja-JP" altLang="en-US" sz="1350" dirty="0"/>
              <a:t>する）</a:t>
            </a:r>
            <a:endParaRPr kumimoji="1" lang="en-US" altLang="ja-JP" sz="1350" dirty="0"/>
          </a:p>
        </p:txBody>
      </p:sp>
    </p:spTree>
    <p:extLst>
      <p:ext uri="{BB962C8B-B14F-4D97-AF65-F5344CB8AC3E}">
        <p14:creationId xmlns:p14="http://schemas.microsoft.com/office/powerpoint/2010/main" val="25449927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7C6D2F7F-A054-D3F4-9334-DFAB623985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87"/>
          <a:stretch/>
        </p:blipFill>
        <p:spPr>
          <a:xfrm>
            <a:off x="3890010" y="153828"/>
            <a:ext cx="5253990" cy="4673442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BE5DDDC4-65CE-ADBA-9DFC-888B610B74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2" r="26180" b="49087"/>
          <a:stretch/>
        </p:blipFill>
        <p:spPr>
          <a:xfrm>
            <a:off x="0" y="3096000"/>
            <a:ext cx="6075000" cy="261900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CB306277-AEF6-E6B1-D1C9-FF4E3BEE29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3602" y="3890487"/>
            <a:ext cx="3180398" cy="2813685"/>
          </a:xfrm>
          <a:prstGeom prst="rect">
            <a:avLst/>
          </a:prstGeom>
        </p:spPr>
      </p:pic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98AE72E6-BB60-95A9-4674-10D6D7BB6A1F}"/>
              </a:ext>
            </a:extLst>
          </p:cNvPr>
          <p:cNvSpPr txBox="1"/>
          <p:nvPr/>
        </p:nvSpPr>
        <p:spPr>
          <a:xfrm>
            <a:off x="496453" y="5620079"/>
            <a:ext cx="4457952" cy="188846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lIns="0" tIns="27000" rIns="0" bIns="0" rtlCol="0">
            <a:spAutoFit/>
          </a:bodyPr>
          <a:lstStyle/>
          <a:p>
            <a:r>
              <a:rPr kumimoji="1" lang="el-GR" altLang="ja-JP" sz="1050" dirty="0"/>
              <a:t>σ</a:t>
            </a:r>
            <a:r>
              <a:rPr kumimoji="1" lang="en-US" altLang="ja-JP" sz="1050" dirty="0"/>
              <a:t>t,       a,       sigma1,  r,         s,        </a:t>
            </a:r>
            <a:r>
              <a:rPr kumimoji="1" lang="el-GR" altLang="ja-JP" sz="1050" dirty="0"/>
              <a:t>σ</a:t>
            </a:r>
            <a:r>
              <a:rPr kumimoji="1" lang="en-US" altLang="ja-JP" sz="1050" dirty="0" err="1"/>
              <a:t>t_err</a:t>
            </a:r>
            <a:r>
              <a:rPr kumimoji="1" lang="en-US" altLang="ja-JP" sz="1050" dirty="0"/>
              <a:t>, </a:t>
            </a:r>
            <a:r>
              <a:rPr kumimoji="1" lang="en-US" altLang="ja-JP" sz="1050" dirty="0" err="1"/>
              <a:t>a_err</a:t>
            </a:r>
            <a:r>
              <a:rPr kumimoji="1" lang="en-US" altLang="ja-JP" sz="1050" dirty="0"/>
              <a:t>, sigma1_err, </a:t>
            </a:r>
            <a:r>
              <a:rPr kumimoji="1" lang="en-US" altLang="ja-JP" sz="1050" dirty="0" err="1"/>
              <a:t>r_err</a:t>
            </a:r>
            <a:r>
              <a:rPr kumimoji="1" lang="en-US" altLang="ja-JP" sz="1050" dirty="0"/>
              <a:t>,  </a:t>
            </a:r>
            <a:r>
              <a:rPr kumimoji="1" lang="en-US" altLang="ja-JP" sz="1050" dirty="0" err="1"/>
              <a:t>s_err</a:t>
            </a:r>
            <a:r>
              <a:rPr kumimoji="1" lang="en-US" altLang="ja-JP" sz="1050" dirty="0"/>
              <a:t>,   </a:t>
            </a:r>
            <a:r>
              <a:rPr kumimoji="1" lang="el-GR" altLang="ja-JP" sz="1050" dirty="0"/>
              <a:t>χ</a:t>
            </a:r>
            <a:r>
              <a:rPr kumimoji="1" lang="en-US" altLang="ja-JP" sz="1050" baseline="30000" dirty="0"/>
              <a:t>2</a:t>
            </a:r>
            <a:endParaRPr kumimoji="1" lang="en-US" altLang="ja-JP" sz="1050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2CC46C3-7E9B-D696-FD1D-5C52B27BAE2C}"/>
              </a:ext>
            </a:extLst>
          </p:cNvPr>
          <p:cNvSpPr txBox="1"/>
          <p:nvPr/>
        </p:nvSpPr>
        <p:spPr>
          <a:xfrm>
            <a:off x="5217796" y="3515002"/>
            <a:ext cx="394339" cy="13849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900" dirty="0"/>
              <a:t>masked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0EAB00B-A762-EA41-2EEB-51E825081364}"/>
              </a:ext>
            </a:extLst>
          </p:cNvPr>
          <p:cNvSpPr txBox="1"/>
          <p:nvPr/>
        </p:nvSpPr>
        <p:spPr>
          <a:xfrm>
            <a:off x="5217796" y="5264944"/>
            <a:ext cx="394339" cy="13849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900" dirty="0"/>
              <a:t>masked</a:t>
            </a:r>
          </a:p>
        </p:txBody>
      </p:sp>
      <p:sp>
        <p:nvSpPr>
          <p:cNvPr id="16" name="右中かっこ 15">
            <a:extLst>
              <a:ext uri="{FF2B5EF4-FFF2-40B4-BE49-F238E27FC236}">
                <a16:creationId xmlns:a16="http://schemas.microsoft.com/office/drawing/2014/main" id="{4791E5E4-F12B-6D87-E37E-D877479F08F5}"/>
              </a:ext>
            </a:extLst>
          </p:cNvPr>
          <p:cNvSpPr/>
          <p:nvPr/>
        </p:nvSpPr>
        <p:spPr>
          <a:xfrm>
            <a:off x="5051008" y="5114913"/>
            <a:ext cx="135000" cy="459000"/>
          </a:xfrm>
          <a:prstGeom prst="rightBrace">
            <a:avLst/>
          </a:prstGeom>
          <a:noFill/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US" sz="1350"/>
          </a:p>
        </p:txBody>
      </p: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7CC95544-E015-80D7-6309-305AADF6BF50}"/>
              </a:ext>
            </a:extLst>
          </p:cNvPr>
          <p:cNvCxnSpPr>
            <a:cxnSpLocks/>
          </p:cNvCxnSpPr>
          <p:nvPr/>
        </p:nvCxnSpPr>
        <p:spPr>
          <a:xfrm flipH="1">
            <a:off x="4978839" y="3585793"/>
            <a:ext cx="216000" cy="0"/>
          </a:xfrm>
          <a:prstGeom prst="straightConnector1">
            <a:avLst/>
          </a:prstGeom>
          <a:noFill/>
          <a:ln w="19050">
            <a:solidFill>
              <a:schemeClr val="bg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76E1B757-49B5-6521-BD41-B3C6A0434FED}"/>
              </a:ext>
            </a:extLst>
          </p:cNvPr>
          <p:cNvCxnSpPr>
            <a:cxnSpLocks/>
          </p:cNvCxnSpPr>
          <p:nvPr/>
        </p:nvCxnSpPr>
        <p:spPr>
          <a:xfrm>
            <a:off x="3222885" y="592111"/>
            <a:ext cx="839449" cy="180000"/>
          </a:xfrm>
          <a:prstGeom prst="straightConnector1">
            <a:avLst/>
          </a:prstGeom>
          <a:ln w="127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8DAC129C-FEAA-C87E-8939-1B54A264B58A}"/>
              </a:ext>
            </a:extLst>
          </p:cNvPr>
          <p:cNvCxnSpPr>
            <a:cxnSpLocks/>
          </p:cNvCxnSpPr>
          <p:nvPr/>
        </p:nvCxnSpPr>
        <p:spPr>
          <a:xfrm flipV="1">
            <a:off x="3496828" y="981856"/>
            <a:ext cx="565506" cy="876924"/>
          </a:xfrm>
          <a:prstGeom prst="straightConnector1">
            <a:avLst/>
          </a:prstGeom>
          <a:ln w="127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518F5369-BF70-405B-6C41-63B7C14BDDC7}"/>
              </a:ext>
            </a:extLst>
          </p:cNvPr>
          <p:cNvCxnSpPr>
            <a:cxnSpLocks/>
          </p:cNvCxnSpPr>
          <p:nvPr/>
        </p:nvCxnSpPr>
        <p:spPr>
          <a:xfrm flipH="1">
            <a:off x="2386013" y="2680642"/>
            <a:ext cx="321469" cy="284015"/>
          </a:xfrm>
          <a:prstGeom prst="straightConnector1">
            <a:avLst/>
          </a:prstGeom>
          <a:ln w="127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690500A-B4EC-96F5-0CA1-CF4781FB53E5}"/>
              </a:ext>
            </a:extLst>
          </p:cNvPr>
          <p:cNvSpPr txBox="1"/>
          <p:nvPr/>
        </p:nvSpPr>
        <p:spPr>
          <a:xfrm>
            <a:off x="435505" y="1840813"/>
            <a:ext cx="3456000" cy="858260"/>
          </a:xfrm>
          <a:prstGeom prst="rect">
            <a:avLst/>
          </a:prstGeom>
          <a:noFill/>
        </p:spPr>
        <p:txBody>
          <a:bodyPr wrap="square" lIns="0" tIns="27000" rIns="0" bIns="0" rtlCol="0">
            <a:spAutoFit/>
          </a:bodyPr>
          <a:lstStyle/>
          <a:p>
            <a:r>
              <a:rPr kumimoji="1" lang="ja-JP" altLang="en-US" sz="1350" dirty="0"/>
              <a:t>計算結果は、メイン画面の</a:t>
            </a:r>
            <a:r>
              <a:rPr kumimoji="1" lang="en-US" altLang="ja-JP" sz="1350" dirty="0"/>
              <a:t>File menu</a:t>
            </a:r>
            <a:r>
              <a:rPr kumimoji="1" lang="ja-JP" altLang="en-US" sz="1350" dirty="0"/>
              <a:t>の「</a:t>
            </a:r>
            <a:r>
              <a:rPr kumimoji="1" lang="en-US" altLang="ja-JP" sz="1350" dirty="0"/>
              <a:t>Save Fitting result parameter</a:t>
            </a:r>
            <a:r>
              <a:rPr kumimoji="1" lang="ja-JP" altLang="en-US" sz="1350" dirty="0"/>
              <a:t>」を選択することで、</a:t>
            </a:r>
            <a:r>
              <a:rPr kumimoji="1" lang="en-US" altLang="ja-JP" sz="1350" dirty="0"/>
              <a:t>Windows</a:t>
            </a:r>
            <a:r>
              <a:rPr kumimoji="1" lang="ja-JP" altLang="en-US" sz="1350" dirty="0"/>
              <a:t>のエクスプローラ画面が出るので、適当なファイル名で保存できます。</a:t>
            </a:r>
            <a:endParaRPr kumimoji="1" lang="en-US" altLang="ja-JP" sz="135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4B8A044-7EAB-3509-D1F4-E6B07AC445ED}"/>
              </a:ext>
            </a:extLst>
          </p:cNvPr>
          <p:cNvSpPr txBox="1"/>
          <p:nvPr/>
        </p:nvSpPr>
        <p:spPr>
          <a:xfrm>
            <a:off x="440858" y="285178"/>
            <a:ext cx="2781000" cy="396596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lIns="0" tIns="27000" rIns="0" bIns="0" rtlCol="0">
            <a:spAutoFit/>
          </a:bodyPr>
          <a:lstStyle/>
          <a:p>
            <a:r>
              <a:rPr kumimoji="1" lang="ja-JP" altLang="en-US" sz="1200" dirty="0"/>
              <a:t>これを選択すれば「表示中の」フィッティングデータをテキストで保存できる。</a:t>
            </a:r>
            <a:endParaRPr kumimoji="1" lang="en-US" altLang="ja-JP" sz="12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1415253-E2F5-D59C-7F67-4DBB80A9E741}"/>
              </a:ext>
            </a:extLst>
          </p:cNvPr>
          <p:cNvSpPr txBox="1"/>
          <p:nvPr/>
        </p:nvSpPr>
        <p:spPr>
          <a:xfrm>
            <a:off x="7026049" y="4080004"/>
            <a:ext cx="20313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/>
              <a:t>計算の進捗状況が出ます。</a:t>
            </a:r>
            <a:endParaRPr kumimoji="1" lang="en-US" altLang="ja-JP" sz="1200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36F0CC7-520C-53EE-5E70-B69A225A74AA}"/>
              </a:ext>
            </a:extLst>
          </p:cNvPr>
          <p:cNvSpPr txBox="1"/>
          <p:nvPr/>
        </p:nvSpPr>
        <p:spPr>
          <a:xfrm>
            <a:off x="858038" y="2871932"/>
            <a:ext cx="1413849" cy="188846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lIns="0" tIns="27000" rIns="0" bIns="0" rtlCol="0">
            <a:spAutoFit/>
          </a:bodyPr>
          <a:lstStyle/>
          <a:p>
            <a:r>
              <a:rPr kumimoji="1" lang="en-US" altLang="ja-JP" sz="1050" dirty="0"/>
              <a:t>Result parameter</a:t>
            </a:r>
            <a:r>
              <a:rPr kumimoji="1" lang="ja-JP" altLang="en-US" sz="1050" dirty="0"/>
              <a:t>の例。</a:t>
            </a:r>
            <a:endParaRPr kumimoji="1" lang="en-US" altLang="ja-JP" sz="1050" dirty="0"/>
          </a:p>
        </p:txBody>
      </p:sp>
    </p:spTree>
    <p:extLst>
      <p:ext uri="{BB962C8B-B14F-4D97-AF65-F5344CB8AC3E}">
        <p14:creationId xmlns:p14="http://schemas.microsoft.com/office/powerpoint/2010/main" val="10948828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22B7C77B-94FF-18AF-B0C0-24EDEA4B8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57250"/>
            <a:ext cx="8229600" cy="51435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70B7195-D149-3DA8-B039-3E49A2B4CEBC}"/>
              </a:ext>
            </a:extLst>
          </p:cNvPr>
          <p:cNvSpPr txBox="1"/>
          <p:nvPr/>
        </p:nvSpPr>
        <p:spPr>
          <a:xfrm>
            <a:off x="2754000" y="1384264"/>
            <a:ext cx="120226" cy="188846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lIns="0" tIns="27000" rIns="0" bIns="0" rtlCol="0">
            <a:spAutoFit/>
          </a:bodyPr>
          <a:lstStyle/>
          <a:p>
            <a:r>
              <a:rPr kumimoji="1" lang="el-GR" altLang="ja-JP" sz="1050" dirty="0"/>
              <a:t>χ</a:t>
            </a:r>
            <a:r>
              <a:rPr kumimoji="1" lang="en-US" altLang="ja-JP" sz="1050" baseline="30000" dirty="0"/>
              <a:t>2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778894B-4A0F-69FD-E0B5-3475D0B9EEE4}"/>
              </a:ext>
            </a:extLst>
          </p:cNvPr>
          <p:cNvSpPr txBox="1"/>
          <p:nvPr/>
        </p:nvSpPr>
        <p:spPr>
          <a:xfrm>
            <a:off x="5535000" y="1384264"/>
            <a:ext cx="57708" cy="188846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lIns="0" tIns="27000" rIns="0" bIns="0" rtlCol="0">
            <a:spAutoFit/>
          </a:bodyPr>
          <a:lstStyle/>
          <a:p>
            <a:r>
              <a:rPr kumimoji="1" lang="en-US" altLang="ja-JP" sz="1050" dirty="0"/>
              <a:t>s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47FA977-6DBB-213F-4442-B3FEC84455A3}"/>
              </a:ext>
            </a:extLst>
          </p:cNvPr>
          <p:cNvSpPr txBox="1"/>
          <p:nvPr/>
        </p:nvSpPr>
        <p:spPr>
          <a:xfrm>
            <a:off x="8208000" y="3240154"/>
            <a:ext cx="121828" cy="188846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lIns="0" tIns="27000" rIns="0" bIns="0" rtlCol="0">
            <a:spAutoFit/>
          </a:bodyPr>
          <a:lstStyle/>
          <a:p>
            <a:r>
              <a:rPr kumimoji="1" lang="el-GR" altLang="ja-JP" sz="1050" dirty="0"/>
              <a:t>σ</a:t>
            </a:r>
            <a:r>
              <a:rPr kumimoji="1" lang="en-US" altLang="ja-JP" sz="1050" dirty="0"/>
              <a:t>t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B2D8B97-5BD1-C57C-1F04-F46C2DB6FEB8}"/>
              </a:ext>
            </a:extLst>
          </p:cNvPr>
          <p:cNvSpPr txBox="1"/>
          <p:nvPr/>
        </p:nvSpPr>
        <p:spPr>
          <a:xfrm>
            <a:off x="5508000" y="3240154"/>
            <a:ext cx="68930" cy="188846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lIns="0" tIns="27000" rIns="0" bIns="0" rtlCol="0">
            <a:spAutoFit/>
          </a:bodyPr>
          <a:lstStyle/>
          <a:p>
            <a:r>
              <a:rPr kumimoji="1" lang="en-US" altLang="ja-JP" sz="1050" dirty="0"/>
              <a:t>a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216E056-ACD6-320F-FC9B-A880A5FD237A}"/>
              </a:ext>
            </a:extLst>
          </p:cNvPr>
          <p:cNvSpPr txBox="1"/>
          <p:nvPr/>
        </p:nvSpPr>
        <p:spPr>
          <a:xfrm>
            <a:off x="2592000" y="3240154"/>
            <a:ext cx="424796" cy="188846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lIns="0" tIns="27000" rIns="0" bIns="0" rtlCol="0">
            <a:spAutoFit/>
          </a:bodyPr>
          <a:lstStyle/>
          <a:p>
            <a:r>
              <a:rPr kumimoji="1" lang="en-US" altLang="ja-JP" sz="1050" dirty="0"/>
              <a:t>sigma1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42E04C1-B164-C080-F2B3-73AA0D31FE82}"/>
              </a:ext>
            </a:extLst>
          </p:cNvPr>
          <p:cNvSpPr txBox="1"/>
          <p:nvPr/>
        </p:nvSpPr>
        <p:spPr>
          <a:xfrm>
            <a:off x="8235000" y="1384264"/>
            <a:ext cx="46488" cy="188846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lIns="0" tIns="27000" rIns="0" bIns="0" rtlCol="0">
            <a:spAutoFit/>
          </a:bodyPr>
          <a:lstStyle/>
          <a:p>
            <a:r>
              <a:rPr kumimoji="1" lang="en-US" altLang="ja-JP" sz="1050" dirty="0"/>
              <a:t>r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2214157-BF98-6BF5-A71F-5A6DBB8AE609}"/>
              </a:ext>
            </a:extLst>
          </p:cNvPr>
          <p:cNvSpPr txBox="1"/>
          <p:nvPr/>
        </p:nvSpPr>
        <p:spPr>
          <a:xfrm>
            <a:off x="4244175" y="5096043"/>
            <a:ext cx="2293898" cy="188846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lIns="0" tIns="27000" rIns="0" bIns="0" rtlCol="0">
            <a:spAutoFit/>
          </a:bodyPr>
          <a:lstStyle/>
          <a:p>
            <a:r>
              <a:rPr kumimoji="1" lang="en-US" altLang="ja-JP" sz="1050" dirty="0"/>
              <a:t>Result parameter</a:t>
            </a:r>
            <a:r>
              <a:rPr kumimoji="1" lang="ja-JP" altLang="en-US" sz="1050" dirty="0"/>
              <a:t>を</a:t>
            </a:r>
            <a:r>
              <a:rPr kumimoji="1" lang="en-US" altLang="ja-JP" sz="1050" dirty="0"/>
              <a:t>Igor Pro</a:t>
            </a:r>
            <a:r>
              <a:rPr kumimoji="1" lang="ja-JP" altLang="en-US" sz="1050" dirty="0"/>
              <a:t>でプロット</a:t>
            </a:r>
            <a:endParaRPr kumimoji="1" lang="en-US" altLang="ja-JP" sz="1050" dirty="0"/>
          </a:p>
        </p:txBody>
      </p:sp>
    </p:spTree>
    <p:extLst>
      <p:ext uri="{BB962C8B-B14F-4D97-AF65-F5344CB8AC3E}">
        <p14:creationId xmlns:p14="http://schemas.microsoft.com/office/powerpoint/2010/main" val="540022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>
            <a:extLst>
              <a:ext uri="{FF2B5EF4-FFF2-40B4-BE49-F238E27FC236}">
                <a16:creationId xmlns:a16="http://schemas.microsoft.com/office/drawing/2014/main" id="{EA911F28-8E1C-4FDF-B4BF-2A9291DBC3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90010" y="0"/>
            <a:ext cx="5253990" cy="4627245"/>
          </a:xfrm>
          <a:prstGeom prst="rect">
            <a:avLst/>
          </a:prstGeom>
        </p:spPr>
      </p:pic>
      <p:pic>
        <p:nvPicPr>
          <p:cNvPr id="8" name="グラフィックス 7" descr="カーソル 単色塗りつぶし">
            <a:extLst>
              <a:ext uri="{FF2B5EF4-FFF2-40B4-BE49-F238E27FC236}">
                <a16:creationId xmlns:a16="http://schemas.microsoft.com/office/drawing/2014/main" id="{C11CB313-43BB-453C-BEB6-B86098F73C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260000">
            <a:off x="3890518" y="382008"/>
            <a:ext cx="301752" cy="301752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EA18A6B-3D8B-41DB-B011-EB112451B7C6}"/>
              </a:ext>
            </a:extLst>
          </p:cNvPr>
          <p:cNvSpPr txBox="1"/>
          <p:nvPr/>
        </p:nvSpPr>
        <p:spPr>
          <a:xfrm>
            <a:off x="0" y="0"/>
            <a:ext cx="3924000" cy="286232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手始めに「</a:t>
            </a:r>
            <a:r>
              <a:rPr kumimoji="1" lang="en-GB" altLang="ja-JP" dirty="0" err="1"/>
              <a:t>RitsEdgeTemplate</a:t>
            </a:r>
            <a:r>
              <a:rPr kumimoji="1" lang="ja-JP" altLang="en-US" dirty="0"/>
              <a:t>」フォルダの中の「</a:t>
            </a:r>
            <a:r>
              <a:rPr kumimoji="1" lang="en-US" altLang="ja-JP" dirty="0" err="1"/>
              <a:t>RITS_single_phase</a:t>
            </a:r>
            <a:r>
              <a:rPr kumimoji="1" lang="ja-JP" altLang="en-US" dirty="0"/>
              <a:t>」からデータをロードしてみましょう。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ファイルメニューから「</a:t>
            </a:r>
            <a:r>
              <a:rPr kumimoji="1" lang="en-US" altLang="ja-JP" dirty="0"/>
              <a:t>Load Data File</a:t>
            </a:r>
            <a:r>
              <a:rPr kumimoji="1" lang="ja-JP" altLang="en-US" dirty="0"/>
              <a:t>」を選択します。</a:t>
            </a:r>
          </a:p>
          <a:p>
            <a:r>
              <a:rPr kumimoji="1" lang="en-US" altLang="ja-JP" dirty="0"/>
              <a:t>Windows</a:t>
            </a:r>
            <a:r>
              <a:rPr kumimoji="1" lang="ja-JP" altLang="en-US" dirty="0"/>
              <a:t>のエクスプローラ画面が表示されますので、データファイル</a:t>
            </a:r>
            <a:r>
              <a:rPr kumimoji="1" lang="en-US" altLang="ja-JP" dirty="0"/>
              <a:t>'GEM000208_00004.dat'</a:t>
            </a:r>
            <a:r>
              <a:rPr kumimoji="1" lang="ja-JP" altLang="en-US" dirty="0"/>
              <a:t>を選択します。</a:t>
            </a:r>
          </a:p>
        </p:txBody>
      </p:sp>
      <p:pic>
        <p:nvPicPr>
          <p:cNvPr id="2" name="グラフィックス 1" descr="カーソル 単色塗りつぶし">
            <a:extLst>
              <a:ext uri="{FF2B5EF4-FFF2-40B4-BE49-F238E27FC236}">
                <a16:creationId xmlns:a16="http://schemas.microsoft.com/office/drawing/2014/main" id="{42888E85-560F-770F-3843-7B36EC0AD5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260000">
            <a:off x="3171256" y="4199049"/>
            <a:ext cx="301752" cy="301752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C19C023D-88D3-2F1B-6A86-1519C2CE6E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833" y="3502440"/>
            <a:ext cx="6327817" cy="329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175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F4A71E87-D04E-33D0-C2A8-5BEFA7814A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90010" y="0"/>
            <a:ext cx="5253989" cy="4627245"/>
          </a:xfrm>
          <a:prstGeom prst="rect">
            <a:avLst/>
          </a:prstGeom>
        </p:spPr>
      </p:pic>
      <p:pic>
        <p:nvPicPr>
          <p:cNvPr id="8" name="グラフィックス 7" descr="カーソル 単色塗りつぶし">
            <a:extLst>
              <a:ext uri="{FF2B5EF4-FFF2-40B4-BE49-F238E27FC236}">
                <a16:creationId xmlns:a16="http://schemas.microsoft.com/office/drawing/2014/main" id="{C11CB313-43BB-453C-BEB6-B86098F73C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260000">
            <a:off x="5857197" y="512640"/>
            <a:ext cx="301752" cy="301752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EA18A6B-3D8B-41DB-B011-EB112451B7C6}"/>
              </a:ext>
            </a:extLst>
          </p:cNvPr>
          <p:cNvSpPr txBox="1"/>
          <p:nvPr/>
        </p:nvSpPr>
        <p:spPr>
          <a:xfrm>
            <a:off x="0" y="0"/>
            <a:ext cx="4068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サンプルのデータファイル</a:t>
            </a:r>
            <a:r>
              <a:rPr kumimoji="1" lang="en-US" altLang="ja-JP" dirty="0"/>
              <a:t>(GEM000208_00004.dat)</a:t>
            </a:r>
            <a:r>
              <a:rPr kumimoji="1" lang="ja-JP" altLang="en-US" dirty="0"/>
              <a:t>を読み込むと、右のメイン画面のようにスペクトルが表示されます。横軸は</a:t>
            </a:r>
            <a:r>
              <a:rPr kumimoji="1" lang="en-US" altLang="ja-JP" dirty="0"/>
              <a:t>tof(μs)</a:t>
            </a:r>
            <a:r>
              <a:rPr kumimoji="1" lang="ja-JP" altLang="en-US" dirty="0"/>
              <a:t>、縦軸は透過率です。</a:t>
            </a:r>
            <a:endParaRPr kumimoji="1" lang="en-US" altLang="ja-JP" dirty="0"/>
          </a:p>
          <a:p>
            <a:endParaRPr kumimoji="1" lang="ja-JP" altLang="en-US" dirty="0"/>
          </a:p>
          <a:p>
            <a:r>
              <a:rPr kumimoji="1" lang="en-US" altLang="ja-JP" dirty="0"/>
              <a:t>Display menu</a:t>
            </a:r>
            <a:r>
              <a:rPr kumimoji="1" lang="ja-JP" altLang="en-US" dirty="0"/>
              <a:t>の説明は割愛します。</a:t>
            </a:r>
            <a:endParaRPr kumimoji="1" lang="en-US" altLang="ja-JP" dirty="0"/>
          </a:p>
          <a:p>
            <a:endParaRPr kumimoji="1" lang="ja-JP" altLang="en-US" dirty="0"/>
          </a:p>
          <a:p>
            <a:r>
              <a:rPr kumimoji="1" lang="ja-JP" altLang="en-US" dirty="0"/>
              <a:t>次に、</a:t>
            </a:r>
            <a:r>
              <a:rPr kumimoji="1" lang="en-US" altLang="ja-JP" dirty="0"/>
              <a:t>Edit </a:t>
            </a:r>
            <a:r>
              <a:rPr kumimoji="1" lang="ja-JP" altLang="en-US" dirty="0"/>
              <a:t>メニューから </a:t>
            </a:r>
            <a:r>
              <a:rPr kumimoji="1" lang="en-US" altLang="ja-JP" dirty="0"/>
              <a:t>Edit RITS Initial parameter </a:t>
            </a:r>
            <a:r>
              <a:rPr kumimoji="1" lang="ja-JP" altLang="en-US" dirty="0"/>
              <a:t>を選択します。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00053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5134FB91-8033-4F8A-A8E5-D9B4501712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90010" y="0"/>
            <a:ext cx="5253990" cy="4626193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33B20870-BA1B-4183-87ED-372FD34556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5723573" cy="3913822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F1B5F48D-082E-C606-DF31-95BF222B97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82095" y="3855532"/>
            <a:ext cx="5761905" cy="3002468"/>
          </a:xfrm>
          <a:prstGeom prst="rect">
            <a:avLst/>
          </a:prstGeom>
        </p:spPr>
      </p:pic>
      <p:pic>
        <p:nvPicPr>
          <p:cNvPr id="8" name="グラフィックス 7" descr="カーソル 単色塗りつぶし">
            <a:extLst>
              <a:ext uri="{FF2B5EF4-FFF2-40B4-BE49-F238E27FC236}">
                <a16:creationId xmlns:a16="http://schemas.microsoft.com/office/drawing/2014/main" id="{C11CB313-43BB-453C-BEB6-B86098F73C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260000">
            <a:off x="958624" y="367491"/>
            <a:ext cx="301752" cy="301752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EA18A6B-3D8B-41DB-B011-EB112451B7C6}"/>
              </a:ext>
            </a:extLst>
          </p:cNvPr>
          <p:cNvSpPr txBox="1"/>
          <p:nvPr/>
        </p:nvSpPr>
        <p:spPr>
          <a:xfrm>
            <a:off x="170682" y="3995678"/>
            <a:ext cx="392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RITS</a:t>
            </a:r>
            <a:r>
              <a:rPr kumimoji="1" lang="ja-JP" altLang="en-US" dirty="0"/>
              <a:t>パネルの</a:t>
            </a:r>
            <a:r>
              <a:rPr kumimoji="1" lang="en-US" altLang="ja-JP" dirty="0"/>
              <a:t>File menu</a:t>
            </a:r>
            <a:r>
              <a:rPr kumimoji="1" lang="ja-JP" altLang="en-US" dirty="0"/>
              <a:t>から、「</a:t>
            </a:r>
            <a:r>
              <a:rPr kumimoji="1" lang="en-US" altLang="ja-JP" dirty="0"/>
              <a:t>Load Initial Parameter</a:t>
            </a:r>
            <a:r>
              <a:rPr kumimoji="1" lang="ja-JP" altLang="en-US" dirty="0"/>
              <a:t>」を選択することで、</a:t>
            </a:r>
            <a:r>
              <a:rPr kumimoji="1" lang="en-US" altLang="ja-JP" dirty="0"/>
              <a:t>Windows</a:t>
            </a:r>
            <a:r>
              <a:rPr kumimoji="1" lang="ja-JP" altLang="en-US" dirty="0"/>
              <a:t>のエクスプローラ画面が出る。初期値ファイル（例えば</a:t>
            </a:r>
            <a:r>
              <a:rPr kumimoji="1" lang="en-GB" altLang="ja-JP" dirty="0"/>
              <a:t>GEM000208_00004.inp</a:t>
            </a:r>
            <a:r>
              <a:rPr kumimoji="1" lang="ja-JP" altLang="en-US" dirty="0"/>
              <a:t>）を選択し、数値・精密化フラグを読み込む。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あるいは、ファイルから読み込まずに、セルに数値、精密化フラグにチェックマークを手入力しても良い。</a:t>
            </a:r>
          </a:p>
        </p:txBody>
      </p:sp>
      <p:pic>
        <p:nvPicPr>
          <p:cNvPr id="6" name="グラフィックス 5" descr="カーソル 単色塗りつぶし">
            <a:extLst>
              <a:ext uri="{FF2B5EF4-FFF2-40B4-BE49-F238E27FC236}">
                <a16:creationId xmlns:a16="http://schemas.microsoft.com/office/drawing/2014/main" id="{9530FE89-2D45-A099-0A1E-410D50E823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260000">
            <a:off x="6138832" y="4704453"/>
            <a:ext cx="301752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026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85F45AB8-4A42-3EED-AAF0-73F6B658B6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90010" y="2230755"/>
            <a:ext cx="5253989" cy="462724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AC4548CD-8407-5B0F-6F70-13C02A0B1D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5974079" cy="4085120"/>
          </a:xfrm>
          <a:prstGeom prst="rect">
            <a:avLst/>
          </a:prstGeom>
        </p:spPr>
      </p:pic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B66614F6-DC83-43F2-8C62-FCC49C1D6D09}"/>
              </a:ext>
            </a:extLst>
          </p:cNvPr>
          <p:cNvCxnSpPr>
            <a:cxnSpLocks/>
          </p:cNvCxnSpPr>
          <p:nvPr/>
        </p:nvCxnSpPr>
        <p:spPr>
          <a:xfrm>
            <a:off x="5051108" y="2876543"/>
            <a:ext cx="0" cy="2700000"/>
          </a:xfrm>
          <a:prstGeom prst="line">
            <a:avLst/>
          </a:prstGeom>
          <a:ln w="127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F69B6F38-DF4C-4828-B421-5A6E6A931310}"/>
              </a:ext>
            </a:extLst>
          </p:cNvPr>
          <p:cNvCxnSpPr>
            <a:cxnSpLocks/>
          </p:cNvCxnSpPr>
          <p:nvPr/>
        </p:nvCxnSpPr>
        <p:spPr>
          <a:xfrm>
            <a:off x="8232780" y="2876543"/>
            <a:ext cx="0" cy="2700000"/>
          </a:xfrm>
          <a:prstGeom prst="line">
            <a:avLst/>
          </a:prstGeom>
          <a:ln w="127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06074D3B-B687-4CEF-AE48-59AF9C9B974B}"/>
              </a:ext>
            </a:extLst>
          </p:cNvPr>
          <p:cNvCxnSpPr>
            <a:cxnSpLocks/>
          </p:cNvCxnSpPr>
          <p:nvPr/>
        </p:nvCxnSpPr>
        <p:spPr>
          <a:xfrm>
            <a:off x="4383000" y="635028"/>
            <a:ext cx="281537" cy="2233826"/>
          </a:xfrm>
          <a:prstGeom prst="straightConnector1">
            <a:avLst/>
          </a:prstGeom>
          <a:ln w="127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171B2327-25EF-4949-9D54-DA2D3B25CD13}"/>
              </a:ext>
            </a:extLst>
          </p:cNvPr>
          <p:cNvCxnSpPr>
            <a:cxnSpLocks/>
          </p:cNvCxnSpPr>
          <p:nvPr/>
        </p:nvCxnSpPr>
        <p:spPr>
          <a:xfrm>
            <a:off x="5388964" y="635028"/>
            <a:ext cx="1795608" cy="2263086"/>
          </a:xfrm>
          <a:prstGeom prst="straightConnector1">
            <a:avLst/>
          </a:prstGeom>
          <a:ln w="127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DFC9BC2F-1025-489D-B14F-1F6C8CEC8011}"/>
              </a:ext>
            </a:extLst>
          </p:cNvPr>
          <p:cNvCxnSpPr>
            <a:cxnSpLocks/>
          </p:cNvCxnSpPr>
          <p:nvPr/>
        </p:nvCxnSpPr>
        <p:spPr>
          <a:xfrm flipH="1">
            <a:off x="3263703" y="1627198"/>
            <a:ext cx="293581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8E97876A-86FE-F4B0-22A5-311D6C91BF63}"/>
              </a:ext>
            </a:extLst>
          </p:cNvPr>
          <p:cNvCxnSpPr>
            <a:cxnSpLocks/>
          </p:cNvCxnSpPr>
          <p:nvPr/>
        </p:nvCxnSpPr>
        <p:spPr>
          <a:xfrm flipH="1">
            <a:off x="3378004" y="1803059"/>
            <a:ext cx="293580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E72F23EE-0930-CAB2-5D54-09E14B656D3A}"/>
              </a:ext>
            </a:extLst>
          </p:cNvPr>
          <p:cNvCxnSpPr>
            <a:cxnSpLocks/>
          </p:cNvCxnSpPr>
          <p:nvPr/>
        </p:nvCxnSpPr>
        <p:spPr>
          <a:xfrm flipH="1">
            <a:off x="3492304" y="1988017"/>
            <a:ext cx="293580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A387F35A-7822-94B1-5212-CD69216DBBD2}"/>
              </a:ext>
            </a:extLst>
          </p:cNvPr>
          <p:cNvCxnSpPr>
            <a:cxnSpLocks/>
          </p:cNvCxnSpPr>
          <p:nvPr/>
        </p:nvCxnSpPr>
        <p:spPr>
          <a:xfrm flipH="1">
            <a:off x="3606604" y="2186001"/>
            <a:ext cx="293580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>
            <a:extLst>
              <a:ext uri="{FF2B5EF4-FFF2-40B4-BE49-F238E27FC236}">
                <a16:creationId xmlns:a16="http://schemas.microsoft.com/office/drawing/2014/main" id="{69AA9563-589F-D56C-AC21-BF8EC87C5142}"/>
              </a:ext>
            </a:extLst>
          </p:cNvPr>
          <p:cNvCxnSpPr>
            <a:cxnSpLocks/>
          </p:cNvCxnSpPr>
          <p:nvPr/>
        </p:nvCxnSpPr>
        <p:spPr>
          <a:xfrm flipH="1">
            <a:off x="5863191" y="920060"/>
            <a:ext cx="293580" cy="1"/>
          </a:xfrm>
          <a:prstGeom prst="straightConnector1">
            <a:avLst/>
          </a:prstGeom>
          <a:ln w="127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61848661-1826-DBF0-8B39-0D0C4AB9504F}"/>
              </a:ext>
            </a:extLst>
          </p:cNvPr>
          <p:cNvCxnSpPr>
            <a:cxnSpLocks/>
          </p:cNvCxnSpPr>
          <p:nvPr/>
        </p:nvCxnSpPr>
        <p:spPr>
          <a:xfrm flipH="1">
            <a:off x="5132406" y="729451"/>
            <a:ext cx="956155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>
            <a:extLst>
              <a:ext uri="{FF2B5EF4-FFF2-40B4-BE49-F238E27FC236}">
                <a16:creationId xmlns:a16="http://schemas.microsoft.com/office/drawing/2014/main" id="{FD3AA07B-DE59-92BF-A06D-5C24CECEB4B9}"/>
              </a:ext>
            </a:extLst>
          </p:cNvPr>
          <p:cNvCxnSpPr>
            <a:cxnSpLocks/>
          </p:cNvCxnSpPr>
          <p:nvPr/>
        </p:nvCxnSpPr>
        <p:spPr>
          <a:xfrm flipH="1">
            <a:off x="5909281" y="542772"/>
            <a:ext cx="293581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矢印: 下 4">
            <a:extLst>
              <a:ext uri="{FF2B5EF4-FFF2-40B4-BE49-F238E27FC236}">
                <a16:creationId xmlns:a16="http://schemas.microsoft.com/office/drawing/2014/main" id="{002A2549-70AD-0800-A51F-9E1F5298637F}"/>
              </a:ext>
            </a:extLst>
          </p:cNvPr>
          <p:cNvSpPr/>
          <p:nvPr/>
        </p:nvSpPr>
        <p:spPr>
          <a:xfrm>
            <a:off x="867211" y="1080000"/>
            <a:ext cx="216583" cy="241533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35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E06EFD2-BECE-68EB-83A5-B1BC371FE626}"/>
              </a:ext>
            </a:extLst>
          </p:cNvPr>
          <p:cNvSpPr txBox="1"/>
          <p:nvPr/>
        </p:nvSpPr>
        <p:spPr>
          <a:xfrm>
            <a:off x="272178" y="5599291"/>
            <a:ext cx="1864869" cy="211930"/>
          </a:xfrm>
          <a:prstGeom prst="rect">
            <a:avLst/>
          </a:prstGeom>
          <a:noFill/>
        </p:spPr>
        <p:txBody>
          <a:bodyPr wrap="none" lIns="0" tIns="27000" rIns="0" bIns="0" rtlCol="0">
            <a:spAutoFit/>
          </a:bodyPr>
          <a:lstStyle/>
          <a:p>
            <a:r>
              <a:rPr kumimoji="1" lang="en-US" altLang="ja-JP" sz="1200" dirty="0">
                <a:latin typeface="+mj-ea"/>
                <a:ea typeface="+mj-ea"/>
              </a:rPr>
              <a:t>『Crystal structure』</a:t>
            </a:r>
            <a:r>
              <a:rPr kumimoji="1" lang="ja-JP" altLang="en-US" sz="1200" dirty="0">
                <a:latin typeface="+mj-ea"/>
                <a:ea typeface="+mj-ea"/>
              </a:rPr>
              <a:t>タブ</a:t>
            </a:r>
            <a:endParaRPr kumimoji="1" lang="en-US" altLang="ja-JP" sz="1200" dirty="0">
              <a:latin typeface="+mj-ea"/>
              <a:ea typeface="+mj-ea"/>
            </a:endParaRPr>
          </a:p>
        </p:txBody>
      </p: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C29E9A75-725D-CDA3-40A2-76F94FB05AFA}"/>
              </a:ext>
            </a:extLst>
          </p:cNvPr>
          <p:cNvCxnSpPr>
            <a:cxnSpLocks/>
            <a:stCxn id="8" idx="0"/>
          </p:cNvCxnSpPr>
          <p:nvPr/>
        </p:nvCxnSpPr>
        <p:spPr>
          <a:xfrm flipV="1">
            <a:off x="1221650" y="817756"/>
            <a:ext cx="674057" cy="1073642"/>
          </a:xfrm>
          <a:prstGeom prst="straightConnector1">
            <a:avLst/>
          </a:prstGeom>
          <a:ln w="127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09E4A68-AE70-7D8B-3F0C-2C62C8511670}"/>
              </a:ext>
            </a:extLst>
          </p:cNvPr>
          <p:cNvSpPr txBox="1"/>
          <p:nvPr/>
        </p:nvSpPr>
        <p:spPr>
          <a:xfrm>
            <a:off x="501650" y="1891398"/>
            <a:ext cx="1440000" cy="1077218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1400" dirty="0"/>
              <a:t>BL10</a:t>
            </a:r>
            <a:r>
              <a:rPr kumimoji="1" lang="ja-JP" altLang="en-US" sz="1400" dirty="0"/>
              <a:t>の検出器位置の一例。格子定数既知の試料で求めた値を入れること。</a:t>
            </a:r>
            <a:endParaRPr kumimoji="1" lang="en-US" altLang="ja-JP" sz="1400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2D80D3B-B72A-59AC-2534-38209C793ACB}"/>
              </a:ext>
            </a:extLst>
          </p:cNvPr>
          <p:cNvSpPr txBox="1"/>
          <p:nvPr/>
        </p:nvSpPr>
        <p:spPr>
          <a:xfrm>
            <a:off x="344770" y="4162890"/>
            <a:ext cx="3492000" cy="415498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050" dirty="0"/>
              <a:t>初期値ファイル（この例では</a:t>
            </a:r>
            <a:r>
              <a:rPr kumimoji="1" lang="en-US" altLang="ja-JP" sz="1050" dirty="0"/>
              <a:t>GEM000208_00004.inp </a:t>
            </a:r>
            <a:r>
              <a:rPr kumimoji="1" lang="ja-JP" altLang="en-US" sz="1050" dirty="0"/>
              <a:t>）を読み込むと、数値と精密可フラグが入力される。</a:t>
            </a:r>
            <a:endParaRPr kumimoji="1" lang="en-US" altLang="ja-JP" sz="1050" dirty="0"/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D0DC285E-96E4-A29D-8627-F163212749C3}"/>
              </a:ext>
            </a:extLst>
          </p:cNvPr>
          <p:cNvCxnSpPr>
            <a:cxnSpLocks/>
          </p:cNvCxnSpPr>
          <p:nvPr/>
        </p:nvCxnSpPr>
        <p:spPr>
          <a:xfrm flipV="1">
            <a:off x="2591309" y="3947532"/>
            <a:ext cx="293140" cy="269663"/>
          </a:xfrm>
          <a:prstGeom prst="straightConnector1">
            <a:avLst/>
          </a:prstGeom>
          <a:ln w="127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7090CCD-5706-30C4-9132-C990ABBE1D3A}"/>
              </a:ext>
            </a:extLst>
          </p:cNvPr>
          <p:cNvSpPr txBox="1"/>
          <p:nvPr/>
        </p:nvSpPr>
        <p:spPr>
          <a:xfrm>
            <a:off x="3618952" y="1536491"/>
            <a:ext cx="1295226" cy="188846"/>
          </a:xfrm>
          <a:prstGeom prst="rect">
            <a:avLst/>
          </a:prstGeom>
          <a:noFill/>
        </p:spPr>
        <p:txBody>
          <a:bodyPr wrap="none" lIns="0" tIns="27000" rIns="0" bIns="0" rtlCol="0">
            <a:spAutoFit/>
          </a:bodyPr>
          <a:lstStyle/>
          <a:p>
            <a:r>
              <a:rPr kumimoji="1" lang="en-US" altLang="ja-JP" sz="1050" dirty="0">
                <a:latin typeface="+mj-ea"/>
                <a:ea typeface="+mj-ea"/>
              </a:rPr>
              <a:t>0</a:t>
            </a:r>
            <a:r>
              <a:rPr kumimoji="1" lang="ja-JP" altLang="en-US" sz="1050" dirty="0">
                <a:latin typeface="+mj-ea"/>
                <a:ea typeface="+mj-ea"/>
              </a:rPr>
              <a:t>にしておいて下さい</a:t>
            </a:r>
            <a:endParaRPr kumimoji="1" lang="en-US" altLang="ja-JP" sz="1050" dirty="0">
              <a:latin typeface="+mj-ea"/>
              <a:ea typeface="+mj-ea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7C81D5B-093B-BBDC-8BED-AE7FC8E18BB4}"/>
              </a:ext>
            </a:extLst>
          </p:cNvPr>
          <p:cNvSpPr txBox="1"/>
          <p:nvPr/>
        </p:nvSpPr>
        <p:spPr>
          <a:xfrm>
            <a:off x="3755554" y="1711986"/>
            <a:ext cx="673261" cy="188846"/>
          </a:xfrm>
          <a:prstGeom prst="rect">
            <a:avLst/>
          </a:prstGeom>
          <a:noFill/>
        </p:spPr>
        <p:txBody>
          <a:bodyPr wrap="none" lIns="0" tIns="27000" rIns="0" bIns="0" rtlCol="0">
            <a:spAutoFit/>
          </a:bodyPr>
          <a:lstStyle/>
          <a:p>
            <a:r>
              <a:rPr kumimoji="1" lang="ja-JP" altLang="en-US" sz="1050" dirty="0">
                <a:latin typeface="+mj-ea"/>
                <a:ea typeface="+mj-ea"/>
              </a:rPr>
              <a:t>空間群番号</a:t>
            </a:r>
            <a:endParaRPr kumimoji="1" lang="en-US" altLang="ja-JP" sz="1050" dirty="0">
              <a:latin typeface="+mj-ea"/>
              <a:ea typeface="+mj-ea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1D4F5D0-DA5C-F62C-AB99-CC3977F21944}"/>
              </a:ext>
            </a:extLst>
          </p:cNvPr>
          <p:cNvSpPr txBox="1"/>
          <p:nvPr/>
        </p:nvSpPr>
        <p:spPr>
          <a:xfrm>
            <a:off x="3869854" y="1889205"/>
            <a:ext cx="1346522" cy="188846"/>
          </a:xfrm>
          <a:prstGeom prst="rect">
            <a:avLst/>
          </a:prstGeom>
          <a:noFill/>
        </p:spPr>
        <p:txBody>
          <a:bodyPr wrap="none" lIns="0" tIns="27000" rIns="0" bIns="0" rtlCol="0">
            <a:spAutoFit/>
          </a:bodyPr>
          <a:lstStyle/>
          <a:p>
            <a:r>
              <a:rPr kumimoji="1" lang="ja-JP" altLang="en-US" sz="1050" dirty="0">
                <a:latin typeface="+mj-ea"/>
                <a:ea typeface="+mj-ea"/>
              </a:rPr>
              <a:t>空間群のセッティング</a:t>
            </a:r>
            <a:endParaRPr kumimoji="1" lang="en-US" altLang="ja-JP" sz="1050" dirty="0">
              <a:latin typeface="+mj-ea"/>
              <a:ea typeface="+mj-ea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D075AE4-6746-7865-E4D9-81A9B9D4BC1B}"/>
              </a:ext>
            </a:extLst>
          </p:cNvPr>
          <p:cNvSpPr txBox="1"/>
          <p:nvPr/>
        </p:nvSpPr>
        <p:spPr>
          <a:xfrm>
            <a:off x="3999022" y="2094257"/>
            <a:ext cx="2289088" cy="188846"/>
          </a:xfrm>
          <a:prstGeom prst="rect">
            <a:avLst/>
          </a:prstGeom>
          <a:noFill/>
        </p:spPr>
        <p:txBody>
          <a:bodyPr wrap="none" lIns="0" tIns="27000" rIns="0" bIns="0" rtlCol="0">
            <a:spAutoFit/>
          </a:bodyPr>
          <a:lstStyle/>
          <a:p>
            <a:r>
              <a:rPr kumimoji="1" lang="ja-JP" altLang="en-US" sz="1050" dirty="0">
                <a:latin typeface="+mj-ea"/>
                <a:ea typeface="+mj-ea"/>
              </a:rPr>
              <a:t>単位格子に含まれる原子（分子）の数</a:t>
            </a:r>
            <a:endParaRPr kumimoji="1" lang="en-US" altLang="ja-JP" sz="1050" dirty="0">
              <a:latin typeface="+mj-ea"/>
              <a:ea typeface="+mj-ea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2873907-B09A-14AD-8678-2C5088A555C7}"/>
              </a:ext>
            </a:extLst>
          </p:cNvPr>
          <p:cNvSpPr txBox="1"/>
          <p:nvPr/>
        </p:nvSpPr>
        <p:spPr>
          <a:xfrm>
            <a:off x="6250917" y="830811"/>
            <a:ext cx="1461939" cy="188846"/>
          </a:xfrm>
          <a:prstGeom prst="rect">
            <a:avLst/>
          </a:prstGeom>
          <a:noFill/>
        </p:spPr>
        <p:txBody>
          <a:bodyPr wrap="none" lIns="0" tIns="27000" rIns="0" bIns="0" rtlCol="0">
            <a:spAutoFit/>
          </a:bodyPr>
          <a:lstStyle/>
          <a:p>
            <a:r>
              <a:rPr kumimoji="1" lang="ja-JP" altLang="en-US" sz="1050" dirty="0">
                <a:latin typeface="+mj-ea"/>
                <a:ea typeface="+mj-ea"/>
              </a:rPr>
              <a:t>単相なら</a:t>
            </a:r>
            <a:r>
              <a:rPr kumimoji="1" lang="en-US" altLang="ja-JP" sz="1050" dirty="0">
                <a:latin typeface="+mj-ea"/>
                <a:ea typeface="+mj-ea"/>
              </a:rPr>
              <a:t>1</a:t>
            </a:r>
            <a:r>
              <a:rPr kumimoji="1" lang="ja-JP" altLang="en-US" sz="1050" dirty="0">
                <a:latin typeface="+mj-ea"/>
                <a:ea typeface="+mj-ea"/>
              </a:rPr>
              <a:t>、</a:t>
            </a:r>
            <a:r>
              <a:rPr kumimoji="1" lang="en-US" altLang="ja-JP" sz="1050" dirty="0">
                <a:latin typeface="+mj-ea"/>
                <a:ea typeface="+mj-ea"/>
              </a:rPr>
              <a:t>2</a:t>
            </a:r>
            <a:r>
              <a:rPr kumimoji="1" lang="ja-JP" altLang="en-US" sz="1050" dirty="0">
                <a:latin typeface="+mj-ea"/>
                <a:ea typeface="+mj-ea"/>
              </a:rPr>
              <a:t>相なら</a:t>
            </a:r>
            <a:r>
              <a:rPr kumimoji="1" lang="en-US" altLang="ja-JP" sz="1050" dirty="0">
                <a:latin typeface="+mj-ea"/>
                <a:ea typeface="+mj-ea"/>
              </a:rPr>
              <a:t>2</a:t>
            </a:r>
            <a:r>
              <a:rPr kumimoji="1" lang="ja-JP" altLang="en-US" sz="1050" dirty="0">
                <a:latin typeface="+mj-ea"/>
                <a:ea typeface="+mj-ea"/>
              </a:rPr>
              <a:t>。</a:t>
            </a:r>
            <a:endParaRPr kumimoji="1" lang="en-US" altLang="ja-JP" sz="1050" dirty="0">
              <a:latin typeface="+mj-ea"/>
              <a:ea typeface="+mj-ea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369E41F-09AA-24A5-874E-4FB8EAB0B909}"/>
              </a:ext>
            </a:extLst>
          </p:cNvPr>
          <p:cNvSpPr txBox="1"/>
          <p:nvPr/>
        </p:nvSpPr>
        <p:spPr>
          <a:xfrm>
            <a:off x="6182707" y="633134"/>
            <a:ext cx="2154436" cy="188846"/>
          </a:xfrm>
          <a:prstGeom prst="rect">
            <a:avLst/>
          </a:prstGeom>
          <a:noFill/>
        </p:spPr>
        <p:txBody>
          <a:bodyPr wrap="none" lIns="0" tIns="27000" rIns="0" bIns="0" rtlCol="0">
            <a:spAutoFit/>
          </a:bodyPr>
          <a:lstStyle/>
          <a:p>
            <a:r>
              <a:rPr kumimoji="1" lang="ja-JP" altLang="en-US" sz="1050" dirty="0">
                <a:latin typeface="+mj-ea"/>
                <a:ea typeface="+mj-ea"/>
              </a:rPr>
              <a:t>多くしても時間がかかるだけと思う</a:t>
            </a:r>
            <a:endParaRPr kumimoji="1" lang="en-US" altLang="ja-JP" sz="1050" dirty="0">
              <a:latin typeface="+mj-ea"/>
              <a:ea typeface="+mj-ea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56BB2F4-A137-4C85-449D-5E8918743D5C}"/>
              </a:ext>
            </a:extLst>
          </p:cNvPr>
          <p:cNvSpPr txBox="1"/>
          <p:nvPr/>
        </p:nvSpPr>
        <p:spPr>
          <a:xfrm>
            <a:off x="6297008" y="461567"/>
            <a:ext cx="538609" cy="188846"/>
          </a:xfrm>
          <a:prstGeom prst="rect">
            <a:avLst/>
          </a:prstGeom>
          <a:noFill/>
        </p:spPr>
        <p:txBody>
          <a:bodyPr wrap="none" lIns="0" tIns="27000" rIns="0" bIns="0" rtlCol="0">
            <a:spAutoFit/>
          </a:bodyPr>
          <a:lstStyle/>
          <a:p>
            <a:r>
              <a:rPr kumimoji="1" lang="ja-JP" altLang="en-US" sz="1050" dirty="0">
                <a:latin typeface="+mj-ea"/>
                <a:ea typeface="+mj-ea"/>
              </a:rPr>
              <a:t>解析範囲</a:t>
            </a:r>
            <a:endParaRPr kumimoji="1" lang="en-US" altLang="ja-JP" sz="105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428004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85F45AB8-4A42-3EED-AAF0-73F6B658B6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90010" y="2231281"/>
            <a:ext cx="5253990" cy="4626193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EFFB42E1-0445-1E3D-3F4F-3EFFEC5B09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5974079" cy="4085120"/>
          </a:xfrm>
          <a:prstGeom prst="rect">
            <a:avLst/>
          </a:prstGeom>
        </p:spPr>
      </p:pic>
      <p:sp>
        <p:nvSpPr>
          <p:cNvPr id="3" name="矢印: 下 2">
            <a:extLst>
              <a:ext uri="{FF2B5EF4-FFF2-40B4-BE49-F238E27FC236}">
                <a16:creationId xmlns:a16="http://schemas.microsoft.com/office/drawing/2014/main" id="{06BA1C33-4D1E-8A34-28AF-8B69B978CD31}"/>
              </a:ext>
            </a:extLst>
          </p:cNvPr>
          <p:cNvSpPr/>
          <p:nvPr/>
        </p:nvSpPr>
        <p:spPr>
          <a:xfrm>
            <a:off x="1537552" y="1080000"/>
            <a:ext cx="216583" cy="241533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350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42FB1379-25D3-6AE4-CF5D-64674FC49E76}"/>
              </a:ext>
            </a:extLst>
          </p:cNvPr>
          <p:cNvSpPr/>
          <p:nvPr/>
        </p:nvSpPr>
        <p:spPr>
          <a:xfrm>
            <a:off x="4621425" y="4156783"/>
            <a:ext cx="373475" cy="496490"/>
          </a:xfrm>
          <a:prstGeom prst="roundRect">
            <a:avLst/>
          </a:prstGeom>
          <a:noFill/>
          <a:ln w="1905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350"/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60CF264B-62C0-E92F-EF02-806710E41FE6}"/>
              </a:ext>
            </a:extLst>
          </p:cNvPr>
          <p:cNvCxnSpPr>
            <a:cxnSpLocks/>
          </p:cNvCxnSpPr>
          <p:nvPr/>
        </p:nvCxnSpPr>
        <p:spPr>
          <a:xfrm flipH="1" flipV="1">
            <a:off x="3803546" y="2949803"/>
            <a:ext cx="888375" cy="1247309"/>
          </a:xfrm>
          <a:prstGeom prst="straightConnector1">
            <a:avLst/>
          </a:prstGeom>
          <a:ln w="12700">
            <a:solidFill>
              <a:srgbClr val="FF0000"/>
            </a:solidFill>
            <a:headEnd type="arrow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BB3F70A1-238B-530C-B892-371DD24EB3F6}"/>
              </a:ext>
            </a:extLst>
          </p:cNvPr>
          <p:cNvCxnSpPr>
            <a:cxnSpLocks/>
          </p:cNvCxnSpPr>
          <p:nvPr/>
        </p:nvCxnSpPr>
        <p:spPr>
          <a:xfrm>
            <a:off x="2598060" y="1747246"/>
            <a:ext cx="203871" cy="382105"/>
          </a:xfrm>
          <a:prstGeom prst="straightConnector1">
            <a:avLst/>
          </a:prstGeom>
          <a:ln w="127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812991DA-77C7-B686-B437-3527C9C30B10}"/>
              </a:ext>
            </a:extLst>
          </p:cNvPr>
          <p:cNvCxnSpPr/>
          <p:nvPr/>
        </p:nvCxnSpPr>
        <p:spPr>
          <a:xfrm flipH="1">
            <a:off x="3559532" y="1711062"/>
            <a:ext cx="420914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3143436-4BE9-C10C-F576-15702644F432}"/>
              </a:ext>
            </a:extLst>
          </p:cNvPr>
          <p:cNvSpPr txBox="1"/>
          <p:nvPr/>
        </p:nvSpPr>
        <p:spPr>
          <a:xfrm>
            <a:off x="2776194" y="2068115"/>
            <a:ext cx="17010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/>
              <a:t>‘0’ </a:t>
            </a:r>
            <a:r>
              <a:rPr kumimoji="1" lang="ja-JP" altLang="en-US" sz="1050" dirty="0"/>
              <a:t>は</a:t>
            </a:r>
            <a:r>
              <a:rPr kumimoji="1" lang="en-US" altLang="ja-JP" sz="1050" dirty="0"/>
              <a:t> ‘</a:t>
            </a:r>
            <a:r>
              <a:rPr kumimoji="1" lang="ja-JP" altLang="en-US" sz="1050" dirty="0"/>
              <a:t>自動推定</a:t>
            </a:r>
            <a:r>
              <a:rPr kumimoji="1" lang="en-US" altLang="ja-JP" sz="1050" dirty="0"/>
              <a:t>’ </a:t>
            </a:r>
            <a:r>
              <a:rPr kumimoji="1" lang="ja-JP" altLang="en-US" sz="1050" dirty="0"/>
              <a:t>を行う場合に入力。</a:t>
            </a:r>
            <a:endParaRPr kumimoji="1" lang="en-US" altLang="ja-JP" sz="1050" dirty="0"/>
          </a:p>
          <a:p>
            <a:r>
              <a:rPr kumimoji="1" lang="ja-JP" altLang="en-US" sz="1050" dirty="0"/>
              <a:t>条件は、単相かつ読み込んだデータ</a:t>
            </a:r>
            <a:r>
              <a:rPr kumimoji="1" lang="ja-JP" altLang="en-US" sz="1050" dirty="0">
                <a:latin typeface="+mj-ea"/>
                <a:ea typeface="+mj-ea"/>
              </a:rPr>
              <a:t>範囲</a:t>
            </a:r>
            <a:r>
              <a:rPr kumimoji="1" lang="ja-JP" altLang="en-US" sz="1050" dirty="0"/>
              <a:t>に</a:t>
            </a:r>
            <a:r>
              <a:rPr kumimoji="1" lang="en-US" altLang="ja-JP" sz="1050" dirty="0"/>
              <a:t>1.5</a:t>
            </a:r>
            <a:r>
              <a:rPr kumimoji="1" lang="en-US" altLang="ja-JP" sz="1050" dirty="0">
                <a:latin typeface="+mj-ea"/>
                <a:ea typeface="+mj-ea"/>
              </a:rPr>
              <a:t>Å</a:t>
            </a:r>
            <a:r>
              <a:rPr kumimoji="1" lang="ja-JP" altLang="en-US" sz="1050" dirty="0"/>
              <a:t>以下の透過率が含まれていること。</a:t>
            </a:r>
            <a:endParaRPr kumimoji="1" lang="en-US" altLang="ja-JP" sz="105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52B3F3F-0398-37B8-8C2D-C9E5D5CB0960}"/>
              </a:ext>
            </a:extLst>
          </p:cNvPr>
          <p:cNvSpPr txBox="1"/>
          <p:nvPr/>
        </p:nvSpPr>
        <p:spPr>
          <a:xfrm>
            <a:off x="4028957" y="1629816"/>
            <a:ext cx="807913" cy="188846"/>
          </a:xfrm>
          <a:prstGeom prst="rect">
            <a:avLst/>
          </a:prstGeom>
          <a:noFill/>
        </p:spPr>
        <p:txBody>
          <a:bodyPr wrap="none" lIns="0" tIns="27000" rIns="0" bIns="0" rtlCol="0">
            <a:spAutoFit/>
          </a:bodyPr>
          <a:lstStyle>
            <a:defPPr>
              <a:defRPr lang="en-US"/>
            </a:defPPr>
            <a:lvl1pPr>
              <a:defRPr kumimoji="1" sz="1400">
                <a:latin typeface="+mj-ea"/>
                <a:ea typeface="+mj-ea"/>
              </a:defRPr>
            </a:lvl1pPr>
          </a:lstStyle>
          <a:p>
            <a:r>
              <a:rPr lang="ja-JP" altLang="en-US" sz="1050" dirty="0"/>
              <a:t>精密化フラグ</a:t>
            </a:r>
            <a:endParaRPr lang="en-US" altLang="ja-JP" sz="1050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47432F2-865C-AACA-936B-1145B713C7C8}"/>
              </a:ext>
            </a:extLst>
          </p:cNvPr>
          <p:cNvSpPr txBox="1"/>
          <p:nvPr/>
        </p:nvSpPr>
        <p:spPr>
          <a:xfrm>
            <a:off x="272183" y="5272191"/>
            <a:ext cx="1999971" cy="211930"/>
          </a:xfrm>
          <a:prstGeom prst="rect">
            <a:avLst/>
          </a:prstGeom>
          <a:noFill/>
        </p:spPr>
        <p:txBody>
          <a:bodyPr wrap="none" lIns="0" tIns="27000" rIns="0" bIns="0" rtlCol="0">
            <a:spAutoFit/>
          </a:bodyPr>
          <a:lstStyle/>
          <a:p>
            <a:r>
              <a:rPr kumimoji="1" lang="en-US" altLang="ja-JP" sz="1200" dirty="0">
                <a:latin typeface="+mj-ea"/>
                <a:ea typeface="+mj-ea"/>
              </a:rPr>
              <a:t>『</a:t>
            </a:r>
            <a:r>
              <a:rPr kumimoji="1" lang="en-US" altLang="ja-JP" sz="1200" dirty="0" err="1">
                <a:latin typeface="+mj-ea"/>
                <a:ea typeface="+mj-ea"/>
              </a:rPr>
              <a:t>Density_Thickness</a:t>
            </a:r>
            <a:r>
              <a:rPr kumimoji="1" lang="en-US" altLang="ja-JP" sz="1200" dirty="0">
                <a:latin typeface="+mj-ea"/>
                <a:ea typeface="+mj-ea"/>
              </a:rPr>
              <a:t>』</a:t>
            </a:r>
            <a:r>
              <a:rPr kumimoji="1" lang="ja-JP" altLang="en-US" sz="1200" dirty="0">
                <a:latin typeface="+mj-ea"/>
                <a:ea typeface="+mj-ea"/>
              </a:rPr>
              <a:t>タブ</a:t>
            </a:r>
            <a:endParaRPr kumimoji="1" lang="en-US" altLang="ja-JP" sz="12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478875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85F45AB8-4A42-3EED-AAF0-73F6B658B6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90010" y="2231281"/>
            <a:ext cx="5253990" cy="4626193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71950A76-65C5-C8E6-C93A-B1764A6A0F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5974080" cy="4085120"/>
          </a:xfrm>
          <a:prstGeom prst="rect">
            <a:avLst/>
          </a:prstGeom>
        </p:spPr>
      </p:pic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6C8B6F01-BA10-4B10-A716-CD12C6F3CF6F}"/>
              </a:ext>
            </a:extLst>
          </p:cNvPr>
          <p:cNvCxnSpPr>
            <a:cxnSpLocks/>
          </p:cNvCxnSpPr>
          <p:nvPr/>
        </p:nvCxnSpPr>
        <p:spPr>
          <a:xfrm>
            <a:off x="1611419" y="1971207"/>
            <a:ext cx="2109582" cy="559110"/>
          </a:xfrm>
          <a:prstGeom prst="straightConnector1">
            <a:avLst/>
          </a:prstGeom>
          <a:ln w="12700">
            <a:solidFill>
              <a:srgbClr val="FF0000"/>
            </a:solidFill>
            <a:headEnd type="arrow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右中かっこ 11">
            <a:extLst>
              <a:ext uri="{FF2B5EF4-FFF2-40B4-BE49-F238E27FC236}">
                <a16:creationId xmlns:a16="http://schemas.microsoft.com/office/drawing/2014/main" id="{77397EDD-499A-CA07-41D7-41A0CADA673C}"/>
              </a:ext>
            </a:extLst>
          </p:cNvPr>
          <p:cNvSpPr/>
          <p:nvPr/>
        </p:nvSpPr>
        <p:spPr>
          <a:xfrm>
            <a:off x="1431419" y="1756015"/>
            <a:ext cx="180000" cy="432000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US" sz="1350"/>
          </a:p>
        </p:txBody>
      </p:sp>
      <p:sp>
        <p:nvSpPr>
          <p:cNvPr id="2" name="矢印: 下 1">
            <a:extLst>
              <a:ext uri="{FF2B5EF4-FFF2-40B4-BE49-F238E27FC236}">
                <a16:creationId xmlns:a16="http://schemas.microsoft.com/office/drawing/2014/main" id="{AB6F9F89-A0DE-6EAA-477C-2C7C47FAD342}"/>
              </a:ext>
            </a:extLst>
          </p:cNvPr>
          <p:cNvSpPr/>
          <p:nvPr/>
        </p:nvSpPr>
        <p:spPr>
          <a:xfrm>
            <a:off x="2282142" y="1080000"/>
            <a:ext cx="216583" cy="241533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350"/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A8BD0822-05C8-D61B-59F0-3F969D2277D3}"/>
              </a:ext>
            </a:extLst>
          </p:cNvPr>
          <p:cNvCxnSpPr/>
          <p:nvPr/>
        </p:nvCxnSpPr>
        <p:spPr>
          <a:xfrm flipH="1">
            <a:off x="3349672" y="1771022"/>
            <a:ext cx="420914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26B3C89-E811-1D01-0212-5B6F890912E0}"/>
              </a:ext>
            </a:extLst>
          </p:cNvPr>
          <p:cNvSpPr txBox="1"/>
          <p:nvPr/>
        </p:nvSpPr>
        <p:spPr>
          <a:xfrm>
            <a:off x="3721000" y="2267994"/>
            <a:ext cx="170100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/>
              <a:t>格子定数の初期値。</a:t>
            </a:r>
            <a:endParaRPr kumimoji="1" lang="en-US" altLang="ja-JP" sz="1050" dirty="0"/>
          </a:p>
          <a:p>
            <a:r>
              <a:rPr kumimoji="1" lang="en-US" altLang="ja-JP" sz="1050" dirty="0"/>
              <a:t>a=b=c</a:t>
            </a:r>
            <a:r>
              <a:rPr kumimoji="1" lang="ja-JP" altLang="en-US" sz="1050" dirty="0"/>
              <a:t>であれば、きちんとそのように入れること。</a:t>
            </a:r>
            <a:endParaRPr kumimoji="1" lang="en-US" altLang="ja-JP" sz="1050" dirty="0"/>
          </a:p>
          <a:p>
            <a:r>
              <a:rPr kumimoji="1" lang="ja-JP" altLang="en-US" sz="1050" dirty="0"/>
              <a:t>その上で、精密化するのは</a:t>
            </a:r>
            <a:r>
              <a:rPr kumimoji="1" lang="en-US" altLang="ja-JP" sz="1050" dirty="0"/>
              <a:t>a</a:t>
            </a:r>
            <a:r>
              <a:rPr kumimoji="1" lang="ja-JP" altLang="en-US" sz="1050" dirty="0"/>
              <a:t>のみ。</a:t>
            </a:r>
            <a:endParaRPr kumimoji="1" lang="en-US" altLang="ja-JP" sz="105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E759D50-59D5-26ED-72C1-4AED9ABAD114}"/>
              </a:ext>
            </a:extLst>
          </p:cNvPr>
          <p:cNvSpPr txBox="1"/>
          <p:nvPr/>
        </p:nvSpPr>
        <p:spPr>
          <a:xfrm>
            <a:off x="3911267" y="1692804"/>
            <a:ext cx="807913" cy="188846"/>
          </a:xfrm>
          <a:prstGeom prst="rect">
            <a:avLst/>
          </a:prstGeom>
          <a:noFill/>
        </p:spPr>
        <p:txBody>
          <a:bodyPr wrap="none" lIns="0" tIns="27000" rIns="0" bIns="0" rtlCol="0">
            <a:spAutoFit/>
          </a:bodyPr>
          <a:lstStyle>
            <a:defPPr>
              <a:defRPr lang="en-US"/>
            </a:defPPr>
            <a:lvl1pPr>
              <a:defRPr kumimoji="1" sz="1400">
                <a:latin typeface="+mj-ea"/>
                <a:ea typeface="+mj-ea"/>
              </a:defRPr>
            </a:lvl1pPr>
          </a:lstStyle>
          <a:p>
            <a:r>
              <a:rPr lang="ja-JP" altLang="en-US" sz="1050" dirty="0"/>
              <a:t>精密化フラグ</a:t>
            </a:r>
            <a:endParaRPr lang="en-US" altLang="ja-JP" sz="105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235394B-30E6-6B7C-EADE-3FC5C2BD4D61}"/>
              </a:ext>
            </a:extLst>
          </p:cNvPr>
          <p:cNvSpPr txBox="1"/>
          <p:nvPr/>
        </p:nvSpPr>
        <p:spPr>
          <a:xfrm>
            <a:off x="272178" y="5472070"/>
            <a:ext cx="1804981" cy="211930"/>
          </a:xfrm>
          <a:prstGeom prst="rect">
            <a:avLst/>
          </a:prstGeom>
          <a:noFill/>
        </p:spPr>
        <p:txBody>
          <a:bodyPr wrap="none" lIns="0" tIns="27000" rIns="0" bIns="0" rtlCol="0">
            <a:spAutoFit/>
          </a:bodyPr>
          <a:lstStyle/>
          <a:p>
            <a:r>
              <a:rPr kumimoji="1" lang="en-US" altLang="ja-JP" sz="1200" dirty="0">
                <a:latin typeface="+mj-ea"/>
                <a:ea typeface="+mj-ea"/>
              </a:rPr>
              <a:t>『Lattice constant』</a:t>
            </a:r>
            <a:r>
              <a:rPr kumimoji="1" lang="ja-JP" altLang="en-US" sz="1200" dirty="0">
                <a:latin typeface="+mj-ea"/>
                <a:ea typeface="+mj-ea"/>
              </a:rPr>
              <a:t>タブ</a:t>
            </a:r>
            <a:endParaRPr kumimoji="1" lang="en-US" altLang="ja-JP" sz="12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774137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85F45AB8-4A42-3EED-AAF0-73F6B658B6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90010" y="2231281"/>
            <a:ext cx="5253990" cy="4626193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5D0CCACD-FC19-ADCC-5A1E-1540DBE604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5974080" cy="4085120"/>
          </a:xfrm>
          <a:prstGeom prst="rect">
            <a:avLst/>
          </a:prstGeom>
        </p:spPr>
      </p:pic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6C8B6F01-BA10-4B10-A716-CD12C6F3CF6F}"/>
              </a:ext>
            </a:extLst>
          </p:cNvPr>
          <p:cNvCxnSpPr>
            <a:cxnSpLocks/>
            <a:stCxn id="12" idx="1"/>
          </p:cNvCxnSpPr>
          <p:nvPr/>
        </p:nvCxnSpPr>
        <p:spPr>
          <a:xfrm flipV="1">
            <a:off x="3821950" y="2971166"/>
            <a:ext cx="269545" cy="459"/>
          </a:xfrm>
          <a:prstGeom prst="straightConnector1">
            <a:avLst/>
          </a:prstGeom>
          <a:ln w="12700">
            <a:solidFill>
              <a:srgbClr val="FF0000"/>
            </a:solidFill>
            <a:headEnd type="arrow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右中かっこ 11">
            <a:extLst>
              <a:ext uri="{FF2B5EF4-FFF2-40B4-BE49-F238E27FC236}">
                <a16:creationId xmlns:a16="http://schemas.microsoft.com/office/drawing/2014/main" id="{77397EDD-499A-CA07-41D7-41A0CADA673C}"/>
              </a:ext>
            </a:extLst>
          </p:cNvPr>
          <p:cNvSpPr/>
          <p:nvPr/>
        </p:nvSpPr>
        <p:spPr>
          <a:xfrm>
            <a:off x="3686950" y="2607125"/>
            <a:ext cx="135000" cy="729000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US" sz="1350"/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9931C8E4-54A3-5B78-012A-BE36293DBBDF}"/>
              </a:ext>
            </a:extLst>
          </p:cNvPr>
          <p:cNvCxnSpPr>
            <a:cxnSpLocks/>
          </p:cNvCxnSpPr>
          <p:nvPr/>
        </p:nvCxnSpPr>
        <p:spPr>
          <a:xfrm flipH="1">
            <a:off x="2016101" y="1626443"/>
            <a:ext cx="330905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F7C93C40-3530-E30F-5819-3F3D8BC0AB4E}"/>
              </a:ext>
            </a:extLst>
          </p:cNvPr>
          <p:cNvCxnSpPr>
            <a:cxnSpLocks/>
          </p:cNvCxnSpPr>
          <p:nvPr/>
        </p:nvCxnSpPr>
        <p:spPr>
          <a:xfrm>
            <a:off x="3643706" y="2139167"/>
            <a:ext cx="285113" cy="0"/>
          </a:xfrm>
          <a:prstGeom prst="straightConnector1">
            <a:avLst/>
          </a:prstGeom>
          <a:ln w="12700">
            <a:solidFill>
              <a:srgbClr val="FF0000"/>
            </a:solidFill>
            <a:headEnd type="arrow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5766B2A0-881C-CA79-0BC2-86A96437B97B}"/>
              </a:ext>
            </a:extLst>
          </p:cNvPr>
          <p:cNvCxnSpPr>
            <a:cxnSpLocks/>
          </p:cNvCxnSpPr>
          <p:nvPr/>
        </p:nvCxnSpPr>
        <p:spPr>
          <a:xfrm>
            <a:off x="3567693" y="1950522"/>
            <a:ext cx="580357" cy="0"/>
          </a:xfrm>
          <a:prstGeom prst="straightConnector1">
            <a:avLst/>
          </a:prstGeom>
          <a:ln w="12700">
            <a:solidFill>
              <a:srgbClr val="FF0000"/>
            </a:solidFill>
            <a:headEnd type="arrow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29B78942-F0E8-4147-3373-E486B9E83EAC}"/>
              </a:ext>
            </a:extLst>
          </p:cNvPr>
          <p:cNvCxnSpPr>
            <a:cxnSpLocks/>
          </p:cNvCxnSpPr>
          <p:nvPr/>
        </p:nvCxnSpPr>
        <p:spPr>
          <a:xfrm flipH="1">
            <a:off x="2458387" y="416277"/>
            <a:ext cx="831602" cy="123369"/>
          </a:xfrm>
          <a:prstGeom prst="straightConnector1">
            <a:avLst/>
          </a:prstGeom>
          <a:ln w="127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矢印: 下 1">
            <a:extLst>
              <a:ext uri="{FF2B5EF4-FFF2-40B4-BE49-F238E27FC236}">
                <a16:creationId xmlns:a16="http://schemas.microsoft.com/office/drawing/2014/main" id="{6E81558B-07FB-C764-FAE7-5090F43EDF51}"/>
              </a:ext>
            </a:extLst>
          </p:cNvPr>
          <p:cNvSpPr/>
          <p:nvPr/>
        </p:nvSpPr>
        <p:spPr>
          <a:xfrm>
            <a:off x="3113157" y="1080000"/>
            <a:ext cx="216583" cy="241533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35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990C64E-8EA2-3A12-4ADB-E1FECAB807A0}"/>
              </a:ext>
            </a:extLst>
          </p:cNvPr>
          <p:cNvSpPr txBox="1"/>
          <p:nvPr/>
        </p:nvSpPr>
        <p:spPr>
          <a:xfrm>
            <a:off x="4164814" y="2878111"/>
            <a:ext cx="2181700" cy="188846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lIns="0" tIns="27000" rIns="0" bIns="0" rtlCol="0">
            <a:spAutoFit/>
          </a:bodyPr>
          <a:lstStyle>
            <a:defPPr>
              <a:defRPr lang="en-US"/>
            </a:defPPr>
            <a:lvl1pPr>
              <a:defRPr kumimoji="1" sz="1400">
                <a:latin typeface="+mj-ea"/>
                <a:ea typeface="+mj-ea"/>
              </a:defRPr>
            </a:lvl1pPr>
          </a:lstStyle>
          <a:p>
            <a:r>
              <a:rPr lang="ja-JP" altLang="en-US" sz="1050" dirty="0"/>
              <a:t>最初はあまりいじらない方がいい。</a:t>
            </a:r>
            <a:endParaRPr lang="en-US" altLang="ja-JP" sz="105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AF1F704-57A4-4348-E20F-CA7B4431DF02}"/>
              </a:ext>
            </a:extLst>
          </p:cNvPr>
          <p:cNvSpPr txBox="1"/>
          <p:nvPr/>
        </p:nvSpPr>
        <p:spPr>
          <a:xfrm>
            <a:off x="2443849" y="1536902"/>
            <a:ext cx="2856551" cy="188846"/>
          </a:xfrm>
          <a:prstGeom prst="rect">
            <a:avLst/>
          </a:prstGeom>
          <a:noFill/>
        </p:spPr>
        <p:txBody>
          <a:bodyPr wrap="none" lIns="0" tIns="27000" rIns="0" bIns="0" rtlCol="0">
            <a:spAutoFit/>
          </a:bodyPr>
          <a:lstStyle>
            <a:defPPr>
              <a:defRPr lang="en-US"/>
            </a:defPPr>
            <a:lvl1pPr>
              <a:defRPr kumimoji="1" sz="1400">
                <a:latin typeface="+mj-ea"/>
                <a:ea typeface="+mj-ea"/>
              </a:defRPr>
            </a:lvl1pPr>
          </a:lstStyle>
          <a:p>
            <a:r>
              <a:rPr lang="ja-JP" altLang="en-US" sz="1050" dirty="0"/>
              <a:t>これだけは精密化フラグでない。基本的に</a:t>
            </a:r>
            <a:r>
              <a:rPr lang="en-US" altLang="ja-JP" sz="1050" dirty="0"/>
              <a:t>on</a:t>
            </a:r>
            <a:r>
              <a:rPr lang="ja-JP" altLang="en-US" sz="1050" dirty="0"/>
              <a:t>。</a:t>
            </a:r>
            <a:endParaRPr lang="en-US" altLang="ja-JP" sz="105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C9E4338-0D38-A1E9-161E-95A03494D04F}"/>
              </a:ext>
            </a:extLst>
          </p:cNvPr>
          <p:cNvSpPr txBox="1"/>
          <p:nvPr/>
        </p:nvSpPr>
        <p:spPr>
          <a:xfrm>
            <a:off x="4077089" y="2048977"/>
            <a:ext cx="2962349" cy="188846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lIns="0" tIns="27000" rIns="0" bIns="0" rtlCol="0">
            <a:spAutoFit/>
          </a:bodyPr>
          <a:lstStyle>
            <a:defPPr>
              <a:defRPr lang="en-US"/>
            </a:defPPr>
            <a:lvl1pPr>
              <a:defRPr kumimoji="1" sz="1400">
                <a:latin typeface="+mj-ea"/>
                <a:ea typeface="+mj-ea"/>
              </a:defRPr>
            </a:lvl1pPr>
          </a:lstStyle>
          <a:p>
            <a:r>
              <a:rPr lang="ja-JP" altLang="en-US" sz="1050" dirty="0"/>
              <a:t>格子定数を十分近くまで追い込んでから精密化。</a:t>
            </a:r>
            <a:endParaRPr lang="en-US" altLang="ja-JP" sz="105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BC2A80D-472B-31BF-50B3-1C86819CF79D}"/>
              </a:ext>
            </a:extLst>
          </p:cNvPr>
          <p:cNvSpPr txBox="1"/>
          <p:nvPr/>
        </p:nvSpPr>
        <p:spPr>
          <a:xfrm>
            <a:off x="4191387" y="1858052"/>
            <a:ext cx="2423741" cy="188846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lIns="0" tIns="27000" rIns="0" bIns="0" rtlCol="0">
            <a:spAutoFit/>
          </a:bodyPr>
          <a:lstStyle>
            <a:defPPr>
              <a:defRPr lang="en-US"/>
            </a:defPPr>
            <a:lvl1pPr>
              <a:defRPr kumimoji="1" sz="1400">
                <a:latin typeface="+mj-ea"/>
                <a:ea typeface="+mj-ea"/>
              </a:defRPr>
            </a:lvl1pPr>
          </a:lstStyle>
          <a:p>
            <a:r>
              <a:rPr lang="ja-JP" altLang="en-US" sz="1050" dirty="0"/>
              <a:t>無駄に広い必要はない。このくらいで。</a:t>
            </a:r>
            <a:endParaRPr lang="en-US" altLang="ja-JP" sz="105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E53B345-96E3-BE6F-74CD-26E6DFAF471A}"/>
              </a:ext>
            </a:extLst>
          </p:cNvPr>
          <p:cNvSpPr txBox="1"/>
          <p:nvPr/>
        </p:nvSpPr>
        <p:spPr>
          <a:xfrm>
            <a:off x="3282036" y="294780"/>
            <a:ext cx="4480394" cy="188846"/>
          </a:xfrm>
          <a:prstGeom prst="rect">
            <a:avLst/>
          </a:prstGeom>
          <a:noFill/>
        </p:spPr>
        <p:txBody>
          <a:bodyPr wrap="none" lIns="0" tIns="27000" rIns="0" bIns="0" rtlCol="0">
            <a:spAutoFit/>
          </a:bodyPr>
          <a:lstStyle>
            <a:defPPr>
              <a:defRPr lang="en-US"/>
            </a:defPPr>
            <a:lvl1pPr>
              <a:defRPr kumimoji="1" sz="1400">
                <a:latin typeface="+mj-ea"/>
                <a:ea typeface="+mj-ea"/>
              </a:defRPr>
            </a:lvl1pPr>
          </a:lstStyle>
          <a:p>
            <a:r>
              <a:rPr lang="en-US" altLang="ja-JP" sz="1050" dirty="0"/>
              <a:t>BL10</a:t>
            </a:r>
            <a:r>
              <a:rPr lang="ja-JP" altLang="en-US" sz="1050" dirty="0"/>
              <a:t>と</a:t>
            </a:r>
            <a:r>
              <a:rPr lang="en-US" altLang="ja-JP" sz="1050" dirty="0"/>
              <a:t>BL22</a:t>
            </a:r>
            <a:r>
              <a:rPr lang="ja-JP" altLang="en-US" sz="1050" dirty="0"/>
              <a:t>は</a:t>
            </a:r>
            <a:r>
              <a:rPr lang="en-US" altLang="ja-JP" sz="1050" dirty="0"/>
              <a:t>Decoupled</a:t>
            </a:r>
            <a:r>
              <a:rPr lang="ja-JP" altLang="en-US" sz="1050" dirty="0"/>
              <a:t>を選択。間違えるとパラメータが</a:t>
            </a:r>
            <a:r>
              <a:rPr lang="en-US" altLang="ja-JP" sz="1050" dirty="0"/>
              <a:t>10</a:t>
            </a:r>
            <a:r>
              <a:rPr lang="ja-JP" altLang="en-US" sz="1050" dirty="0"/>
              <a:t>倍変わる。</a:t>
            </a:r>
            <a:endParaRPr lang="en-US" altLang="ja-JP" sz="105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E2ECB1E-1BD2-5288-987A-7FADDA3934BF}"/>
              </a:ext>
            </a:extLst>
          </p:cNvPr>
          <p:cNvSpPr txBox="1"/>
          <p:nvPr/>
        </p:nvSpPr>
        <p:spPr>
          <a:xfrm>
            <a:off x="113152" y="5623144"/>
            <a:ext cx="2029402" cy="211930"/>
          </a:xfrm>
          <a:prstGeom prst="rect">
            <a:avLst/>
          </a:prstGeom>
          <a:noFill/>
        </p:spPr>
        <p:txBody>
          <a:bodyPr wrap="none" lIns="0" tIns="27000" rIns="0" bIns="0" rtlCol="0">
            <a:spAutoFit/>
          </a:bodyPr>
          <a:lstStyle/>
          <a:p>
            <a:r>
              <a:rPr kumimoji="1" lang="en-US" altLang="ja-JP" sz="1200" dirty="0">
                <a:latin typeface="+mj-ea"/>
                <a:ea typeface="+mj-ea"/>
              </a:rPr>
              <a:t>『Jorgensen function』</a:t>
            </a:r>
            <a:r>
              <a:rPr kumimoji="1" lang="ja-JP" altLang="en-US" sz="1200" dirty="0">
                <a:latin typeface="+mj-ea"/>
                <a:ea typeface="+mj-ea"/>
              </a:rPr>
              <a:t>タブ</a:t>
            </a:r>
            <a:endParaRPr kumimoji="1" lang="en-US" altLang="ja-JP" sz="12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5716138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1">
      <a:majorFont>
        <a:latin typeface="Segoe UI"/>
        <a:ea typeface="メイリオ"/>
        <a:cs typeface=""/>
      </a:majorFont>
      <a:minorFont>
        <a:latin typeface="Segoe UI"/>
        <a:ea typeface="メイリオ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938</TotalTime>
  <Words>1744</Words>
  <Application>Microsoft Office PowerPoint</Application>
  <PresentationFormat>画面に合わせる (4:3)</PresentationFormat>
  <Paragraphs>160</Paragraphs>
  <Slides>27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27</vt:i4>
      </vt:variant>
    </vt:vector>
  </HeadingPairs>
  <TitlesOfParts>
    <vt:vector size="32" baseType="lpstr">
      <vt:lpstr>メイリオ</vt:lpstr>
      <vt:lpstr>游ゴシック</vt:lpstr>
      <vt:lpstr>Arial</vt:lpstr>
      <vt:lpstr>Segoe UI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Oikawa Kenichi</dc:creator>
  <cp:lastModifiedBy>Kenichi Oikawa</cp:lastModifiedBy>
  <cp:revision>55</cp:revision>
  <dcterms:created xsi:type="dcterms:W3CDTF">2021-03-02T05:42:38Z</dcterms:created>
  <dcterms:modified xsi:type="dcterms:W3CDTF">2023-09-26T00:06:26Z</dcterms:modified>
</cp:coreProperties>
</file>