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80" r:id="rId9"/>
    <p:sldId id="276" r:id="rId10"/>
    <p:sldId id="686" r:id="rId11"/>
    <p:sldId id="273" r:id="rId12"/>
    <p:sldId id="277" r:id="rId13"/>
    <p:sldId id="688" r:id="rId14"/>
    <p:sldId id="279" r:id="rId15"/>
    <p:sldId id="689" r:id="rId16"/>
    <p:sldId id="68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60" autoAdjust="0"/>
    <p:restoredTop sz="96940" autoAdjust="0"/>
  </p:normalViewPr>
  <p:slideViewPr>
    <p:cSldViewPr snapToGrid="0">
      <p:cViewPr>
        <p:scale>
          <a:sx n="120" d="100"/>
          <a:sy n="120" d="100"/>
        </p:scale>
        <p:origin x="1494" y="30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ACAAB-1EF2-492A-A687-065642125DCC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AB719-BF1E-47EB-A383-11D1E940F63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437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先程のエッジ解析で得られたパラメータの収束値と、フィッティングパターンのデータを保存すると、このようなファイルになっています。</a:t>
            </a:r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4B826-8781-452E-B021-F5720BA58D0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973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ポインターをあまり頻繁に動かすな。</a:t>
            </a:r>
            <a:endParaRPr kumimoji="1"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4B826-8781-452E-B021-F5720BA58D0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130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8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365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551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810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392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7063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2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5984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99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45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85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010A8-9998-4CEA-8618-9C3CDD7CECF3}" type="datetimeFigureOut">
              <a:rPr kumimoji="1" lang="ja-JP" altLang="en-US" smtClean="0"/>
              <a:t>2025/5/28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B9011-E60C-472E-9D1C-E347B22CE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01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0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547B18B-CD3A-45E7-8C48-B83D6AEF10FC}"/>
              </a:ext>
            </a:extLst>
          </p:cNvPr>
          <p:cNvSpPr txBox="1"/>
          <p:nvPr/>
        </p:nvSpPr>
        <p:spPr>
          <a:xfrm>
            <a:off x="1030839" y="3228945"/>
            <a:ext cx="7180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latin typeface="+mn-ea"/>
              </a:rPr>
              <a:t>GUI-RITS(ver1.5.0)</a:t>
            </a:r>
            <a:r>
              <a:rPr kumimoji="1" lang="ja-JP" altLang="en-US" sz="2000" dirty="0">
                <a:latin typeface="+mn-ea"/>
              </a:rPr>
              <a:t>の</a:t>
            </a:r>
            <a:r>
              <a:rPr kumimoji="1" lang="en-US" altLang="ja-JP" sz="2000" dirty="0">
                <a:latin typeface="+mn-ea"/>
              </a:rPr>
              <a:t>Edge</a:t>
            </a:r>
            <a:r>
              <a:rPr kumimoji="1" lang="ja-JP" altLang="en-US" sz="2000" dirty="0">
                <a:latin typeface="+mn-ea"/>
              </a:rPr>
              <a:t>利用マニュアル　</a:t>
            </a:r>
            <a:r>
              <a:rPr kumimoji="1" lang="en-US" altLang="ja-JP" sz="2000" dirty="0">
                <a:latin typeface="+mn-ea"/>
              </a:rPr>
              <a:t>2025/05/27</a:t>
            </a:r>
          </a:p>
        </p:txBody>
      </p:sp>
    </p:spTree>
    <p:extLst>
      <p:ext uri="{BB962C8B-B14F-4D97-AF65-F5344CB8AC3E}">
        <p14:creationId xmlns:p14="http://schemas.microsoft.com/office/powerpoint/2010/main" val="127182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2CFA34EC-F071-BFFF-10AC-05118E485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8813"/>
            <a:ext cx="4800600" cy="300037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3C8C3744-A450-C256-817E-40CAD31E0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349" y="857251"/>
            <a:ext cx="5210651" cy="3045380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19F39A0-E901-5D13-4424-EAA9DE448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349" y="2955370"/>
            <a:ext cx="5210651" cy="3045380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36D47B1-7A2D-44BC-9793-4B9E8CF07AFD}"/>
              </a:ext>
            </a:extLst>
          </p:cNvPr>
          <p:cNvCxnSpPr>
            <a:cxnSpLocks/>
          </p:cNvCxnSpPr>
          <p:nvPr/>
        </p:nvCxnSpPr>
        <p:spPr>
          <a:xfrm flipV="1">
            <a:off x="1443038" y="1778579"/>
            <a:ext cx="2881180" cy="1176791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C658B16-951A-4E00-A1C7-3629BAE0292B}"/>
              </a:ext>
            </a:extLst>
          </p:cNvPr>
          <p:cNvCxnSpPr>
            <a:cxnSpLocks/>
          </p:cNvCxnSpPr>
          <p:nvPr/>
        </p:nvCxnSpPr>
        <p:spPr>
          <a:xfrm>
            <a:off x="1443038" y="3086100"/>
            <a:ext cx="3646034" cy="488189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CC81D2E-6C2C-C0AF-E7AE-9C3F95BFDF76}"/>
              </a:ext>
            </a:extLst>
          </p:cNvPr>
          <p:cNvSpPr txBox="1"/>
          <p:nvPr/>
        </p:nvSpPr>
        <p:spPr>
          <a:xfrm>
            <a:off x="6551898" y="4624753"/>
            <a:ext cx="3401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50" dirty="0"/>
              <a:t>χ</a:t>
            </a:r>
            <a:r>
              <a:rPr kumimoji="1" lang="en-US" altLang="ja-JP" sz="1350" baseline="30000" dirty="0"/>
              <a:t>2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E9207AD-E66D-1970-85D8-E05572299E6E}"/>
              </a:ext>
            </a:extLst>
          </p:cNvPr>
          <p:cNvSpPr txBox="1"/>
          <p:nvPr/>
        </p:nvSpPr>
        <p:spPr>
          <a:xfrm>
            <a:off x="4324218" y="2138576"/>
            <a:ext cx="3918765" cy="2350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>
            <a:spAutoFit/>
          </a:bodyPr>
          <a:lstStyle/>
          <a:p>
            <a:r>
              <a:rPr kumimoji="1" lang="ja-JP" altLang="en-US" sz="1350" dirty="0"/>
              <a:t>「</a:t>
            </a:r>
            <a:r>
              <a:rPr kumimoji="1" lang="en-US" altLang="ja-JP" sz="1350" dirty="0"/>
              <a:t>Save Fitting result parameter</a:t>
            </a:r>
            <a:r>
              <a:rPr kumimoji="1" lang="ja-JP" altLang="en-US" sz="1350" dirty="0"/>
              <a:t>」で保存したデータ</a:t>
            </a:r>
            <a:endParaRPr lang="en-US" sz="135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4809389-E7FC-784E-2AEA-1C034895F24F}"/>
              </a:ext>
            </a:extLst>
          </p:cNvPr>
          <p:cNvSpPr txBox="1"/>
          <p:nvPr/>
        </p:nvSpPr>
        <p:spPr>
          <a:xfrm>
            <a:off x="4324217" y="4623084"/>
            <a:ext cx="3473580" cy="23501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>
            <a:spAutoFit/>
          </a:bodyPr>
          <a:lstStyle/>
          <a:p>
            <a:r>
              <a:rPr kumimoji="1" lang="ja-JP" altLang="en-US" sz="1350" dirty="0"/>
              <a:t>「</a:t>
            </a:r>
            <a:r>
              <a:rPr kumimoji="1" lang="en-US" altLang="ja-JP" sz="1350" dirty="0"/>
              <a:t>Save Fitting result data</a:t>
            </a:r>
            <a:r>
              <a:rPr kumimoji="1" lang="ja-JP" altLang="en-US" sz="1350" dirty="0"/>
              <a:t>」で保存したデータ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93529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523252-BD7E-8137-EDB4-0930FAA4D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78147" cy="41805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B54BE82-E8DE-49DA-8E81-F7C4F8BA5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3287" y="0"/>
            <a:ext cx="5200713" cy="4633123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75310B-ABC9-4D65-B535-AF4481F05309}"/>
              </a:ext>
            </a:extLst>
          </p:cNvPr>
          <p:cNvSpPr txBox="1"/>
          <p:nvPr/>
        </p:nvSpPr>
        <p:spPr>
          <a:xfrm>
            <a:off x="0" y="3995678"/>
            <a:ext cx="39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次に、解析を進めるつもりで、精密可フラグを追加してみる。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初期値を</a:t>
            </a:r>
            <a:r>
              <a:rPr kumimoji="1" lang="en-US" altLang="ja-JP" dirty="0"/>
              <a:t>Set</a:t>
            </a:r>
            <a:r>
              <a:rPr kumimoji="1" lang="ja-JP" altLang="en-US" dirty="0"/>
              <a:t>して</a:t>
            </a:r>
            <a:r>
              <a:rPr kumimoji="1" lang="en-US" altLang="ja-JP" dirty="0"/>
              <a:t>Fit</a:t>
            </a:r>
            <a:r>
              <a:rPr kumimoji="1" lang="ja-JP" altLang="en-US" dirty="0"/>
              <a:t>した計算結果は、右上のようになり、</a:t>
            </a:r>
            <a:r>
              <a:rPr kumimoji="1" lang="en-US" altLang="ja-JP" dirty="0"/>
              <a:t>EDGE Fit</a:t>
            </a:r>
            <a:r>
              <a:rPr kumimoji="1" lang="ja-JP" altLang="en-US" dirty="0"/>
              <a:t>パネルに計算結果が表示される。</a:t>
            </a:r>
            <a:endParaRPr kumimoji="1" lang="en-US" altLang="ja-JP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DFB5937-09B7-45C4-A3C7-E2D963BB6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603" y="4044315"/>
            <a:ext cx="3180395" cy="2813683"/>
          </a:xfrm>
          <a:prstGeom prst="rect">
            <a:avLst/>
          </a:prstGeom>
        </p:spPr>
      </p:pic>
      <p:sp>
        <p:nvSpPr>
          <p:cNvPr id="2" name="右中かっこ 1">
            <a:extLst>
              <a:ext uri="{FF2B5EF4-FFF2-40B4-BE49-F238E27FC236}">
                <a16:creationId xmlns:a16="http://schemas.microsoft.com/office/drawing/2014/main" id="{BC2905E5-CF77-409F-9401-C0F3605FAB7C}"/>
              </a:ext>
            </a:extLst>
          </p:cNvPr>
          <p:cNvSpPr/>
          <p:nvPr/>
        </p:nvSpPr>
        <p:spPr>
          <a:xfrm>
            <a:off x="1981200" y="631370"/>
            <a:ext cx="232229" cy="63137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E04AD12-EC34-4C6C-A836-698D465BD1C4}"/>
              </a:ext>
            </a:extLst>
          </p:cNvPr>
          <p:cNvCxnSpPr/>
          <p:nvPr/>
        </p:nvCxnSpPr>
        <p:spPr>
          <a:xfrm flipH="1">
            <a:off x="1981200" y="3062511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E2C217-B1C4-44F6-B22C-B0B51A43DA3A}"/>
              </a:ext>
            </a:extLst>
          </p:cNvPr>
          <p:cNvSpPr txBox="1"/>
          <p:nvPr/>
        </p:nvSpPr>
        <p:spPr>
          <a:xfrm>
            <a:off x="2151944" y="761999"/>
            <a:ext cx="142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param 1 ~ 4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594BE2-0308-48AB-93AB-5B30C4370382}"/>
              </a:ext>
            </a:extLst>
          </p:cNvPr>
          <p:cNvSpPr txBox="1"/>
          <p:nvPr/>
        </p:nvSpPr>
        <p:spPr>
          <a:xfrm>
            <a:off x="2405939" y="2858694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param 16</a:t>
            </a:r>
          </a:p>
          <a:p>
            <a:r>
              <a:rPr kumimoji="1" lang="en-US" altLang="ja-JP" dirty="0"/>
              <a:t>(changed)</a:t>
            </a:r>
          </a:p>
        </p:txBody>
      </p:sp>
      <p:pic>
        <p:nvPicPr>
          <p:cNvPr id="15" name="グラフィックス 14" descr="カーソル 単色塗りつぶし">
            <a:extLst>
              <a:ext uri="{FF2B5EF4-FFF2-40B4-BE49-F238E27FC236}">
                <a16:creationId xmlns:a16="http://schemas.microsoft.com/office/drawing/2014/main" id="{099E14C0-E073-4490-AEDC-52CDC7401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1894456" y="3827755"/>
            <a:ext cx="301752" cy="301752"/>
          </a:xfrm>
          <a:prstGeom prst="rect">
            <a:avLst/>
          </a:prstGeom>
        </p:spPr>
      </p:pic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36D47B1-7A2D-44BC-9793-4B9E8CF07AFD}"/>
              </a:ext>
            </a:extLst>
          </p:cNvPr>
          <p:cNvCxnSpPr>
            <a:cxnSpLocks/>
          </p:cNvCxnSpPr>
          <p:nvPr/>
        </p:nvCxnSpPr>
        <p:spPr>
          <a:xfrm flipH="1" flipV="1">
            <a:off x="6992057" y="1221327"/>
            <a:ext cx="417772" cy="531466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81D1A2-0167-40F6-B6AE-E334095EB0DF}"/>
              </a:ext>
            </a:extLst>
          </p:cNvPr>
          <p:cNvSpPr txBox="1"/>
          <p:nvPr/>
        </p:nvSpPr>
        <p:spPr>
          <a:xfrm>
            <a:off x="6992056" y="1712222"/>
            <a:ext cx="21499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主に</a:t>
            </a:r>
            <a:r>
              <a:rPr kumimoji="1" lang="en-US" altLang="ja-JP" sz="1400" dirty="0"/>
              <a:t>Beta</a:t>
            </a:r>
            <a:r>
              <a:rPr kumimoji="1" lang="ja-JP" altLang="en-US" sz="1400" dirty="0"/>
              <a:t>の精密化による</a:t>
            </a:r>
            <a:endParaRPr kumimoji="1" lang="en-US" altLang="ja-JP" sz="1400" dirty="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D8199C6-472C-4669-9D13-A12D5955C16B}"/>
              </a:ext>
            </a:extLst>
          </p:cNvPr>
          <p:cNvCxnSpPr>
            <a:cxnSpLocks/>
          </p:cNvCxnSpPr>
          <p:nvPr/>
        </p:nvCxnSpPr>
        <p:spPr>
          <a:xfrm>
            <a:off x="5900539" y="2431142"/>
            <a:ext cx="443529" cy="377371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58CA6B-DD7D-4DC2-A5C9-C71128798E22}"/>
              </a:ext>
            </a:extLst>
          </p:cNvPr>
          <p:cNvSpPr txBox="1"/>
          <p:nvPr/>
        </p:nvSpPr>
        <p:spPr>
          <a:xfrm>
            <a:off x="4477559" y="2173932"/>
            <a:ext cx="225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主に</a:t>
            </a:r>
            <a:r>
              <a:rPr kumimoji="1" lang="en-US" altLang="ja-JP" sz="1400" dirty="0"/>
              <a:t>Alpha</a:t>
            </a:r>
            <a:r>
              <a:rPr kumimoji="1" lang="ja-JP" altLang="en-US" sz="1400" dirty="0"/>
              <a:t>の精密化による</a:t>
            </a:r>
            <a:endParaRPr kumimoji="1" lang="en-US" altLang="ja-JP" sz="1400" dirty="0"/>
          </a:p>
        </p:txBody>
      </p:sp>
      <p:pic>
        <p:nvPicPr>
          <p:cNvPr id="17" name="グラフィックス 16" descr="カーソル 単色塗りつぶし">
            <a:extLst>
              <a:ext uri="{FF2B5EF4-FFF2-40B4-BE49-F238E27FC236}">
                <a16:creationId xmlns:a16="http://schemas.microsoft.com/office/drawing/2014/main" id="{52DA52C3-E2BF-4C04-A0CB-083337F076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7750970" y="6517228"/>
            <a:ext cx="301752" cy="301752"/>
          </a:xfrm>
          <a:prstGeom prst="rect">
            <a:avLst/>
          </a:prstGeom>
        </p:spPr>
      </p:pic>
      <p:sp>
        <p:nvSpPr>
          <p:cNvPr id="18" name="右中かっこ 17">
            <a:extLst>
              <a:ext uri="{FF2B5EF4-FFF2-40B4-BE49-F238E27FC236}">
                <a16:creationId xmlns:a16="http://schemas.microsoft.com/office/drawing/2014/main" id="{14E6B6CD-5014-4A51-84C0-78AD5F1DB48A}"/>
              </a:ext>
            </a:extLst>
          </p:cNvPr>
          <p:cNvSpPr/>
          <p:nvPr/>
        </p:nvSpPr>
        <p:spPr>
          <a:xfrm>
            <a:off x="1981200" y="1553610"/>
            <a:ext cx="232229" cy="63137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123BFF9-66B5-4128-9FF9-3AA23C973C43}"/>
              </a:ext>
            </a:extLst>
          </p:cNvPr>
          <p:cNvSpPr txBox="1"/>
          <p:nvPr/>
        </p:nvSpPr>
        <p:spPr>
          <a:xfrm>
            <a:off x="2151944" y="1684239"/>
            <a:ext cx="1367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param 6,8,9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CD32AA0-2442-40F7-AA2B-5E9A7DBDD5F9}"/>
              </a:ext>
            </a:extLst>
          </p:cNvPr>
          <p:cNvSpPr txBox="1"/>
          <p:nvPr/>
        </p:nvSpPr>
        <p:spPr>
          <a:xfrm>
            <a:off x="-1" y="5892358"/>
            <a:ext cx="5529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χ</a:t>
            </a:r>
            <a:r>
              <a:rPr kumimoji="1" lang="en-US" altLang="ja-JP" baseline="30000" dirty="0"/>
              <a:t>2</a:t>
            </a:r>
            <a:r>
              <a:rPr kumimoji="1" lang="ja-JP" altLang="en-US" dirty="0"/>
              <a:t>の値は約</a:t>
            </a:r>
            <a:r>
              <a:rPr kumimoji="1" lang="en-US" altLang="ja-JP" dirty="0"/>
              <a:t>288</a:t>
            </a:r>
            <a:r>
              <a:rPr kumimoji="1" lang="ja-JP" altLang="en-US" dirty="0"/>
              <a:t>から約</a:t>
            </a:r>
            <a:r>
              <a:rPr kumimoji="1" lang="en-US" altLang="ja-JP" dirty="0"/>
              <a:t>280</a:t>
            </a:r>
            <a:r>
              <a:rPr kumimoji="1" lang="ja-JP" altLang="en-US" dirty="0"/>
              <a:t>へ減少しているが、この結果は「正しい」のだろうか。</a:t>
            </a:r>
            <a:r>
              <a:rPr kumimoji="1" lang="en-US" altLang="ja-JP" dirty="0"/>
              <a:t>Save Fitting result data</a:t>
            </a:r>
            <a:r>
              <a:rPr kumimoji="1" lang="ja-JP" altLang="en-US" dirty="0"/>
              <a:t>でデータを保存し、よく確認してください。</a:t>
            </a:r>
            <a:endParaRPr kumimoji="1" lang="en-US" altLang="ja-JP" dirty="0"/>
          </a:p>
        </p:txBody>
      </p:sp>
      <p:pic>
        <p:nvPicPr>
          <p:cNvPr id="25" name="グラフィックス 24" descr="カーソル 単色塗りつぶし">
            <a:extLst>
              <a:ext uri="{FF2B5EF4-FFF2-40B4-BE49-F238E27FC236}">
                <a16:creationId xmlns:a16="http://schemas.microsoft.com/office/drawing/2014/main" id="{24901159-B804-45AF-8DCE-D63DD4B72E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5007770" y="728176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3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C245BE8-047D-67EE-E598-24CA055AC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52"/>
          <a:stretch/>
        </p:blipFill>
        <p:spPr>
          <a:xfrm>
            <a:off x="3890010" y="182880"/>
            <a:ext cx="5253990" cy="444436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2BB1168-3F30-35C3-8E67-FAF50949C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98" y="1107360"/>
            <a:ext cx="3007043" cy="2126933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6447244" y="1769523"/>
            <a:ext cx="301752" cy="3017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0433D923-D190-62D1-48DA-4D5F3345D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805" y="3264217"/>
            <a:ext cx="6894195" cy="3593783"/>
          </a:xfrm>
          <a:prstGeom prst="rect">
            <a:avLst/>
          </a:prstGeom>
        </p:spPr>
      </p:pic>
      <p:pic>
        <p:nvPicPr>
          <p:cNvPr id="16" name="グラフィックス 15" descr="カーソル 単色塗りつぶし">
            <a:extLst>
              <a:ext uri="{FF2B5EF4-FFF2-40B4-BE49-F238E27FC236}">
                <a16:creationId xmlns:a16="http://schemas.microsoft.com/office/drawing/2014/main" id="{E20E2DE0-36B6-BEC3-38AD-AD7167471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8089231" y="6542124"/>
            <a:ext cx="301752" cy="3017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0" y="0"/>
            <a:ext cx="3924000" cy="369331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次に多数のファイルを解析する</a:t>
            </a:r>
            <a:r>
              <a:rPr kumimoji="1" lang="en-US" altLang="ja-JP" dirty="0"/>
              <a:t>EDGE2</a:t>
            </a:r>
            <a:r>
              <a:rPr kumimoji="1" lang="ja-JP" altLang="en-US" dirty="0"/>
              <a:t>の使い方です。「</a:t>
            </a:r>
            <a:r>
              <a:rPr kumimoji="1" lang="en-GB" altLang="ja-JP" dirty="0" err="1"/>
              <a:t>RitsEdgeTemplate</a:t>
            </a:r>
            <a:r>
              <a:rPr kumimoji="1" lang="ja-JP" altLang="en-US" dirty="0"/>
              <a:t>」フォルダの中の「</a:t>
            </a:r>
            <a:r>
              <a:rPr kumimoji="1" lang="en-US" altLang="ja-JP" dirty="0"/>
              <a:t>EDGE2data</a:t>
            </a:r>
            <a:r>
              <a:rPr kumimoji="1" lang="ja-JP" altLang="en-US" dirty="0"/>
              <a:t>」からデータをロードしてみましょう。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ファイルメニューから「</a:t>
            </a:r>
            <a:r>
              <a:rPr kumimoji="1" lang="en-US" altLang="ja-JP" dirty="0"/>
              <a:t>Load Sequence number File</a:t>
            </a:r>
            <a:r>
              <a:rPr kumimoji="1" lang="ja-JP" altLang="en-US" dirty="0"/>
              <a:t>」を選択します。</a:t>
            </a:r>
          </a:p>
          <a:p>
            <a:r>
              <a:rPr kumimoji="1" lang="en-US" altLang="ja-JP" dirty="0"/>
              <a:t>Windows</a:t>
            </a:r>
            <a:r>
              <a:rPr kumimoji="1" lang="ja-JP" altLang="en-US" dirty="0"/>
              <a:t>のエクスプローラ画面が表示されますので、</a:t>
            </a:r>
            <a:r>
              <a:rPr kumimoji="1" lang="en-US" altLang="ja-JP" dirty="0"/>
              <a:t>extension: </a:t>
            </a:r>
            <a:r>
              <a:rPr kumimoji="1" lang="en-US" altLang="ja-JP" dirty="0" err="1"/>
              <a:t>dat</a:t>
            </a:r>
            <a:r>
              <a:rPr kumimoji="1" lang="ja-JP" altLang="en-US" dirty="0"/>
              <a:t>とし、フォルダ「</a:t>
            </a:r>
            <a:r>
              <a:rPr kumimoji="1" lang="en-US" altLang="ja-JP" dirty="0"/>
              <a:t>EDGE2data</a:t>
            </a:r>
            <a:r>
              <a:rPr kumimoji="1" lang="ja-JP" altLang="en-US" dirty="0"/>
              <a:t>」を選択します。</a:t>
            </a:r>
          </a:p>
        </p:txBody>
      </p:sp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C8C007C1-6336-05F4-33CF-D620B5E2D793}"/>
              </a:ext>
            </a:extLst>
          </p:cNvPr>
          <p:cNvCxnSpPr>
            <a:cxnSpLocks/>
          </p:cNvCxnSpPr>
          <p:nvPr/>
        </p:nvCxnSpPr>
        <p:spPr>
          <a:xfrm flipV="1">
            <a:off x="3339548" y="1881266"/>
            <a:ext cx="3796226" cy="941447"/>
          </a:xfrm>
          <a:prstGeom prst="straightConnector1">
            <a:avLst/>
          </a:prstGeom>
          <a:ln w="19050">
            <a:solidFill>
              <a:schemeClr val="accent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190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305700CE-8776-B3BA-9F06-EBD4810DEF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" r="85833" b="46456"/>
          <a:stretch/>
        </p:blipFill>
        <p:spPr>
          <a:xfrm>
            <a:off x="1" y="2787709"/>
            <a:ext cx="1360778" cy="321304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C245BE8-047D-67EE-E598-24CA055AC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52"/>
          <a:stretch/>
        </p:blipFill>
        <p:spPr>
          <a:xfrm>
            <a:off x="3890010" y="182880"/>
            <a:ext cx="5253990" cy="444436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B2F6B35-DCEB-C0EE-420A-958477BB19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950" y="1140636"/>
            <a:ext cx="3007043" cy="212693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3ABC7C2-6C39-FF7C-327A-6BCC836FCF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9805" y="3264217"/>
            <a:ext cx="6894195" cy="359378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505922" y="0"/>
            <a:ext cx="3384000" cy="20313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 dirty="0"/>
              <a:t>次に、</a:t>
            </a:r>
            <a:r>
              <a:rPr kumimoji="1" lang="en-US" altLang="ja-JP" sz="1800" dirty="0"/>
              <a:t>mask file</a:t>
            </a:r>
            <a:r>
              <a:rPr kumimoji="1" lang="ja-JP" altLang="en-US" sz="1800" dirty="0"/>
              <a:t>を選択します。</a:t>
            </a:r>
            <a:endParaRPr kumimoji="1" lang="en-US" altLang="ja-JP" sz="1800" dirty="0"/>
          </a:p>
          <a:p>
            <a:r>
              <a:rPr kumimoji="1" lang="ja-JP" altLang="en-US" sz="1800" dirty="0"/>
              <a:t>「</a:t>
            </a:r>
            <a:r>
              <a:rPr kumimoji="1" lang="en-US" altLang="ja-JP" sz="1800" dirty="0"/>
              <a:t>EDGE2data</a:t>
            </a:r>
            <a:r>
              <a:rPr kumimoji="1" lang="ja-JP" altLang="en-US" sz="1800" dirty="0"/>
              <a:t>」フォルダの中の「</a:t>
            </a:r>
            <a:r>
              <a:rPr kumimoji="1" lang="en-GB" altLang="ja-JP" sz="1800" dirty="0"/>
              <a:t>Tadahiro_5x6x20mask.txt</a:t>
            </a:r>
            <a:r>
              <a:rPr kumimoji="1" lang="ja-JP" altLang="en-US" sz="1800" dirty="0"/>
              <a:t>」を選択します。</a:t>
            </a:r>
            <a:endParaRPr kumimoji="1" lang="en-US" altLang="ja-JP" sz="1800" dirty="0"/>
          </a:p>
          <a:p>
            <a:r>
              <a:rPr kumimoji="1" lang="ja-JP" altLang="en-US" sz="1800" dirty="0"/>
              <a:t>（実際にはこの</a:t>
            </a:r>
            <a:r>
              <a:rPr kumimoji="1" lang="en-US" altLang="ja-JP" sz="1800" dirty="0"/>
              <a:t>mask file</a:t>
            </a:r>
            <a:r>
              <a:rPr kumimoji="1" lang="ja-JP" altLang="en-US" sz="1800" dirty="0"/>
              <a:t>の中身はすべて</a:t>
            </a:r>
            <a:r>
              <a:rPr kumimoji="1" lang="en-US" altLang="ja-JP" sz="1800" dirty="0"/>
              <a:t>1</a:t>
            </a:r>
            <a:r>
              <a:rPr kumimoji="1" lang="ja-JP" altLang="en-US" sz="1800" dirty="0"/>
              <a:t>なので、選択しなくても同じ動作をします）</a:t>
            </a:r>
            <a:endParaRPr kumimoji="1" lang="en-US" altLang="ja-JP" sz="18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64F29B4B-3973-C61F-40E0-BAE7121A7AFF}"/>
              </a:ext>
            </a:extLst>
          </p:cNvPr>
          <p:cNvCxnSpPr>
            <a:cxnSpLocks/>
          </p:cNvCxnSpPr>
          <p:nvPr/>
        </p:nvCxnSpPr>
        <p:spPr>
          <a:xfrm flipH="1">
            <a:off x="864394" y="2068643"/>
            <a:ext cx="1076832" cy="1461545"/>
          </a:xfrm>
          <a:prstGeom prst="straightConnector1">
            <a:avLst/>
          </a:prstGeom>
          <a:ln w="19050">
            <a:solidFill>
              <a:schemeClr val="accent4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グラフィックス 1" descr="カーソル 単色塗りつぶし">
            <a:extLst>
              <a:ext uri="{FF2B5EF4-FFF2-40B4-BE49-F238E27FC236}">
                <a16:creationId xmlns:a16="http://schemas.microsoft.com/office/drawing/2014/main" id="{ED446ACC-68A0-FCA1-6BFF-F389DEB46D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60000">
            <a:off x="6724146" y="2826797"/>
            <a:ext cx="301752" cy="301752"/>
          </a:xfrm>
          <a:prstGeom prst="rect">
            <a:avLst/>
          </a:prstGeom>
        </p:spPr>
      </p:pic>
      <p:pic>
        <p:nvPicPr>
          <p:cNvPr id="5" name="グラフィックス 4" descr="カーソル 単色塗りつぶし">
            <a:extLst>
              <a:ext uri="{FF2B5EF4-FFF2-40B4-BE49-F238E27FC236}">
                <a16:creationId xmlns:a16="http://schemas.microsoft.com/office/drawing/2014/main" id="{4662222E-8557-1404-11A5-6E2E502059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260000">
            <a:off x="6059585" y="5939756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7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F3EE3CD7-EDC4-5131-E310-18E7C73A75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4"/>
          <a:stretch/>
        </p:blipFill>
        <p:spPr>
          <a:xfrm>
            <a:off x="3890010" y="174928"/>
            <a:ext cx="5253990" cy="465234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B0D042B1-5B83-A90F-6E79-23D15114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78147" cy="4180522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1858511" y="3850918"/>
            <a:ext cx="301752" cy="301752"/>
          </a:xfrm>
          <a:prstGeom prst="rect">
            <a:avLst/>
          </a:prstGeom>
        </p:spPr>
      </p:pic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66364B65-2B88-426F-A185-B420B4374FD1}"/>
              </a:ext>
            </a:extLst>
          </p:cNvPr>
          <p:cNvCxnSpPr>
            <a:cxnSpLocks/>
          </p:cNvCxnSpPr>
          <p:nvPr/>
        </p:nvCxnSpPr>
        <p:spPr>
          <a:xfrm>
            <a:off x="5505706" y="1224000"/>
            <a:ext cx="0" cy="2520000"/>
          </a:xfrm>
          <a:prstGeom prst="line">
            <a:avLst/>
          </a:prstGeom>
          <a:ln w="1270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46AAB0E-AA05-4A4A-A3F8-92884E408364}"/>
              </a:ext>
            </a:extLst>
          </p:cNvPr>
          <p:cNvCxnSpPr>
            <a:cxnSpLocks/>
          </p:cNvCxnSpPr>
          <p:nvPr/>
        </p:nvCxnSpPr>
        <p:spPr>
          <a:xfrm>
            <a:off x="7979456" y="1224000"/>
            <a:ext cx="0" cy="2520000"/>
          </a:xfrm>
          <a:prstGeom prst="line">
            <a:avLst/>
          </a:prstGeom>
          <a:ln w="1270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F305B248-F874-4276-A80B-762A936C13E0}"/>
              </a:ext>
            </a:extLst>
          </p:cNvPr>
          <p:cNvSpPr txBox="1"/>
          <p:nvPr/>
        </p:nvSpPr>
        <p:spPr>
          <a:xfrm>
            <a:off x="5904852" y="3653817"/>
            <a:ext cx="1675459" cy="369332"/>
          </a:xfrm>
          <a:prstGeom prst="rect">
            <a:avLst/>
          </a:prstGeom>
          <a:noFill/>
          <a:ln w="12700">
            <a:solidFill>
              <a:srgbClr val="FF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FF"/>
                </a:solidFill>
              </a:rPr>
              <a:t>23200 – 27000</a:t>
            </a: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F1005BA-57AB-4006-A54F-7BCAB34E8E33}"/>
              </a:ext>
            </a:extLst>
          </p:cNvPr>
          <p:cNvCxnSpPr>
            <a:cxnSpLocks/>
          </p:cNvCxnSpPr>
          <p:nvPr/>
        </p:nvCxnSpPr>
        <p:spPr>
          <a:xfrm flipV="1">
            <a:off x="1211943" y="3984169"/>
            <a:ext cx="0" cy="348343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9B7EE6-0ACE-96AB-FC57-047F8294349A}"/>
              </a:ext>
            </a:extLst>
          </p:cNvPr>
          <p:cNvSpPr txBox="1"/>
          <p:nvPr/>
        </p:nvSpPr>
        <p:spPr>
          <a:xfrm>
            <a:off x="0" y="4155333"/>
            <a:ext cx="39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初期値ファイル（「</a:t>
            </a:r>
            <a:r>
              <a:rPr kumimoji="1" lang="en-US" altLang="ja-JP" dirty="0"/>
              <a:t>EDGE2data</a:t>
            </a:r>
            <a:r>
              <a:rPr kumimoji="1" lang="ja-JP" altLang="en-US" dirty="0"/>
              <a:t>」フォルダの中の</a:t>
            </a:r>
            <a:r>
              <a:rPr kumimoji="1" lang="en-US" altLang="ja-JP" dirty="0" err="1"/>
              <a:t>Tadahiro_EDGE.inp</a:t>
            </a:r>
            <a:r>
              <a:rPr kumimoji="1" lang="ja-JP" altLang="en-US" dirty="0"/>
              <a:t>）を読み込むと、数値と精密可フラグが入力される。</a:t>
            </a:r>
            <a:endParaRPr kumimoji="1" lang="en-US" altLang="ja-JP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1744089-59FF-5F2B-2F77-57205545E561}"/>
              </a:ext>
            </a:extLst>
          </p:cNvPr>
          <p:cNvSpPr txBox="1"/>
          <p:nvPr/>
        </p:nvSpPr>
        <p:spPr>
          <a:xfrm>
            <a:off x="696830" y="3540747"/>
            <a:ext cx="1908000" cy="180000"/>
          </a:xfrm>
          <a:prstGeom prst="rect">
            <a:avLst/>
          </a:prstGeom>
          <a:noFill/>
          <a:ln w="12700">
            <a:solidFill>
              <a:srgbClr val="FF00FF"/>
            </a:solidFill>
            <a:prstDash val="dash"/>
          </a:ln>
        </p:spPr>
        <p:txBody>
          <a:bodyPr wrap="none" rtlCol="0">
            <a:spAutoFit/>
          </a:bodyPr>
          <a:lstStyle/>
          <a:p>
            <a:endParaRPr kumimoji="1" lang="en-US" altLang="ja-JP" dirty="0">
              <a:solidFill>
                <a:srgbClr val="FF00FF"/>
              </a:solidFill>
            </a:endParaRPr>
          </a:p>
        </p:txBody>
      </p:sp>
      <p:pic>
        <p:nvPicPr>
          <p:cNvPr id="27" name="グラフィックス 26" descr="カーソル 単色塗りつぶし">
            <a:extLst>
              <a:ext uri="{FF2B5EF4-FFF2-40B4-BE49-F238E27FC236}">
                <a16:creationId xmlns:a16="http://schemas.microsoft.com/office/drawing/2014/main" id="{DA6548C9-7FF6-6CDD-3D1B-BA4F0207F4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5615760" y="883458"/>
            <a:ext cx="301752" cy="301752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D71BDDC4-7CD0-E000-D60E-9C1A8ED8D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2" y="4044315"/>
            <a:ext cx="3180398" cy="2813685"/>
          </a:xfrm>
          <a:prstGeom prst="rect">
            <a:avLst/>
          </a:prstGeom>
        </p:spPr>
      </p:pic>
      <p:pic>
        <p:nvPicPr>
          <p:cNvPr id="30" name="グラフィックス 29" descr="カーソル 単色塗りつぶし">
            <a:extLst>
              <a:ext uri="{FF2B5EF4-FFF2-40B4-BE49-F238E27FC236}">
                <a16:creationId xmlns:a16="http://schemas.microsoft.com/office/drawing/2014/main" id="{7695BFEC-0D47-1C41-D110-063C9F974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7734846" y="6550470"/>
            <a:ext cx="301752" cy="301752"/>
          </a:xfrm>
          <a:prstGeom prst="rect">
            <a:avLst/>
          </a:prstGeom>
        </p:spPr>
      </p:pic>
      <p:pic>
        <p:nvPicPr>
          <p:cNvPr id="32" name="グラフィックス 31" descr="カーソル 単色塗りつぶし">
            <a:extLst>
              <a:ext uri="{FF2B5EF4-FFF2-40B4-BE49-F238E27FC236}">
                <a16:creationId xmlns:a16="http://schemas.microsoft.com/office/drawing/2014/main" id="{8E98E52D-E133-0203-33A3-40BEE07043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1858511" y="3858994"/>
            <a:ext cx="301752" cy="301752"/>
          </a:xfrm>
          <a:prstGeom prst="rect">
            <a:avLst/>
          </a:prstGeom>
        </p:spPr>
      </p:pic>
      <p:sp>
        <p:nvSpPr>
          <p:cNvPr id="33" name="矢印: 折線 32">
            <a:extLst>
              <a:ext uri="{FF2B5EF4-FFF2-40B4-BE49-F238E27FC236}">
                <a16:creationId xmlns:a16="http://schemas.microsoft.com/office/drawing/2014/main" id="{2ADA5BD2-6599-B9EB-EC86-DDD21C670993}"/>
              </a:ext>
            </a:extLst>
          </p:cNvPr>
          <p:cNvSpPr/>
          <p:nvPr/>
        </p:nvSpPr>
        <p:spPr>
          <a:xfrm rot="5400000">
            <a:off x="3851093" y="2262121"/>
            <a:ext cx="2553850" cy="5905256"/>
          </a:xfrm>
          <a:prstGeom prst="bentArrow">
            <a:avLst>
              <a:gd name="adj1" fmla="val 5621"/>
              <a:gd name="adj2" fmla="val 10050"/>
              <a:gd name="adj3" fmla="val 11159"/>
              <a:gd name="adj4" fmla="val 4485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06B593E3-2862-CA51-E4D2-27DE70C4B61C}"/>
              </a:ext>
            </a:extLst>
          </p:cNvPr>
          <p:cNvSpPr txBox="1"/>
          <p:nvPr/>
        </p:nvSpPr>
        <p:spPr>
          <a:xfrm>
            <a:off x="1628538" y="5103674"/>
            <a:ext cx="6048000" cy="17543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メイン画面の</a:t>
            </a:r>
            <a:r>
              <a:rPr kumimoji="1" lang="en-US" altLang="ja-JP" dirty="0"/>
              <a:t>Exec menu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EDGE2 Fit</a:t>
            </a:r>
            <a:r>
              <a:rPr kumimoji="1" lang="ja-JP" altLang="en-US" dirty="0"/>
              <a:t>を選択する。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初期値の入力値を確認したら、必ず「</a:t>
            </a:r>
            <a:r>
              <a:rPr kumimoji="1" lang="en-US" altLang="ja-JP" dirty="0"/>
              <a:t>Set</a:t>
            </a:r>
            <a:r>
              <a:rPr kumimoji="1" lang="ja-JP" altLang="en-US" dirty="0"/>
              <a:t>」ボタンを押す。</a:t>
            </a:r>
            <a:endParaRPr kumimoji="1" lang="en-US" altLang="ja-JP" dirty="0"/>
          </a:p>
          <a:p>
            <a:r>
              <a:rPr kumimoji="1" lang="ja-JP" altLang="en-US" dirty="0"/>
              <a:t>押し忘れると、更新前の数値・フラグのまま実行される。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精密化実行は、</a:t>
            </a:r>
            <a:r>
              <a:rPr kumimoji="1" lang="en-US" altLang="ja-JP" dirty="0"/>
              <a:t>EDGE2 Fit</a:t>
            </a:r>
            <a:r>
              <a:rPr kumimoji="1" lang="ja-JP" altLang="en-US" dirty="0"/>
              <a:t>パネルの「</a:t>
            </a:r>
            <a:r>
              <a:rPr kumimoji="1" lang="en-US" altLang="ja-JP" dirty="0"/>
              <a:t>Fit</a:t>
            </a:r>
            <a:r>
              <a:rPr kumimoji="1" lang="ja-JP" altLang="en-US" dirty="0"/>
              <a:t>」ボタンを押す。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77931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>
            <a:extLst>
              <a:ext uri="{FF2B5EF4-FFF2-40B4-BE49-F238E27FC236}">
                <a16:creationId xmlns:a16="http://schemas.microsoft.com/office/drawing/2014/main" id="{412D90A8-A365-33F2-1A8B-8ECBE1DBD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7431" y="0"/>
            <a:ext cx="5196569" cy="482727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75310B-ABC9-4D65-B535-AF4481F05309}"/>
              </a:ext>
            </a:extLst>
          </p:cNvPr>
          <p:cNvSpPr txBox="1"/>
          <p:nvPr/>
        </p:nvSpPr>
        <p:spPr>
          <a:xfrm>
            <a:off x="93141" y="1467715"/>
            <a:ext cx="367200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/>
              <a:t>計算結果は、メイン画面の</a:t>
            </a:r>
            <a:r>
              <a:rPr kumimoji="1" lang="en-US" altLang="ja-JP" sz="1600" dirty="0"/>
              <a:t>File menu</a:t>
            </a:r>
            <a:r>
              <a:rPr kumimoji="1" lang="ja-JP" altLang="en-US" sz="1600" dirty="0"/>
              <a:t>の「</a:t>
            </a:r>
            <a:r>
              <a:rPr kumimoji="1" lang="en-US" altLang="ja-JP" sz="1600" dirty="0"/>
              <a:t>Save Fitting result parameter</a:t>
            </a:r>
            <a:r>
              <a:rPr kumimoji="1" lang="ja-JP" altLang="en-US" sz="1600" dirty="0"/>
              <a:t>」を選択することで、</a:t>
            </a:r>
            <a:r>
              <a:rPr kumimoji="1" lang="en-US" altLang="ja-JP" sz="1600" dirty="0"/>
              <a:t>Windows</a:t>
            </a:r>
            <a:r>
              <a:rPr kumimoji="1" lang="ja-JP" altLang="en-US" sz="1600" dirty="0"/>
              <a:t>のエクスプローラ画面が出るので、適当なファイル名で保存できます。</a:t>
            </a:r>
            <a:endParaRPr kumimoji="1" lang="en-US" altLang="ja-JP" sz="16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881D1A2-0167-40F6-B6AE-E334095EB0DF}"/>
              </a:ext>
            </a:extLst>
          </p:cNvPr>
          <p:cNvSpPr txBox="1"/>
          <p:nvPr/>
        </p:nvSpPr>
        <p:spPr>
          <a:xfrm>
            <a:off x="558238" y="143624"/>
            <a:ext cx="2664000" cy="73866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1600" dirty="0"/>
              <a:t>これを選択すれば「表示中の」フィッティングデータをテキストで保存できる。</a:t>
            </a:r>
            <a:endParaRPr kumimoji="1" lang="en-US" altLang="ja-JP" sz="1600" dirty="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736D47B1-7A2D-44BC-9793-4B9E8CF07AFD}"/>
              </a:ext>
            </a:extLst>
          </p:cNvPr>
          <p:cNvCxnSpPr>
            <a:cxnSpLocks/>
          </p:cNvCxnSpPr>
          <p:nvPr/>
        </p:nvCxnSpPr>
        <p:spPr>
          <a:xfrm>
            <a:off x="3222885" y="592111"/>
            <a:ext cx="839449" cy="1800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図 28">
            <a:extLst>
              <a:ext uri="{FF2B5EF4-FFF2-40B4-BE49-F238E27FC236}">
                <a16:creationId xmlns:a16="http://schemas.microsoft.com/office/drawing/2014/main" id="{00FFD1B5-9B5D-8736-286C-9E85F5150D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26180" b="49085"/>
          <a:stretch/>
        </p:blipFill>
        <p:spPr>
          <a:xfrm>
            <a:off x="0" y="3096000"/>
            <a:ext cx="6075000" cy="2619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F8E0A0E-C0B6-C901-781D-E00E45BA9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602" y="3890487"/>
            <a:ext cx="3180398" cy="2813685"/>
          </a:xfrm>
          <a:prstGeom prst="rect">
            <a:avLst/>
          </a:prstGeom>
        </p:spPr>
      </p:pic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1B2AC67-D73F-AE40-8CFA-1C4F39EE466A}"/>
              </a:ext>
            </a:extLst>
          </p:cNvPr>
          <p:cNvCxnSpPr>
            <a:cxnSpLocks/>
          </p:cNvCxnSpPr>
          <p:nvPr/>
        </p:nvCxnSpPr>
        <p:spPr>
          <a:xfrm flipV="1">
            <a:off x="3496828" y="981856"/>
            <a:ext cx="565506" cy="876924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8181EB2-D38B-A11B-454F-BFADACC39B0B}"/>
              </a:ext>
            </a:extLst>
          </p:cNvPr>
          <p:cNvCxnSpPr>
            <a:cxnSpLocks/>
          </p:cNvCxnSpPr>
          <p:nvPr/>
        </p:nvCxnSpPr>
        <p:spPr>
          <a:xfrm flipH="1">
            <a:off x="2386013" y="2680642"/>
            <a:ext cx="321469" cy="284015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6526A4-1C6E-18C8-AF4C-2E8FA2E51964}"/>
              </a:ext>
            </a:extLst>
          </p:cNvPr>
          <p:cNvSpPr txBox="1"/>
          <p:nvPr/>
        </p:nvSpPr>
        <p:spPr>
          <a:xfrm>
            <a:off x="550743" y="2871932"/>
            <a:ext cx="1699183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Example of Result parameter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6EDDA69-B92C-3FF6-C285-087BD6B172DB}"/>
              </a:ext>
            </a:extLst>
          </p:cNvPr>
          <p:cNvSpPr txBox="1"/>
          <p:nvPr/>
        </p:nvSpPr>
        <p:spPr>
          <a:xfrm>
            <a:off x="3032484" y="5783329"/>
            <a:ext cx="2835713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a0_err,            </a:t>
            </a:r>
            <a:r>
              <a:rPr kumimoji="1" lang="en-US" altLang="ja-JP" sz="1050" dirty="0" err="1"/>
              <a:t>a_hkl_err</a:t>
            </a:r>
            <a:r>
              <a:rPr kumimoji="1" lang="en-US" altLang="ja-JP" sz="1050" dirty="0"/>
              <a:t>,         </a:t>
            </a:r>
            <a:r>
              <a:rPr kumimoji="1" lang="en-US" altLang="ja-JP" sz="1050" dirty="0" err="1"/>
              <a:t>d_hkl_err</a:t>
            </a:r>
            <a:r>
              <a:rPr kumimoji="1" lang="en-US" altLang="ja-JP" sz="1050" dirty="0"/>
              <a:t>,            </a:t>
            </a:r>
            <a:r>
              <a:rPr kumimoji="1" lang="el-GR" altLang="ja-JP" sz="1050" dirty="0"/>
              <a:t>χ</a:t>
            </a:r>
            <a:r>
              <a:rPr kumimoji="1" lang="en-US" altLang="ja-JP" sz="1050" baseline="30000" dirty="0"/>
              <a:t>2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98AE72E6-BB60-95A9-4674-10D6D7BB6A1F}"/>
              </a:ext>
            </a:extLst>
          </p:cNvPr>
          <p:cNvSpPr txBox="1"/>
          <p:nvPr/>
        </p:nvSpPr>
        <p:spPr>
          <a:xfrm>
            <a:off x="496453" y="5620079"/>
            <a:ext cx="2587247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a0,       b0,       </a:t>
            </a:r>
            <a:r>
              <a:rPr kumimoji="1" lang="en-US" altLang="ja-JP" sz="1050" dirty="0" err="1"/>
              <a:t>a_hkl</a:t>
            </a:r>
            <a:r>
              <a:rPr kumimoji="1" lang="en-US" altLang="ja-JP" sz="1050" dirty="0"/>
              <a:t>,  </a:t>
            </a:r>
            <a:r>
              <a:rPr kumimoji="1" lang="en-US" altLang="ja-JP" sz="1050" dirty="0" err="1"/>
              <a:t>b_hkl</a:t>
            </a:r>
            <a:r>
              <a:rPr kumimoji="1" lang="en-US" altLang="ja-JP" sz="1050" dirty="0"/>
              <a:t>,  </a:t>
            </a:r>
            <a:r>
              <a:rPr kumimoji="1" lang="en-US" altLang="ja-JP" sz="1050" dirty="0" err="1"/>
              <a:t>d_hkl</a:t>
            </a:r>
            <a:r>
              <a:rPr kumimoji="1" lang="en-US" altLang="ja-JP" sz="1050" dirty="0"/>
              <a:t>,  sigma0, 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6ECAABCB-7B51-2833-02C4-E89AB9656C60}"/>
              </a:ext>
            </a:extLst>
          </p:cNvPr>
          <p:cNvSpPr txBox="1"/>
          <p:nvPr/>
        </p:nvSpPr>
        <p:spPr>
          <a:xfrm>
            <a:off x="3496828" y="5620079"/>
            <a:ext cx="2332370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b0_err,          </a:t>
            </a:r>
            <a:r>
              <a:rPr kumimoji="1" lang="en-US" altLang="ja-JP" sz="1050" dirty="0" err="1"/>
              <a:t>b_hkl_err</a:t>
            </a:r>
            <a:r>
              <a:rPr kumimoji="1" lang="en-US" altLang="ja-JP" sz="1050" dirty="0"/>
              <a:t>,        sigma0_err, </a:t>
            </a:r>
            <a:endParaRPr kumimoji="1" lang="en-US" altLang="ja-JP" sz="1050" baseline="30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4D294C-7CAD-CF5A-34A5-D30AF5D21849}"/>
              </a:ext>
            </a:extLst>
          </p:cNvPr>
          <p:cNvSpPr txBox="1"/>
          <p:nvPr/>
        </p:nvSpPr>
        <p:spPr>
          <a:xfrm>
            <a:off x="7077575" y="4972972"/>
            <a:ext cx="18774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/>
              <a:t>こちらに数値は出ません</a:t>
            </a:r>
            <a:endParaRPr kumimoji="1"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263162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ACD0E4D-9EDA-FF98-8B1A-CDA78DE62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57250"/>
            <a:ext cx="8229600" cy="51435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0B7195-D149-3DA8-B039-3E49A2B4CEBC}"/>
              </a:ext>
            </a:extLst>
          </p:cNvPr>
          <p:cNvSpPr txBox="1"/>
          <p:nvPr/>
        </p:nvSpPr>
        <p:spPr>
          <a:xfrm>
            <a:off x="1024681" y="1384264"/>
            <a:ext cx="120226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l-GR" altLang="ja-JP" sz="1050" dirty="0"/>
              <a:t>χ</a:t>
            </a:r>
            <a:r>
              <a:rPr kumimoji="1" lang="en-US" altLang="ja-JP" sz="1050" baseline="30000" dirty="0"/>
              <a:t>2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78894B-4A0F-69FD-E0B5-3475D0B9EEE4}"/>
              </a:ext>
            </a:extLst>
          </p:cNvPr>
          <p:cNvSpPr txBox="1"/>
          <p:nvPr/>
        </p:nvSpPr>
        <p:spPr>
          <a:xfrm>
            <a:off x="2969704" y="1384264"/>
            <a:ext cx="424796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sigma0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C86CE2-34E1-69B0-7485-FAACC624B1AD}"/>
              </a:ext>
            </a:extLst>
          </p:cNvPr>
          <p:cNvSpPr txBox="1"/>
          <p:nvPr/>
        </p:nvSpPr>
        <p:spPr>
          <a:xfrm>
            <a:off x="5161322" y="3240154"/>
            <a:ext cx="141064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a0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7FA977-6DBB-213F-4442-B3FEC84455A3}"/>
              </a:ext>
            </a:extLst>
          </p:cNvPr>
          <p:cNvSpPr txBox="1"/>
          <p:nvPr/>
        </p:nvSpPr>
        <p:spPr>
          <a:xfrm>
            <a:off x="2969704" y="3240154"/>
            <a:ext cx="150682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b0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B2D8B97-5BD1-C57C-1F04-F46C2DB6FEB8}"/>
              </a:ext>
            </a:extLst>
          </p:cNvPr>
          <p:cNvSpPr txBox="1"/>
          <p:nvPr/>
        </p:nvSpPr>
        <p:spPr>
          <a:xfrm>
            <a:off x="1024682" y="3240154"/>
            <a:ext cx="301365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 err="1"/>
              <a:t>a_hkl</a:t>
            </a:r>
            <a:endParaRPr kumimoji="1" lang="en-US" altLang="ja-JP" sz="105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216E056-ACD6-320F-FC9B-A880A5FD237A}"/>
              </a:ext>
            </a:extLst>
          </p:cNvPr>
          <p:cNvSpPr txBox="1"/>
          <p:nvPr/>
        </p:nvSpPr>
        <p:spPr>
          <a:xfrm>
            <a:off x="7407145" y="1384264"/>
            <a:ext cx="310983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 err="1"/>
              <a:t>b_hkl</a:t>
            </a:r>
            <a:endParaRPr kumimoji="1" lang="en-US" altLang="ja-JP" sz="105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42E04C1-B164-C080-F2B3-73AA0D31FE82}"/>
              </a:ext>
            </a:extLst>
          </p:cNvPr>
          <p:cNvSpPr txBox="1"/>
          <p:nvPr/>
        </p:nvSpPr>
        <p:spPr>
          <a:xfrm>
            <a:off x="5161322" y="1384264"/>
            <a:ext cx="310983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 err="1"/>
              <a:t>d_hkl</a:t>
            </a:r>
            <a:endParaRPr kumimoji="1" lang="en-US" altLang="ja-JP" sz="105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214157-BF98-6BF5-A71F-5A6DBB8AE609}"/>
              </a:ext>
            </a:extLst>
          </p:cNvPr>
          <p:cNvSpPr txBox="1"/>
          <p:nvPr/>
        </p:nvSpPr>
        <p:spPr>
          <a:xfrm>
            <a:off x="4244175" y="5096043"/>
            <a:ext cx="2293898" cy="18884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27000" rIns="0" bIns="0" rtlCol="0">
            <a:spAutoFit/>
          </a:bodyPr>
          <a:lstStyle/>
          <a:p>
            <a:r>
              <a:rPr kumimoji="1" lang="en-US" altLang="ja-JP" sz="1050" dirty="0"/>
              <a:t>Result parameter</a:t>
            </a:r>
            <a:r>
              <a:rPr kumimoji="1" lang="ja-JP" altLang="en-US" sz="1050" dirty="0"/>
              <a:t>を</a:t>
            </a:r>
            <a:r>
              <a:rPr kumimoji="1" lang="en-US" altLang="ja-JP" sz="1050" dirty="0"/>
              <a:t>Igor Pro</a:t>
            </a:r>
            <a:r>
              <a:rPr kumimoji="1" lang="ja-JP" altLang="en-US" sz="1050" dirty="0"/>
              <a:t>でプロット</a:t>
            </a:r>
            <a:endParaRPr kumimoji="1" lang="en-US" altLang="ja-JP" sz="1050" dirty="0"/>
          </a:p>
        </p:txBody>
      </p:sp>
    </p:spTree>
    <p:extLst>
      <p:ext uri="{BB962C8B-B14F-4D97-AF65-F5344CB8AC3E}">
        <p14:creationId xmlns:p14="http://schemas.microsoft.com/office/powerpoint/2010/main" val="836918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図形, 四角形&#10;&#10;自動的に生成された説明">
            <a:extLst>
              <a:ext uri="{FF2B5EF4-FFF2-40B4-BE49-F238E27FC236}">
                <a16:creationId xmlns:a16="http://schemas.microsoft.com/office/drawing/2014/main" id="{2FD0A54F-9356-49D1-9BB9-491D7FA4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240"/>
            <a:ext cx="6527483" cy="341376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87F209A-AA14-4ED1-BF4D-4A4767A045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3286" y="0"/>
            <a:ext cx="5200714" cy="463312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0" y="0"/>
            <a:ext cx="392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Windows</a:t>
            </a:r>
            <a:r>
              <a:rPr kumimoji="1" lang="ja-JP" altLang="en-US" dirty="0"/>
              <a:t>で</a:t>
            </a:r>
            <a:r>
              <a:rPr kumimoji="1" lang="en-US" altLang="ja-JP" dirty="0"/>
              <a:t>GUI-RITS</a:t>
            </a:r>
            <a:r>
              <a:rPr kumimoji="1" lang="ja-JP" altLang="en-US" dirty="0"/>
              <a:t>を起動すると、特段カスタマイズしない限り、このような</a:t>
            </a:r>
            <a:r>
              <a:rPr kumimoji="1" lang="en-US" altLang="ja-JP" dirty="0"/>
              <a:t>2</a:t>
            </a:r>
            <a:r>
              <a:rPr kumimoji="1" lang="ja-JP" altLang="en-US" dirty="0"/>
              <a:t>つの窓が立ち上がる。</a:t>
            </a:r>
            <a:endParaRPr kumimoji="1" lang="en-US" altLang="ja-JP" dirty="0"/>
          </a:p>
          <a:p>
            <a:r>
              <a:rPr kumimoji="1" lang="ja-JP" altLang="en-US" dirty="0"/>
              <a:t>本マニュアルでは、左下を「ターミナル」、右上を「メイン画面」と呼ぶ。</a:t>
            </a:r>
            <a:endParaRPr kumimoji="1" lang="en-US" altLang="ja-JP" dirty="0"/>
          </a:p>
          <a:p>
            <a:r>
              <a:rPr kumimoji="1" lang="ja-JP" altLang="en-US" dirty="0"/>
              <a:t>ターミナルにはコントロールの機能はない。邪魔なら隠しておいて可。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6D9159-6528-46CE-887A-A8474A5FBACF}"/>
              </a:ext>
            </a:extLst>
          </p:cNvPr>
          <p:cNvSpPr txBox="1"/>
          <p:nvPr/>
        </p:nvSpPr>
        <p:spPr>
          <a:xfrm>
            <a:off x="5888241" y="172056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メイン画面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B66B1B2-1377-4165-B680-C631F6358AE8}"/>
              </a:ext>
            </a:extLst>
          </p:cNvPr>
          <p:cNvSpPr txBox="1"/>
          <p:nvPr/>
        </p:nvSpPr>
        <p:spPr>
          <a:xfrm>
            <a:off x="2009311" y="520293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ターミナル</a:t>
            </a:r>
          </a:p>
        </p:txBody>
      </p:sp>
    </p:spTree>
    <p:extLst>
      <p:ext uri="{BB962C8B-B14F-4D97-AF65-F5344CB8AC3E}">
        <p14:creationId xmlns:p14="http://schemas.microsoft.com/office/powerpoint/2010/main" val="1683214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72DA968-2356-B191-2FA6-7E112F059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885" y="0"/>
            <a:ext cx="5194115" cy="46272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F6DC087-9BB7-4884-A4A4-7D96D0CFD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469005"/>
            <a:ext cx="5422391" cy="3388995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3890518" y="382008"/>
            <a:ext cx="301752" cy="30175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0" y="0"/>
            <a:ext cx="3924000" cy="286232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手始めに「</a:t>
            </a:r>
            <a:r>
              <a:rPr kumimoji="1" lang="en-GB" altLang="ja-JP" dirty="0" err="1"/>
              <a:t>RitsEdgeTemplate</a:t>
            </a:r>
            <a:r>
              <a:rPr kumimoji="1" lang="ja-JP" altLang="en-US" dirty="0"/>
              <a:t>」フォルダの中の「</a:t>
            </a:r>
            <a:r>
              <a:rPr kumimoji="1" lang="en-US" altLang="ja-JP" dirty="0" err="1"/>
              <a:t>EDGE_single_phase</a:t>
            </a:r>
            <a:r>
              <a:rPr kumimoji="1" lang="ja-JP" altLang="en-US" dirty="0"/>
              <a:t>」からデータをロードしてみましょう。</a:t>
            </a:r>
          </a:p>
          <a:p>
            <a:endParaRPr kumimoji="1" lang="en-US" altLang="ja-JP" dirty="0"/>
          </a:p>
          <a:p>
            <a:r>
              <a:rPr kumimoji="1" lang="ja-JP" altLang="en-US" dirty="0"/>
              <a:t>ファイルメニューから「</a:t>
            </a:r>
            <a:r>
              <a:rPr kumimoji="1" lang="en-US" altLang="ja-JP" dirty="0"/>
              <a:t>Load Data File</a:t>
            </a:r>
            <a:r>
              <a:rPr kumimoji="1" lang="ja-JP" altLang="en-US" dirty="0"/>
              <a:t>」を選択します。</a:t>
            </a:r>
          </a:p>
          <a:p>
            <a:r>
              <a:rPr kumimoji="1" lang="en-US" altLang="ja-JP" dirty="0"/>
              <a:t>Windows</a:t>
            </a:r>
            <a:r>
              <a:rPr kumimoji="1" lang="ja-JP" altLang="en-US" dirty="0"/>
              <a:t>のエクスプローラ画面が表示されますので、データファイル</a:t>
            </a:r>
            <a:r>
              <a:rPr kumimoji="1" lang="en-US" altLang="ja-JP" dirty="0"/>
              <a:t>'Fe10_00000.dat'</a:t>
            </a:r>
            <a:r>
              <a:rPr kumimoji="1" lang="ja-JP" altLang="en-US" dirty="0"/>
              <a:t>を選択します。</a:t>
            </a:r>
          </a:p>
          <a:p>
            <a:endParaRPr kumimoji="1" lang="ja-JP" altLang="en-US" dirty="0"/>
          </a:p>
        </p:txBody>
      </p:sp>
      <p:pic>
        <p:nvPicPr>
          <p:cNvPr id="4" name="グラフィックス 3" descr="カーソル 単色塗りつぶし">
            <a:extLst>
              <a:ext uri="{FF2B5EF4-FFF2-40B4-BE49-F238E27FC236}">
                <a16:creationId xmlns:a16="http://schemas.microsoft.com/office/drawing/2014/main" id="{D9EBC8DB-1621-C826-60B3-9C2760CDD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2483619" y="4598817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7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図形, 四角形&#10;&#10;自動的に生成された説明">
            <a:extLst>
              <a:ext uri="{FF2B5EF4-FFF2-40B4-BE49-F238E27FC236}">
                <a16:creationId xmlns:a16="http://schemas.microsoft.com/office/drawing/2014/main" id="{2FD0A54F-9356-49D1-9BB9-491D7FA4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4240"/>
            <a:ext cx="6527483" cy="341376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036A5D9-D40B-F08E-1C0E-5BDA1C6E9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885" y="0"/>
            <a:ext cx="5194115" cy="462724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EA18A6B-3D8B-41DB-B011-EB112451B7C6}"/>
              </a:ext>
            </a:extLst>
          </p:cNvPr>
          <p:cNvSpPr txBox="1"/>
          <p:nvPr/>
        </p:nvSpPr>
        <p:spPr>
          <a:xfrm>
            <a:off x="0" y="0"/>
            <a:ext cx="392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サンプルのデータファイル</a:t>
            </a:r>
            <a:r>
              <a:rPr kumimoji="1" lang="en-US" altLang="ja-JP" dirty="0"/>
              <a:t>(Fe10_00000.dat)</a:t>
            </a:r>
            <a:r>
              <a:rPr kumimoji="1" lang="ja-JP" altLang="en-US" dirty="0"/>
              <a:t>を読み込むと、右のメイン画面のようにスペクトルが表示されます。横軸は</a:t>
            </a:r>
            <a:r>
              <a:rPr kumimoji="1" lang="en-US" altLang="ja-JP" dirty="0"/>
              <a:t>tof(μs)</a:t>
            </a:r>
            <a:r>
              <a:rPr kumimoji="1" lang="ja-JP" altLang="en-US" dirty="0"/>
              <a:t>、縦軸は透過率です。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Display menu</a:t>
            </a:r>
            <a:r>
              <a:rPr kumimoji="1" lang="ja-JP" altLang="en-US" dirty="0"/>
              <a:t>の説明は割愛します。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次に、</a:t>
            </a:r>
            <a:r>
              <a:rPr kumimoji="1" lang="en-US" altLang="ja-JP" dirty="0"/>
              <a:t>Edit menu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mode3 (manual)</a:t>
            </a:r>
            <a:r>
              <a:rPr kumimoji="1" lang="ja-JP" altLang="en-US" dirty="0"/>
              <a:t>を選びます。</a:t>
            </a:r>
            <a:endParaRPr kumimoji="1" lang="en-US" altLang="ja-JP" dirty="0"/>
          </a:p>
          <a:p>
            <a:r>
              <a:rPr kumimoji="1" lang="en-US" altLang="ja-JP" dirty="0"/>
              <a:t>mode0~2</a:t>
            </a:r>
            <a:r>
              <a:rPr kumimoji="1" lang="ja-JP" altLang="en-US" dirty="0"/>
              <a:t>の説明はここでは割愛します。</a:t>
            </a:r>
          </a:p>
        </p:txBody>
      </p:sp>
      <p:pic>
        <p:nvPicPr>
          <p:cNvPr id="2" name="グラフィックス 1" descr="カーソル 単色塗りつぶし">
            <a:extLst>
              <a:ext uri="{FF2B5EF4-FFF2-40B4-BE49-F238E27FC236}">
                <a16:creationId xmlns:a16="http://schemas.microsoft.com/office/drawing/2014/main" id="{22397A21-88ED-29F5-B04D-47C0346844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6335634" y="980984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5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3C14B06-CD34-5E8E-9A2D-D4F1F5D60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885" y="0"/>
            <a:ext cx="5194115" cy="46272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7C0C7C2A-EC58-5E0E-F315-6D514BB93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609" y="3469005"/>
            <a:ext cx="5422391" cy="338899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2FD0A54F-9356-49D1-9BB9-491D7FA4E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733333" cy="4040000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958624" y="367491"/>
            <a:ext cx="301752" cy="301752"/>
          </a:xfrm>
          <a:prstGeom prst="rect">
            <a:avLst/>
          </a:prstGeom>
        </p:spPr>
      </p:pic>
      <p:cxnSp>
        <p:nvCxnSpPr>
          <p:cNvPr id="2" name="直線矢印コネクタ 1">
            <a:extLst>
              <a:ext uri="{FF2B5EF4-FFF2-40B4-BE49-F238E27FC236}">
                <a16:creationId xmlns:a16="http://schemas.microsoft.com/office/drawing/2014/main" id="{755AC7A0-CCC1-FD61-4E10-DEE0327FCDA4}"/>
              </a:ext>
            </a:extLst>
          </p:cNvPr>
          <p:cNvCxnSpPr>
            <a:cxnSpLocks/>
          </p:cNvCxnSpPr>
          <p:nvPr/>
        </p:nvCxnSpPr>
        <p:spPr>
          <a:xfrm>
            <a:off x="1331690" y="325869"/>
            <a:ext cx="0" cy="2880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EFD246-18C3-AC43-DCFA-9940D6C76DB6}"/>
              </a:ext>
            </a:extLst>
          </p:cNvPr>
          <p:cNvSpPr txBox="1"/>
          <p:nvPr/>
        </p:nvSpPr>
        <p:spPr>
          <a:xfrm>
            <a:off x="1151234" y="99207"/>
            <a:ext cx="359073" cy="251795"/>
          </a:xfrm>
          <a:prstGeom prst="rect">
            <a:avLst/>
          </a:prstGeom>
          <a:noFill/>
        </p:spPr>
        <p:txBody>
          <a:bodyPr wrap="none" lIns="0" tIns="36000" rIns="0" bIns="0" rtlCol="0">
            <a:spAutoFit/>
          </a:bodyPr>
          <a:lstStyle/>
          <a:p>
            <a:r>
              <a:rPr kumimoji="1" lang="ja-JP" altLang="en-US" sz="1400" dirty="0"/>
              <a:t>セル</a:t>
            </a:r>
            <a:endParaRPr kumimoji="1" lang="en-US" altLang="ja-JP" sz="1400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8382C14D-4DAD-791F-9C96-F41FA958A2D4}"/>
              </a:ext>
            </a:extLst>
          </p:cNvPr>
          <p:cNvCxnSpPr>
            <a:cxnSpLocks/>
          </p:cNvCxnSpPr>
          <p:nvPr/>
        </p:nvCxnSpPr>
        <p:spPr>
          <a:xfrm>
            <a:off x="1809745" y="325869"/>
            <a:ext cx="0" cy="28800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30549A1-697C-AD5A-3A76-18DBAB0A339A}"/>
              </a:ext>
            </a:extLst>
          </p:cNvPr>
          <p:cNvSpPr txBox="1"/>
          <p:nvPr/>
        </p:nvSpPr>
        <p:spPr>
          <a:xfrm>
            <a:off x="1710404" y="99207"/>
            <a:ext cx="1077218" cy="251795"/>
          </a:xfrm>
          <a:prstGeom prst="rect">
            <a:avLst/>
          </a:prstGeom>
          <a:noFill/>
        </p:spPr>
        <p:txBody>
          <a:bodyPr wrap="none" lIns="0" tIns="36000" rIns="0" bIns="0" rtlCol="0">
            <a:spAutoFit/>
          </a:bodyPr>
          <a:lstStyle/>
          <a:p>
            <a:r>
              <a:rPr kumimoji="1" lang="ja-JP" altLang="en-US" sz="1400" dirty="0"/>
              <a:t>精密化フラグ</a:t>
            </a:r>
            <a:endParaRPr kumimoji="1" lang="en-US" altLang="ja-JP" sz="1400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A549F4D-45A6-0C84-AF21-A8B1B6045B59}"/>
              </a:ext>
            </a:extLst>
          </p:cNvPr>
          <p:cNvSpPr txBox="1"/>
          <p:nvPr/>
        </p:nvSpPr>
        <p:spPr>
          <a:xfrm>
            <a:off x="170682" y="3995678"/>
            <a:ext cx="4140000" cy="286232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EDGE</a:t>
            </a:r>
            <a:r>
              <a:rPr kumimoji="1" lang="ja-JP" altLang="en-US" dirty="0"/>
              <a:t>の</a:t>
            </a:r>
            <a:r>
              <a:rPr kumimoji="1" lang="en-US" altLang="ja-JP" dirty="0"/>
              <a:t>mode3</a:t>
            </a:r>
            <a:r>
              <a:rPr kumimoji="1" lang="ja-JP" altLang="en-US" dirty="0"/>
              <a:t>で開いたパネルの</a:t>
            </a:r>
            <a:r>
              <a:rPr kumimoji="1" lang="en-US" altLang="ja-JP" dirty="0"/>
              <a:t>File menu</a:t>
            </a:r>
            <a:r>
              <a:rPr kumimoji="1" lang="ja-JP" altLang="en-US" dirty="0"/>
              <a:t>から、「</a:t>
            </a:r>
            <a:r>
              <a:rPr kumimoji="1" lang="en-US" altLang="ja-JP" dirty="0"/>
              <a:t>Load Initial Parameter</a:t>
            </a:r>
            <a:r>
              <a:rPr kumimoji="1" lang="ja-JP" altLang="en-US" dirty="0"/>
              <a:t>」を選択することで、</a:t>
            </a:r>
            <a:r>
              <a:rPr kumimoji="1" lang="en-US" altLang="ja-JP" dirty="0"/>
              <a:t>Windows</a:t>
            </a:r>
            <a:r>
              <a:rPr kumimoji="1" lang="ja-JP" altLang="en-US" dirty="0"/>
              <a:t>のエクスプローラ画面が出る。初期値ファイル（例えば</a:t>
            </a:r>
            <a:r>
              <a:rPr kumimoji="1" lang="en-GB" altLang="ja-JP" dirty="0"/>
              <a:t>Fe10_00000.inp </a:t>
            </a:r>
            <a:r>
              <a:rPr kumimoji="1" lang="ja-JP" altLang="en-US" dirty="0"/>
              <a:t>）を選択し、数値・精密化フラグを読み込む。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あるいは、ファイルから読み込まずに、セルに数値、精密化フラグにチェックマークを手入力しても良い。</a:t>
            </a:r>
          </a:p>
        </p:txBody>
      </p:sp>
      <p:pic>
        <p:nvPicPr>
          <p:cNvPr id="3" name="グラフィックス 2" descr="カーソル 単色塗りつぶし">
            <a:extLst>
              <a:ext uri="{FF2B5EF4-FFF2-40B4-BE49-F238E27FC236}">
                <a16:creationId xmlns:a16="http://schemas.microsoft.com/office/drawing/2014/main" id="{74A4B6AE-912D-863E-EC7A-61066ED38B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5726130" y="4580892"/>
            <a:ext cx="301752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2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BDDB709-A8D1-BF5F-DCEF-B9C3BDE8D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78147" cy="4180522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B176F32-3559-78E2-448E-BEA63BECE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781" y="0"/>
            <a:ext cx="5194219" cy="4627245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1858511" y="3850918"/>
            <a:ext cx="301752" cy="301752"/>
          </a:xfrm>
          <a:prstGeom prst="rect">
            <a:avLst/>
          </a:prstGeom>
        </p:spPr>
      </p:pic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06074D3B-B687-4CEF-AE48-59AF9C9B974B}"/>
              </a:ext>
            </a:extLst>
          </p:cNvPr>
          <p:cNvCxnSpPr/>
          <p:nvPr/>
        </p:nvCxnSpPr>
        <p:spPr>
          <a:xfrm flipH="1">
            <a:off x="1981200" y="1400633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38EABACB-E2A0-457C-85DB-7825EB5017D4}"/>
              </a:ext>
            </a:extLst>
          </p:cNvPr>
          <p:cNvCxnSpPr/>
          <p:nvPr/>
        </p:nvCxnSpPr>
        <p:spPr>
          <a:xfrm flipH="1">
            <a:off x="1981200" y="3068579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F1005BA-57AB-4006-A54F-7BCAB34E8E33}"/>
              </a:ext>
            </a:extLst>
          </p:cNvPr>
          <p:cNvCxnSpPr>
            <a:cxnSpLocks/>
          </p:cNvCxnSpPr>
          <p:nvPr/>
        </p:nvCxnSpPr>
        <p:spPr>
          <a:xfrm flipV="1">
            <a:off x="1211943" y="3984169"/>
            <a:ext cx="0" cy="348343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89B7EE6-0ACE-96AB-FC57-047F8294349A}"/>
              </a:ext>
            </a:extLst>
          </p:cNvPr>
          <p:cNvSpPr txBox="1"/>
          <p:nvPr/>
        </p:nvSpPr>
        <p:spPr>
          <a:xfrm>
            <a:off x="0" y="4155333"/>
            <a:ext cx="3708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初期値ファイル（この例では</a:t>
            </a:r>
            <a:r>
              <a:rPr kumimoji="1" lang="en-US" altLang="ja-JP" dirty="0"/>
              <a:t>Fe10_00000.inp</a:t>
            </a:r>
            <a:r>
              <a:rPr kumimoji="1" lang="ja-JP" altLang="en-US" dirty="0"/>
              <a:t>）を読み込むと、数値と精密可フラグが入力される。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個々のパラメータや関数については、佐藤先生のホームページや原著論文に詳述されています。</a:t>
            </a:r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083FEDC-225B-5A00-BB9E-FFF5494DCFE4}"/>
              </a:ext>
            </a:extLst>
          </p:cNvPr>
          <p:cNvSpPr txBox="1"/>
          <p:nvPr/>
        </p:nvSpPr>
        <p:spPr>
          <a:xfrm>
            <a:off x="4077260" y="4801613"/>
            <a:ext cx="475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解析領域の指定方法が</a:t>
            </a:r>
            <a:r>
              <a:rPr kumimoji="1" lang="en-US" altLang="ja-JP" dirty="0"/>
              <a:t>2</a:t>
            </a:r>
            <a:r>
              <a:rPr kumimoji="1" lang="ja-JP" altLang="en-US" dirty="0"/>
              <a:t>通りあるが、基本的に</a:t>
            </a:r>
            <a:r>
              <a:rPr kumimoji="1" lang="ja-JP" altLang="en-US" b="1" dirty="0"/>
              <a:t>領域が狭いほうが採用</a:t>
            </a:r>
            <a:r>
              <a:rPr kumimoji="1" lang="ja-JP" altLang="en-US" dirty="0"/>
              <a:t>される。今の場合は、「</a:t>
            </a:r>
            <a:r>
              <a:rPr kumimoji="1" lang="en-US" altLang="ja-JP" dirty="0"/>
              <a:t>TOF region</a:t>
            </a:r>
            <a:r>
              <a:rPr kumimoji="1" lang="ja-JP" altLang="en-US" dirty="0"/>
              <a:t>」</a:t>
            </a:r>
            <a:r>
              <a:rPr kumimoji="1" lang="en-US" altLang="ja-JP" dirty="0"/>
              <a:t>[µs]</a:t>
            </a:r>
            <a:r>
              <a:rPr kumimoji="1" lang="ja-JP" altLang="en-US" dirty="0"/>
              <a:t>の範囲が正。</a:t>
            </a:r>
            <a:endParaRPr kumimoji="1" lang="en-US" altLang="ja-JP" dirty="0"/>
          </a:p>
          <a:p>
            <a:r>
              <a:rPr kumimoji="1" lang="ja-JP" altLang="en-US" dirty="0"/>
              <a:t>逆に「</a:t>
            </a:r>
            <a:r>
              <a:rPr kumimoji="1" lang="en-US" altLang="ja-JP" dirty="0"/>
              <a:t>left Fitting region</a:t>
            </a:r>
            <a:r>
              <a:rPr kumimoji="1" lang="ja-JP" altLang="en-US" dirty="0"/>
              <a:t>」と「</a:t>
            </a:r>
            <a:r>
              <a:rPr kumimoji="1" lang="en-US" altLang="ja-JP" dirty="0"/>
              <a:t>right Fitting region</a:t>
            </a:r>
            <a:r>
              <a:rPr kumimoji="1" lang="ja-JP" altLang="en-US" dirty="0"/>
              <a:t>」で限定することもできるが、こちらは解析時に</a:t>
            </a:r>
            <a:r>
              <a:rPr kumimoji="1" lang="en-US" altLang="ja-JP" dirty="0" err="1"/>
              <a:t>d_hkl</a:t>
            </a:r>
            <a:r>
              <a:rPr kumimoji="1" lang="ja-JP" altLang="en-US" dirty="0"/>
              <a:t>の値に連動して勝手に動く（ので、私は勧めない）。</a:t>
            </a:r>
            <a:endParaRPr kumimoji="1"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353C082-3814-E060-3976-F3CE1FFC3355}"/>
              </a:ext>
            </a:extLst>
          </p:cNvPr>
          <p:cNvSpPr txBox="1"/>
          <p:nvPr/>
        </p:nvSpPr>
        <p:spPr>
          <a:xfrm>
            <a:off x="2333369" y="964592"/>
            <a:ext cx="1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この試料の格子定数は</a:t>
            </a:r>
            <a:r>
              <a:rPr kumimoji="1" lang="en-US" altLang="ja-JP" sz="1400" dirty="0"/>
              <a:t>2.8660Å</a:t>
            </a:r>
            <a:r>
              <a:rPr kumimoji="1" lang="ja-JP" altLang="en-US" sz="1400" dirty="0"/>
              <a:t>と求められているので、精密化しない。</a:t>
            </a:r>
            <a:endParaRPr kumimoji="1" lang="en-US" altLang="ja-JP" sz="1400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2F8CFF9-E090-E736-6490-74F821FE7762}"/>
              </a:ext>
            </a:extLst>
          </p:cNvPr>
          <p:cNvSpPr txBox="1"/>
          <p:nvPr/>
        </p:nvSpPr>
        <p:spPr>
          <a:xfrm>
            <a:off x="2333369" y="2763164"/>
            <a:ext cx="162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BL22</a:t>
            </a:r>
            <a:r>
              <a:rPr kumimoji="1" lang="ja-JP" altLang="en-US" sz="1400" dirty="0"/>
              <a:t>の後方検出器位置の一例。検出器位置校正のためこちらを精密化する例。</a:t>
            </a:r>
            <a:endParaRPr kumimoji="1" lang="en-US" altLang="ja-JP" sz="1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717D974-53AC-45F2-2844-A5178FC6E2CC}"/>
              </a:ext>
            </a:extLst>
          </p:cNvPr>
          <p:cNvSpPr txBox="1"/>
          <p:nvPr/>
        </p:nvSpPr>
        <p:spPr>
          <a:xfrm>
            <a:off x="885569" y="2429467"/>
            <a:ext cx="828000" cy="180000"/>
          </a:xfrm>
          <a:prstGeom prst="rect">
            <a:avLst/>
          </a:prstGeom>
          <a:noFill/>
          <a:ln w="12700"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endParaRPr kumimoji="1" lang="en-US" altLang="ja-JP" dirty="0">
              <a:solidFill>
                <a:srgbClr val="0000FF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C766F2D-2C37-15D2-50FF-C42A416EC6F1}"/>
              </a:ext>
            </a:extLst>
          </p:cNvPr>
          <p:cNvSpPr txBox="1"/>
          <p:nvPr/>
        </p:nvSpPr>
        <p:spPr>
          <a:xfrm>
            <a:off x="1790133" y="2795717"/>
            <a:ext cx="828000" cy="180000"/>
          </a:xfrm>
          <a:prstGeom prst="rect">
            <a:avLst/>
          </a:prstGeom>
          <a:noFill/>
          <a:ln w="12700"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endParaRPr kumimoji="1" lang="en-US" altLang="ja-JP" dirty="0">
              <a:solidFill>
                <a:srgbClr val="0000FF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71744089-59FF-5F2B-2F77-57205545E561}"/>
              </a:ext>
            </a:extLst>
          </p:cNvPr>
          <p:cNvSpPr txBox="1"/>
          <p:nvPr/>
        </p:nvSpPr>
        <p:spPr>
          <a:xfrm>
            <a:off x="696830" y="3540747"/>
            <a:ext cx="1908000" cy="180000"/>
          </a:xfrm>
          <a:prstGeom prst="rect">
            <a:avLst/>
          </a:prstGeom>
          <a:noFill/>
          <a:ln w="12700">
            <a:solidFill>
              <a:srgbClr val="FF00FF"/>
            </a:solidFill>
            <a:prstDash val="dash"/>
          </a:ln>
        </p:spPr>
        <p:txBody>
          <a:bodyPr wrap="none" rtlCol="0">
            <a:spAutoFit/>
          </a:bodyPr>
          <a:lstStyle/>
          <a:p>
            <a:endParaRPr kumimoji="1" lang="en-US" altLang="ja-JP" dirty="0">
              <a:solidFill>
                <a:srgbClr val="FF00FF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03A3BAD3-79BC-D4D8-64B4-6D9EBD1AC72A}"/>
              </a:ext>
            </a:extLst>
          </p:cNvPr>
          <p:cNvCxnSpPr>
            <a:cxnSpLocks/>
          </p:cNvCxnSpPr>
          <p:nvPr/>
        </p:nvCxnSpPr>
        <p:spPr>
          <a:xfrm>
            <a:off x="7878109" y="587828"/>
            <a:ext cx="0" cy="3096000"/>
          </a:xfrm>
          <a:prstGeom prst="line">
            <a:avLst/>
          </a:prstGeom>
          <a:ln w="1270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8F5C052-4631-E27F-68F9-5896F0B3E7D2}"/>
              </a:ext>
            </a:extLst>
          </p:cNvPr>
          <p:cNvCxnSpPr>
            <a:cxnSpLocks/>
          </p:cNvCxnSpPr>
          <p:nvPr/>
        </p:nvCxnSpPr>
        <p:spPr>
          <a:xfrm>
            <a:off x="8157882" y="587828"/>
            <a:ext cx="0" cy="3096000"/>
          </a:xfrm>
          <a:prstGeom prst="line">
            <a:avLst/>
          </a:prstGeom>
          <a:ln w="12700">
            <a:solidFill>
              <a:srgbClr val="FF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D99C3C69-DED5-312E-CEEE-4AB758A7A44C}"/>
              </a:ext>
            </a:extLst>
          </p:cNvPr>
          <p:cNvCxnSpPr>
            <a:cxnSpLocks/>
          </p:cNvCxnSpPr>
          <p:nvPr/>
        </p:nvCxnSpPr>
        <p:spPr>
          <a:xfrm>
            <a:off x="7790005" y="515258"/>
            <a:ext cx="0" cy="2880000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22D49553-C0E9-23F8-07F4-092DEC58EEFF}"/>
              </a:ext>
            </a:extLst>
          </p:cNvPr>
          <p:cNvCxnSpPr>
            <a:cxnSpLocks/>
          </p:cNvCxnSpPr>
          <p:nvPr/>
        </p:nvCxnSpPr>
        <p:spPr>
          <a:xfrm>
            <a:off x="8243733" y="515258"/>
            <a:ext cx="0" cy="2880000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792CCC9-C736-36AC-91A1-F7BECC26EBD2}"/>
              </a:ext>
            </a:extLst>
          </p:cNvPr>
          <p:cNvSpPr txBox="1"/>
          <p:nvPr/>
        </p:nvSpPr>
        <p:spPr>
          <a:xfrm>
            <a:off x="7496336" y="145926"/>
            <a:ext cx="1024639" cy="369332"/>
          </a:xfrm>
          <a:prstGeom prst="rect">
            <a:avLst/>
          </a:prstGeom>
          <a:noFill/>
          <a:ln w="12700"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</a:rPr>
              <a:t>0.9 – 1.1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A2FDAA7-82EC-1469-2C73-AA7BAE704CF9}"/>
              </a:ext>
            </a:extLst>
          </p:cNvPr>
          <p:cNvSpPr txBox="1"/>
          <p:nvPr/>
        </p:nvSpPr>
        <p:spPr>
          <a:xfrm>
            <a:off x="7152736" y="3675939"/>
            <a:ext cx="1675459" cy="369332"/>
          </a:xfrm>
          <a:prstGeom prst="rect">
            <a:avLst/>
          </a:prstGeom>
          <a:noFill/>
          <a:ln w="12700">
            <a:solidFill>
              <a:srgbClr val="FF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FF"/>
                </a:solidFill>
              </a:rPr>
              <a:t>23600 – 25500</a:t>
            </a:r>
          </a:p>
        </p:txBody>
      </p:sp>
    </p:spTree>
    <p:extLst>
      <p:ext uri="{BB962C8B-B14F-4D97-AF65-F5344CB8AC3E}">
        <p14:creationId xmlns:p14="http://schemas.microsoft.com/office/powerpoint/2010/main" val="3915146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15C8D97-2834-2AD8-B7F7-8660E40FF6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28" y="0"/>
            <a:ext cx="2678147" cy="41805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B54BE82-E8DE-49DA-8E81-F7C4F8BA5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3287" y="0"/>
            <a:ext cx="5200713" cy="4633123"/>
          </a:xfrm>
          <a:prstGeom prst="rect">
            <a:avLst/>
          </a:prstGeom>
        </p:spPr>
      </p:pic>
      <p:pic>
        <p:nvPicPr>
          <p:cNvPr id="8" name="グラフィックス 7" descr="カーソル 単色塗りつぶし">
            <a:extLst>
              <a:ext uri="{FF2B5EF4-FFF2-40B4-BE49-F238E27FC236}">
                <a16:creationId xmlns:a16="http://schemas.microsoft.com/office/drawing/2014/main" id="{C11CB313-43BB-453C-BEB6-B86098F73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5452212" y="434112"/>
            <a:ext cx="301752" cy="301752"/>
          </a:xfrm>
          <a:prstGeom prst="rect">
            <a:avLst/>
          </a:prstGeom>
        </p:spPr>
      </p:pic>
      <p:pic>
        <p:nvPicPr>
          <p:cNvPr id="16" name="図 15" descr="グラフィカル ユーザー インターフェイス, アプリケーション, Word&#10;&#10;自動的に生成された説明">
            <a:extLst>
              <a:ext uri="{FF2B5EF4-FFF2-40B4-BE49-F238E27FC236}">
                <a16:creationId xmlns:a16="http://schemas.microsoft.com/office/drawing/2014/main" id="{4DFB5937-09B7-45C4-A3C7-E2D963BB6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2" y="4044315"/>
            <a:ext cx="3180398" cy="2813685"/>
          </a:xfrm>
          <a:prstGeom prst="rect">
            <a:avLst/>
          </a:prstGeom>
        </p:spPr>
      </p:pic>
      <p:pic>
        <p:nvPicPr>
          <p:cNvPr id="17" name="グラフィックス 16" descr="カーソル 単色塗りつぶし">
            <a:extLst>
              <a:ext uri="{FF2B5EF4-FFF2-40B4-BE49-F238E27FC236}">
                <a16:creationId xmlns:a16="http://schemas.microsoft.com/office/drawing/2014/main" id="{B1F02A23-8D84-4CE8-A7C2-69F634BEA5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7734846" y="6550470"/>
            <a:ext cx="301752" cy="30175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75310B-ABC9-4D65-B535-AF4481F05309}"/>
              </a:ext>
            </a:extLst>
          </p:cNvPr>
          <p:cNvSpPr txBox="1"/>
          <p:nvPr/>
        </p:nvSpPr>
        <p:spPr>
          <a:xfrm>
            <a:off x="0" y="4826675"/>
            <a:ext cx="6048000" cy="203132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メイン画面の</a:t>
            </a:r>
            <a:r>
              <a:rPr kumimoji="1" lang="en-US" altLang="ja-JP" dirty="0"/>
              <a:t>Exec menu</a:t>
            </a:r>
            <a:r>
              <a:rPr kumimoji="1" lang="ja-JP" altLang="en-US" dirty="0"/>
              <a:t>から</a:t>
            </a:r>
            <a:r>
              <a:rPr kumimoji="1" lang="en-US" altLang="ja-JP" dirty="0"/>
              <a:t>EDGE Fit</a:t>
            </a:r>
            <a:r>
              <a:rPr kumimoji="1" lang="ja-JP" altLang="en-US" dirty="0"/>
              <a:t>を選択すると、右下の</a:t>
            </a:r>
            <a:r>
              <a:rPr kumimoji="1" lang="en-US" altLang="ja-JP" dirty="0"/>
              <a:t>EDGE Fit</a:t>
            </a:r>
            <a:r>
              <a:rPr kumimoji="1" lang="ja-JP" altLang="en-US" dirty="0"/>
              <a:t>パネルがあらわれる。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初期値の入力値を確認したら、必ず「</a:t>
            </a:r>
            <a:r>
              <a:rPr kumimoji="1" lang="en-US" altLang="ja-JP" dirty="0"/>
              <a:t>Set</a:t>
            </a:r>
            <a:r>
              <a:rPr kumimoji="1" lang="ja-JP" altLang="en-US" dirty="0"/>
              <a:t>」ボタンを押す。</a:t>
            </a:r>
            <a:endParaRPr kumimoji="1" lang="en-US" altLang="ja-JP" dirty="0"/>
          </a:p>
          <a:p>
            <a:r>
              <a:rPr kumimoji="1" lang="ja-JP" altLang="en-US" dirty="0"/>
              <a:t>押し忘れると、更新前の数値・フラグのまま実行される。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精密化実行は、</a:t>
            </a:r>
            <a:r>
              <a:rPr kumimoji="1" lang="en-US" altLang="ja-JP" dirty="0"/>
              <a:t>EDGE Fit</a:t>
            </a:r>
            <a:r>
              <a:rPr kumimoji="1" lang="ja-JP" altLang="en-US" dirty="0"/>
              <a:t>パネルの「</a:t>
            </a:r>
            <a:r>
              <a:rPr kumimoji="1" lang="en-US" altLang="ja-JP" dirty="0"/>
              <a:t>Fit</a:t>
            </a:r>
            <a:r>
              <a:rPr kumimoji="1" lang="ja-JP" altLang="en-US" dirty="0"/>
              <a:t>」ボタンを押す。</a:t>
            </a:r>
            <a:endParaRPr kumimoji="1" lang="en-US" altLang="ja-JP" dirty="0"/>
          </a:p>
        </p:txBody>
      </p:sp>
      <p:pic>
        <p:nvPicPr>
          <p:cNvPr id="18" name="グラフィックス 17" descr="カーソル 単色塗りつぶし">
            <a:extLst>
              <a:ext uri="{FF2B5EF4-FFF2-40B4-BE49-F238E27FC236}">
                <a16:creationId xmlns:a16="http://schemas.microsoft.com/office/drawing/2014/main" id="{4CDA7FA1-E493-44E9-B5A8-9CB7C24B6F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260000">
            <a:off x="1858511" y="3858994"/>
            <a:ext cx="301752" cy="301752"/>
          </a:xfrm>
          <a:prstGeom prst="rect">
            <a:avLst/>
          </a:prstGeom>
        </p:spPr>
      </p:pic>
      <p:sp>
        <p:nvSpPr>
          <p:cNvPr id="3" name="矢印: 折線 2">
            <a:extLst>
              <a:ext uri="{FF2B5EF4-FFF2-40B4-BE49-F238E27FC236}">
                <a16:creationId xmlns:a16="http://schemas.microsoft.com/office/drawing/2014/main" id="{E85605BF-34CD-0560-DBC8-3EC25487B079}"/>
              </a:ext>
            </a:extLst>
          </p:cNvPr>
          <p:cNvSpPr/>
          <p:nvPr/>
        </p:nvSpPr>
        <p:spPr>
          <a:xfrm rot="5400000">
            <a:off x="3851093" y="2262121"/>
            <a:ext cx="2553850" cy="5905256"/>
          </a:xfrm>
          <a:prstGeom prst="bentArrow">
            <a:avLst>
              <a:gd name="adj1" fmla="val 5621"/>
              <a:gd name="adj2" fmla="val 10050"/>
              <a:gd name="adj3" fmla="val 11159"/>
              <a:gd name="adj4" fmla="val 44857"/>
            </a:avLst>
          </a:prstGeom>
          <a:solidFill>
            <a:schemeClr val="accent1">
              <a:alpha val="7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45CA35D-4A8A-55F5-C994-199F51C27D95}"/>
              </a:ext>
            </a:extLst>
          </p:cNvPr>
          <p:cNvSpPr txBox="1"/>
          <p:nvPr/>
        </p:nvSpPr>
        <p:spPr>
          <a:xfrm>
            <a:off x="6494637" y="5919423"/>
            <a:ext cx="1218282" cy="25179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36000" rIns="0" bIns="0" rtlCol="0">
            <a:spAutoFit/>
          </a:bodyPr>
          <a:lstStyle>
            <a:defPPr>
              <a:defRPr lang="en-US"/>
            </a:defPPr>
            <a:lvl1pPr>
              <a:defRPr kumimoji="1" sz="1400">
                <a:latin typeface="+mj-ea"/>
                <a:ea typeface="+mj-ea"/>
              </a:defRPr>
            </a:lvl1pPr>
          </a:lstStyle>
          <a:p>
            <a:r>
              <a:rPr lang="en-US" altLang="ja-JP" dirty="0"/>
              <a:t>Set</a:t>
            </a:r>
            <a:r>
              <a:rPr lang="ja-JP" altLang="en-US" dirty="0"/>
              <a:t>してから</a:t>
            </a:r>
            <a:r>
              <a:rPr lang="en-US" altLang="ja-JP" dirty="0"/>
              <a:t>Fit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C23084-FED1-FD79-6EC6-2F65B6BABBEA}"/>
              </a:ext>
            </a:extLst>
          </p:cNvPr>
          <p:cNvSpPr txBox="1"/>
          <p:nvPr/>
        </p:nvSpPr>
        <p:spPr>
          <a:xfrm>
            <a:off x="6085107" y="334521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1FF13B1-D0AE-E20B-C644-22277C231E54}"/>
              </a:ext>
            </a:extLst>
          </p:cNvPr>
          <p:cNvSpPr txBox="1"/>
          <p:nvPr/>
        </p:nvSpPr>
        <p:spPr>
          <a:xfrm>
            <a:off x="1503959" y="3983937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/>
            </a:lvl1pPr>
          </a:lstStyle>
          <a:p>
            <a:r>
              <a:rPr lang="ja-JP" altLang="en-US" dirty="0"/>
              <a:t>②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233300-5C3C-DA71-A01A-6DB4C2150985}"/>
              </a:ext>
            </a:extLst>
          </p:cNvPr>
          <p:cNvSpPr txBox="1"/>
          <p:nvPr/>
        </p:nvSpPr>
        <p:spPr>
          <a:xfrm>
            <a:off x="7112892" y="6400747"/>
            <a:ext cx="4154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kumimoji="1"/>
            </a:lvl1pPr>
          </a:lstStyle>
          <a:p>
            <a:r>
              <a:rPr lang="ja-JP" altLang="en-US" dirty="0"/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44469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04A37DB-0731-80F1-ED48-57A9F549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667" y="0"/>
            <a:ext cx="2733674" cy="418052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B54BE82-E8DE-49DA-8E81-F7C4F8BA5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7301" y="0"/>
            <a:ext cx="5200065" cy="463254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75310B-ABC9-4D65-B535-AF4481F05309}"/>
              </a:ext>
            </a:extLst>
          </p:cNvPr>
          <p:cNvSpPr txBox="1"/>
          <p:nvPr/>
        </p:nvSpPr>
        <p:spPr>
          <a:xfrm>
            <a:off x="1008000" y="3744000"/>
            <a:ext cx="3924000" cy="22432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/>
          <a:p>
            <a:r>
              <a:rPr kumimoji="1" lang="ja-JP" altLang="en-US" dirty="0"/>
              <a:t>一瞬で解析が終わり、解析結果が</a:t>
            </a:r>
            <a:r>
              <a:rPr kumimoji="1" lang="en-US" altLang="ja-JP" dirty="0"/>
              <a:t>EDGE Fit</a:t>
            </a:r>
            <a:r>
              <a:rPr kumimoji="1" lang="ja-JP" altLang="en-US" dirty="0"/>
              <a:t>パネルに出てくる。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計算結果は、メイン画面の</a:t>
            </a:r>
            <a:r>
              <a:rPr kumimoji="1" lang="en-US" altLang="ja-JP" dirty="0"/>
              <a:t>File menu</a:t>
            </a:r>
            <a:r>
              <a:rPr kumimoji="1" lang="ja-JP" altLang="en-US" dirty="0"/>
              <a:t>の「</a:t>
            </a:r>
            <a:r>
              <a:rPr kumimoji="1" lang="en-US" altLang="ja-JP" dirty="0"/>
              <a:t>Save Fitting result parameter</a:t>
            </a:r>
            <a:r>
              <a:rPr kumimoji="1" lang="ja-JP" altLang="en-US" dirty="0"/>
              <a:t>」を選択することで、</a:t>
            </a:r>
            <a:r>
              <a:rPr kumimoji="1" lang="en-US" altLang="ja-JP" dirty="0"/>
              <a:t>Windows</a:t>
            </a:r>
            <a:r>
              <a:rPr kumimoji="1" lang="ja-JP" altLang="en-US" dirty="0"/>
              <a:t>のエクスプローラ画面が出るので、適当なファイル名で保存できます。</a:t>
            </a:r>
            <a:endParaRPr kumimoji="1" lang="en-US" altLang="ja-JP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DFB5937-09B7-45C4-A3C7-E2D963BB6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000" y="4044666"/>
            <a:ext cx="3179999" cy="2813333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C98E2FE-00F7-D188-A88D-4AD1F392FC3E}"/>
              </a:ext>
            </a:extLst>
          </p:cNvPr>
          <p:cNvSpPr txBox="1"/>
          <p:nvPr/>
        </p:nvSpPr>
        <p:spPr>
          <a:xfrm>
            <a:off x="100013" y="5999740"/>
            <a:ext cx="5346000" cy="85826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27000" rIns="0" bIns="0" rtlCol="0">
            <a:spAutoFit/>
          </a:bodyPr>
          <a:lstStyle>
            <a:defPPr>
              <a:defRPr lang="en-US"/>
            </a:defPPr>
            <a:lvl1pPr>
              <a:defRPr kumimoji="1"/>
            </a:lvl1pPr>
          </a:lstStyle>
          <a:p>
            <a:r>
              <a:rPr lang="ja-JP" altLang="en-US" dirty="0"/>
              <a:t>初期値ファイル保存はパネルの</a:t>
            </a:r>
            <a:r>
              <a:rPr lang="en-US" altLang="ja-JP" dirty="0"/>
              <a:t>File menu</a:t>
            </a:r>
            <a:r>
              <a:rPr lang="ja-JP" altLang="en-US" dirty="0"/>
              <a:t>の「</a:t>
            </a:r>
            <a:r>
              <a:rPr lang="en-US" altLang="ja-JP" dirty="0"/>
              <a:t>Save initial Parameter</a:t>
            </a:r>
            <a:r>
              <a:rPr lang="ja-JP" altLang="en-US" dirty="0"/>
              <a:t>」から行う。</a:t>
            </a:r>
            <a:r>
              <a:rPr lang="ja-JP" altLang="en-US" b="1" dirty="0"/>
              <a:t>自動で更新されない</a:t>
            </a:r>
            <a:r>
              <a:rPr lang="ja-JP" altLang="en-US" dirty="0"/>
              <a:t>仕様なので、注意のこと。</a:t>
            </a:r>
            <a:endParaRPr lang="en-US" altLang="ja-JP" dirty="0"/>
          </a:p>
        </p:txBody>
      </p:sp>
      <p:cxnSp>
        <p:nvCxnSpPr>
          <p:cNvPr id="11" name="コネクタ: カギ線 10">
            <a:extLst>
              <a:ext uri="{FF2B5EF4-FFF2-40B4-BE49-F238E27FC236}">
                <a16:creationId xmlns:a16="http://schemas.microsoft.com/office/drawing/2014/main" id="{031FAF64-078F-1680-6715-1A48612F4465}"/>
              </a:ext>
            </a:extLst>
          </p:cNvPr>
          <p:cNvCxnSpPr>
            <a:cxnSpLocks/>
          </p:cNvCxnSpPr>
          <p:nvPr/>
        </p:nvCxnSpPr>
        <p:spPr>
          <a:xfrm rot="5400000">
            <a:off x="-2466000" y="2850787"/>
            <a:ext cx="5580000" cy="432000"/>
          </a:xfrm>
          <a:prstGeom prst="bentConnector3">
            <a:avLst>
              <a:gd name="adj1" fmla="val 2"/>
            </a:avLst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グラフィックス 9" descr="カーソル 単色塗りつぶし">
            <a:extLst>
              <a:ext uri="{FF2B5EF4-FFF2-40B4-BE49-F238E27FC236}">
                <a16:creationId xmlns:a16="http://schemas.microsoft.com/office/drawing/2014/main" id="{6E3F28EB-B3EF-97FE-CFFE-BF5D97E5ED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260000">
            <a:off x="3895822" y="938295"/>
            <a:ext cx="301752" cy="301752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C6A9F540-AC01-52E6-B783-AC279B0C0C98}"/>
              </a:ext>
            </a:extLst>
          </p:cNvPr>
          <p:cNvCxnSpPr>
            <a:cxnSpLocks/>
          </p:cNvCxnSpPr>
          <p:nvPr/>
        </p:nvCxnSpPr>
        <p:spPr>
          <a:xfrm flipH="1">
            <a:off x="5109030" y="515257"/>
            <a:ext cx="994409" cy="268514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E4255C2-5DA9-A9EC-F0CD-CE375D18558F}"/>
              </a:ext>
            </a:extLst>
          </p:cNvPr>
          <p:cNvSpPr txBox="1"/>
          <p:nvPr/>
        </p:nvSpPr>
        <p:spPr>
          <a:xfrm>
            <a:off x="6051614" y="280182"/>
            <a:ext cx="288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これを選択すればフィッティングデータをテキストで保存できる。</a:t>
            </a:r>
            <a:endParaRPr kumimoji="1" lang="en-US" altLang="ja-JP" sz="1400" dirty="0"/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1B032596-AFCE-ACD8-ABA2-D85733431769}"/>
              </a:ext>
            </a:extLst>
          </p:cNvPr>
          <p:cNvCxnSpPr>
            <a:cxnSpLocks/>
          </p:cNvCxnSpPr>
          <p:nvPr/>
        </p:nvCxnSpPr>
        <p:spPr>
          <a:xfrm flipH="1" flipV="1">
            <a:off x="4572001" y="1264971"/>
            <a:ext cx="689428" cy="547159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998E0D7-68B2-E524-9296-743814AB6612}"/>
              </a:ext>
            </a:extLst>
          </p:cNvPr>
          <p:cNvSpPr txBox="1"/>
          <p:nvPr/>
        </p:nvSpPr>
        <p:spPr>
          <a:xfrm>
            <a:off x="4766018" y="1831761"/>
            <a:ext cx="180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これを選択すればこの画面を</a:t>
            </a:r>
            <a:r>
              <a:rPr kumimoji="1" lang="en-US" altLang="ja-JP" sz="1400" dirty="0"/>
              <a:t>PNG</a:t>
            </a:r>
            <a:r>
              <a:rPr kumimoji="1" lang="ja-JP" altLang="en-US" sz="1400" dirty="0"/>
              <a:t>ファイルで保存できる。</a:t>
            </a:r>
            <a:endParaRPr kumimoji="1" lang="en-US" altLang="ja-JP" sz="14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5135F2F5-CE9A-DB31-4481-252AF23E73E0}"/>
              </a:ext>
            </a:extLst>
          </p:cNvPr>
          <p:cNvCxnSpPr/>
          <p:nvPr/>
        </p:nvCxnSpPr>
        <p:spPr>
          <a:xfrm flipH="1">
            <a:off x="7167753" y="4784915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52E5734-E73E-2F28-4B64-D391EFE87351}"/>
              </a:ext>
            </a:extLst>
          </p:cNvPr>
          <p:cNvSpPr txBox="1"/>
          <p:nvPr/>
        </p:nvSpPr>
        <p:spPr>
          <a:xfrm>
            <a:off x="7537868" y="4554210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χ</a:t>
            </a:r>
            <a:r>
              <a:rPr kumimoji="1" lang="en-US" altLang="ja-JP" baseline="30000" dirty="0"/>
              <a:t>2</a:t>
            </a:r>
          </a:p>
        </p:txBody>
      </p:sp>
      <p:sp>
        <p:nvSpPr>
          <p:cNvPr id="32" name="右中かっこ 31">
            <a:extLst>
              <a:ext uri="{FF2B5EF4-FFF2-40B4-BE49-F238E27FC236}">
                <a16:creationId xmlns:a16="http://schemas.microsoft.com/office/drawing/2014/main" id="{ACC75ABB-B6A9-4C67-D465-798F3325AD1D}"/>
              </a:ext>
            </a:extLst>
          </p:cNvPr>
          <p:cNvSpPr/>
          <p:nvPr/>
        </p:nvSpPr>
        <p:spPr>
          <a:xfrm>
            <a:off x="2397512" y="616856"/>
            <a:ext cx="232229" cy="63137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CDD7C57F-C2CD-4B49-63A1-6F7CD526F950}"/>
              </a:ext>
            </a:extLst>
          </p:cNvPr>
          <p:cNvCxnSpPr/>
          <p:nvPr/>
        </p:nvCxnSpPr>
        <p:spPr>
          <a:xfrm flipH="1">
            <a:off x="2397512" y="3069768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460BAE2C-CA38-860F-F311-86E3F724577C}"/>
              </a:ext>
            </a:extLst>
          </p:cNvPr>
          <p:cNvSpPr txBox="1"/>
          <p:nvPr/>
        </p:nvSpPr>
        <p:spPr>
          <a:xfrm>
            <a:off x="2568256" y="747485"/>
            <a:ext cx="142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param 1 ~ 4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CBF51A5-8AF1-AE6B-1D5C-CCC19B4D8168}"/>
              </a:ext>
            </a:extLst>
          </p:cNvPr>
          <p:cNvSpPr txBox="1"/>
          <p:nvPr/>
        </p:nvSpPr>
        <p:spPr>
          <a:xfrm>
            <a:off x="2822251" y="2865951"/>
            <a:ext cx="1143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param 16</a:t>
            </a:r>
          </a:p>
        </p:txBody>
      </p:sp>
    </p:spTree>
    <p:extLst>
      <p:ext uri="{BB962C8B-B14F-4D97-AF65-F5344CB8AC3E}">
        <p14:creationId xmlns:p14="http://schemas.microsoft.com/office/powerpoint/2010/main" val="1820359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E7CFBC6E-4BB4-1DCA-28CD-60331977E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9885" y="0"/>
            <a:ext cx="5194115" cy="462724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15BC95FB-1DE9-0D70-DEC7-FD72D7A75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602" y="4044315"/>
            <a:ext cx="3180397" cy="28136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B9FBE10-C186-92BD-C1C8-C9418D0CB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2678147" cy="418052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D75310B-ABC9-4D65-B535-AF4481F05309}"/>
              </a:ext>
            </a:extLst>
          </p:cNvPr>
          <p:cNvSpPr txBox="1"/>
          <p:nvPr/>
        </p:nvSpPr>
        <p:spPr>
          <a:xfrm>
            <a:off x="95863" y="4216901"/>
            <a:ext cx="3374514" cy="252934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36000" rIns="0" bIns="0" rtlCol="0">
            <a:spAutoFit/>
          </a:bodyPr>
          <a:lstStyle/>
          <a:p>
            <a:r>
              <a:rPr kumimoji="1" lang="en-US" altLang="ja-JP" dirty="0"/>
              <a:t>Full refine option</a:t>
            </a:r>
            <a:r>
              <a:rPr kumimoji="1" lang="ja-JP" altLang="en-US" dirty="0"/>
              <a:t>を</a:t>
            </a:r>
            <a:r>
              <a:rPr kumimoji="1" lang="en-US" altLang="ja-JP" dirty="0"/>
              <a:t>on</a:t>
            </a:r>
            <a:r>
              <a:rPr kumimoji="1" lang="ja-JP" altLang="en-US" dirty="0"/>
              <a:t>にすると、</a:t>
            </a:r>
            <a:endParaRPr kumimoji="1" lang="en-US" altLang="ja-JP" dirty="0"/>
          </a:p>
          <a:p>
            <a:r>
              <a:rPr kumimoji="1" lang="en-US" altLang="ja-JP" dirty="0"/>
              <a:t>right Fitting region</a:t>
            </a:r>
          </a:p>
          <a:p>
            <a:r>
              <a:rPr kumimoji="1" lang="ja-JP" altLang="en-US" dirty="0"/>
              <a:t>　　↓</a:t>
            </a:r>
            <a:endParaRPr kumimoji="1" lang="en-US" altLang="ja-JP" dirty="0"/>
          </a:p>
          <a:p>
            <a:r>
              <a:rPr kumimoji="1" lang="en-US" altLang="ja-JP" dirty="0"/>
              <a:t>left Fitting region</a:t>
            </a:r>
          </a:p>
          <a:p>
            <a:r>
              <a:rPr kumimoji="1" lang="ja-JP" altLang="en-US" dirty="0"/>
              <a:t>　　↓</a:t>
            </a:r>
            <a:endParaRPr kumimoji="1" lang="en-US" altLang="ja-JP" dirty="0"/>
          </a:p>
          <a:p>
            <a:r>
              <a:rPr kumimoji="1" lang="en-US" altLang="ja-JP" dirty="0"/>
              <a:t>middle Fitting region</a:t>
            </a:r>
          </a:p>
          <a:p>
            <a:r>
              <a:rPr kumimoji="1" lang="ja-JP" altLang="en-US" dirty="0"/>
              <a:t>　　↓</a:t>
            </a:r>
            <a:endParaRPr kumimoji="1" lang="en-US" altLang="ja-JP" dirty="0"/>
          </a:p>
          <a:p>
            <a:r>
              <a:rPr kumimoji="1" lang="en-US" altLang="ja-JP" dirty="0"/>
              <a:t>all region</a:t>
            </a:r>
          </a:p>
          <a:p>
            <a:r>
              <a:rPr kumimoji="1" lang="ja-JP" altLang="en-US" dirty="0"/>
              <a:t>のフィットを行う。</a:t>
            </a:r>
            <a:endParaRPr kumimoji="1" lang="en-US" altLang="ja-JP" dirty="0"/>
          </a:p>
        </p:txBody>
      </p:sp>
      <p:sp>
        <p:nvSpPr>
          <p:cNvPr id="2" name="右中かっこ 1">
            <a:extLst>
              <a:ext uri="{FF2B5EF4-FFF2-40B4-BE49-F238E27FC236}">
                <a16:creationId xmlns:a16="http://schemas.microsoft.com/office/drawing/2014/main" id="{BC2905E5-CF77-409F-9401-C0F3605FAB7C}"/>
              </a:ext>
            </a:extLst>
          </p:cNvPr>
          <p:cNvSpPr/>
          <p:nvPr/>
        </p:nvSpPr>
        <p:spPr>
          <a:xfrm>
            <a:off x="1981200" y="616856"/>
            <a:ext cx="232229" cy="631372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" name="直線矢印コネクタ 3">
            <a:extLst>
              <a:ext uri="{FF2B5EF4-FFF2-40B4-BE49-F238E27FC236}">
                <a16:creationId xmlns:a16="http://schemas.microsoft.com/office/drawing/2014/main" id="{CE04AD12-EC34-4C6C-A836-698D465BD1C4}"/>
              </a:ext>
            </a:extLst>
          </p:cNvPr>
          <p:cNvCxnSpPr/>
          <p:nvPr/>
        </p:nvCxnSpPr>
        <p:spPr>
          <a:xfrm flipH="1">
            <a:off x="1981200" y="3069768"/>
            <a:ext cx="420914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FE2C217-B1C4-44F6-B22C-B0B51A43DA3A}"/>
              </a:ext>
            </a:extLst>
          </p:cNvPr>
          <p:cNvSpPr txBox="1"/>
          <p:nvPr/>
        </p:nvSpPr>
        <p:spPr>
          <a:xfrm>
            <a:off x="2203562" y="784355"/>
            <a:ext cx="1242520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param 1 ~ 4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F594BE2-0308-48AB-93AB-5B30C4370382}"/>
              </a:ext>
            </a:extLst>
          </p:cNvPr>
          <p:cNvSpPr txBox="1"/>
          <p:nvPr/>
        </p:nvSpPr>
        <p:spPr>
          <a:xfrm>
            <a:off x="2413313" y="2924943"/>
            <a:ext cx="958789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param 16</a:t>
            </a: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CD8199C6-472C-4669-9D13-A12D5955C16B}"/>
              </a:ext>
            </a:extLst>
          </p:cNvPr>
          <p:cNvCxnSpPr>
            <a:cxnSpLocks/>
            <a:stCxn id="22" idx="2"/>
          </p:cNvCxnSpPr>
          <p:nvPr/>
        </p:nvCxnSpPr>
        <p:spPr>
          <a:xfrm>
            <a:off x="5709001" y="2083556"/>
            <a:ext cx="116612" cy="777631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058CA6B-DD7D-4DC2-A5C9-C71128798E22}"/>
              </a:ext>
            </a:extLst>
          </p:cNvPr>
          <p:cNvSpPr txBox="1"/>
          <p:nvPr/>
        </p:nvSpPr>
        <p:spPr>
          <a:xfrm>
            <a:off x="4766018" y="1831761"/>
            <a:ext cx="1885966" cy="25179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36000" rIns="0" bIns="0" rtlCol="0">
            <a:spAutoFit/>
          </a:bodyPr>
          <a:lstStyle/>
          <a:p>
            <a:r>
              <a:rPr kumimoji="1" lang="en-US" altLang="ja-JP" sz="1400" dirty="0"/>
              <a:t>Full refine option</a:t>
            </a:r>
            <a:r>
              <a:rPr kumimoji="1" lang="ja-JP" altLang="en-US" sz="1400" dirty="0"/>
              <a:t>による</a:t>
            </a:r>
            <a:endParaRPr kumimoji="1" lang="en-US" altLang="ja-JP" sz="1400" dirty="0"/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C658B16-951A-4E00-A1C7-3629BAE0292B}"/>
              </a:ext>
            </a:extLst>
          </p:cNvPr>
          <p:cNvCxnSpPr>
            <a:cxnSpLocks/>
            <a:stCxn id="25" idx="0"/>
          </p:cNvCxnSpPr>
          <p:nvPr/>
        </p:nvCxnSpPr>
        <p:spPr>
          <a:xfrm flipH="1" flipV="1">
            <a:off x="7381568" y="1128252"/>
            <a:ext cx="475539" cy="638199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5F4032F-0841-48E5-9CE6-A7A704ED439C}"/>
              </a:ext>
            </a:extLst>
          </p:cNvPr>
          <p:cNvSpPr txBox="1"/>
          <p:nvPr/>
        </p:nvSpPr>
        <p:spPr>
          <a:xfrm>
            <a:off x="6914124" y="1766451"/>
            <a:ext cx="1885966" cy="25179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36000" rIns="0" bIns="0" rtlCol="0">
            <a:spAutoFit/>
          </a:bodyPr>
          <a:lstStyle/>
          <a:p>
            <a:r>
              <a:rPr kumimoji="1" lang="en-US" altLang="ja-JP" sz="1400" dirty="0"/>
              <a:t>Full refine option</a:t>
            </a:r>
            <a:r>
              <a:rPr kumimoji="1" lang="ja-JP" altLang="en-US" sz="1400" dirty="0"/>
              <a:t>による</a:t>
            </a:r>
            <a:endParaRPr kumimoji="1" lang="en-US" altLang="ja-JP" sz="1400" dirty="0"/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5317648A-8CAD-A758-D70D-1ADFEDC16FA9}"/>
              </a:ext>
            </a:extLst>
          </p:cNvPr>
          <p:cNvCxnSpPr/>
          <p:nvPr/>
        </p:nvCxnSpPr>
        <p:spPr>
          <a:xfrm flipH="1">
            <a:off x="900000" y="2322519"/>
            <a:ext cx="133200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D8C69D-9E03-2EDB-2E1D-9FEC0CD4C100}"/>
              </a:ext>
            </a:extLst>
          </p:cNvPr>
          <p:cNvSpPr txBox="1"/>
          <p:nvPr/>
        </p:nvSpPr>
        <p:spPr>
          <a:xfrm>
            <a:off x="2263371" y="2177694"/>
            <a:ext cx="1458733" cy="27699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on</a:t>
            </a:r>
            <a:r>
              <a:rPr kumimoji="1" lang="ja-JP" altLang="en-US" dirty="0"/>
              <a:t>にしてみる</a:t>
            </a:r>
            <a:endParaRPr kumimoji="1" lang="en-US" altLang="ja-JP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892A361B-CAAF-4435-DA08-A6DE23BF6562}"/>
              </a:ext>
            </a:extLst>
          </p:cNvPr>
          <p:cNvSpPr txBox="1"/>
          <p:nvPr/>
        </p:nvSpPr>
        <p:spPr>
          <a:xfrm>
            <a:off x="2964106" y="5299148"/>
            <a:ext cx="2484000" cy="59034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36000" rIns="0" bIns="0" rtlCol="0">
            <a:spAutoFit/>
          </a:bodyPr>
          <a:lstStyle/>
          <a:p>
            <a:r>
              <a:rPr kumimoji="1" lang="en-US" altLang="ja-JP" dirty="0"/>
              <a:t>Full refine option</a:t>
            </a:r>
            <a:r>
              <a:rPr kumimoji="1" lang="ja-JP" altLang="en-US" dirty="0"/>
              <a:t>を</a:t>
            </a:r>
            <a:r>
              <a:rPr kumimoji="1" lang="en-US" altLang="ja-JP" dirty="0"/>
              <a:t>on</a:t>
            </a:r>
            <a:r>
              <a:rPr kumimoji="1" lang="ja-JP" altLang="en-US" dirty="0"/>
              <a:t>にしなければ、ここまで。</a:t>
            </a:r>
            <a:endParaRPr kumimoji="1" lang="en-US" altLang="ja-JP" dirty="0"/>
          </a:p>
        </p:txBody>
      </p: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2FDA20C4-6650-77F9-3E85-63B187B324F7}"/>
              </a:ext>
            </a:extLst>
          </p:cNvPr>
          <p:cNvCxnSpPr>
            <a:cxnSpLocks/>
          </p:cNvCxnSpPr>
          <p:nvPr/>
        </p:nvCxnSpPr>
        <p:spPr>
          <a:xfrm>
            <a:off x="1538697" y="5931981"/>
            <a:ext cx="3909409" cy="0"/>
          </a:xfrm>
          <a:prstGeom prst="line">
            <a:avLst/>
          </a:prstGeom>
          <a:ln w="1270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562766E-9125-90B7-313A-7C1C276E2C00}"/>
              </a:ext>
            </a:extLst>
          </p:cNvPr>
          <p:cNvSpPr txBox="1"/>
          <p:nvPr/>
        </p:nvSpPr>
        <p:spPr>
          <a:xfrm>
            <a:off x="2307430" y="6216033"/>
            <a:ext cx="3492000" cy="59034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36000" rIns="0" bIns="0" rtlCol="0">
            <a:spAutoFit/>
          </a:bodyPr>
          <a:lstStyle/>
          <a:p>
            <a:r>
              <a:rPr kumimoji="1" lang="ja-JP" altLang="en-US" dirty="0"/>
              <a:t>残差は確実に小さくなるが、結果が正しいかは慎重に見極める必要。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9883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943</TotalTime>
  <Words>1189</Words>
  <Application>Microsoft Office PowerPoint</Application>
  <PresentationFormat>画面に合わせる (4:3)</PresentationFormat>
  <Paragraphs>112</Paragraphs>
  <Slides>16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游ゴシック</vt:lpstr>
      <vt:lpstr>Arial</vt:lpstr>
      <vt:lpstr>Segoe UI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Oikawa Kenichi</dc:creator>
  <cp:lastModifiedBy>及川 健一</cp:lastModifiedBy>
  <cp:revision>47</cp:revision>
  <dcterms:created xsi:type="dcterms:W3CDTF">2021-03-02T05:42:38Z</dcterms:created>
  <dcterms:modified xsi:type="dcterms:W3CDTF">2025-05-27T23:50:20Z</dcterms:modified>
</cp:coreProperties>
</file>