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6" r:id="rId4"/>
    <p:sldId id="267" r:id="rId5"/>
    <p:sldId id="268" r:id="rId6"/>
    <p:sldId id="269" r:id="rId7"/>
    <p:sldId id="270" r:id="rId8"/>
    <p:sldId id="280" r:id="rId9"/>
    <p:sldId id="276" r:id="rId10"/>
    <p:sldId id="686" r:id="rId11"/>
    <p:sldId id="273" r:id="rId12"/>
    <p:sldId id="274" r:id="rId13"/>
    <p:sldId id="277" r:id="rId14"/>
    <p:sldId id="688" r:id="rId15"/>
    <p:sldId id="279" r:id="rId16"/>
    <p:sldId id="689" r:id="rId17"/>
    <p:sldId id="68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96940" autoAdjust="0"/>
  </p:normalViewPr>
  <p:slideViewPr>
    <p:cSldViewPr snapToGrid="0">
      <p:cViewPr>
        <p:scale>
          <a:sx n="120" d="100"/>
          <a:sy n="120" d="100"/>
        </p:scale>
        <p:origin x="690" y="30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ACAAB-1EF2-492A-A687-065642125DCC}"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AB719-BF1E-47EB-A383-11D1E940F63D}" type="slidenum">
              <a:rPr kumimoji="1" lang="ja-JP" altLang="en-US" smtClean="0"/>
              <a:t>‹#›</a:t>
            </a:fld>
            <a:endParaRPr kumimoji="1" lang="ja-JP" altLang="en-US"/>
          </a:p>
        </p:txBody>
      </p:sp>
    </p:spTree>
    <p:extLst>
      <p:ext uri="{BB962C8B-B14F-4D97-AF65-F5344CB8AC3E}">
        <p14:creationId xmlns:p14="http://schemas.microsoft.com/office/powerpoint/2010/main" val="33743751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先程のエッジ解析で得られたパラメータの収束値と、フィッティングパターンのデータを保存すると、このようなファイルになっています。</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10</a:t>
            </a:fld>
            <a:endParaRPr kumimoji="1" lang="ja-JP" altLang="en-US"/>
          </a:p>
        </p:txBody>
      </p:sp>
    </p:spTree>
    <p:extLst>
      <p:ext uri="{BB962C8B-B14F-4D97-AF65-F5344CB8AC3E}">
        <p14:creationId xmlns:p14="http://schemas.microsoft.com/office/powerpoint/2010/main" val="110697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ポインターをあまり頻繁に動かすな。</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14</a:t>
            </a:fld>
            <a:endParaRPr kumimoji="1" lang="ja-JP" altLang="en-US"/>
          </a:p>
        </p:txBody>
      </p:sp>
    </p:spTree>
    <p:extLst>
      <p:ext uri="{BB962C8B-B14F-4D97-AF65-F5344CB8AC3E}">
        <p14:creationId xmlns:p14="http://schemas.microsoft.com/office/powerpoint/2010/main" val="406130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582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46536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97355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9368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26392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8870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6792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55598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04299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8994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38285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5670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47B18B-CD3A-45E7-8C48-B83D6AEF10FC}"/>
              </a:ext>
            </a:extLst>
          </p:cNvPr>
          <p:cNvSpPr txBox="1"/>
          <p:nvPr/>
        </p:nvSpPr>
        <p:spPr>
          <a:xfrm>
            <a:off x="1030839" y="3228945"/>
            <a:ext cx="7082323" cy="400110"/>
          </a:xfrm>
          <a:prstGeom prst="rect">
            <a:avLst/>
          </a:prstGeom>
          <a:noFill/>
        </p:spPr>
        <p:txBody>
          <a:bodyPr wrap="none" rtlCol="0">
            <a:spAutoFit/>
          </a:bodyPr>
          <a:lstStyle/>
          <a:p>
            <a:r>
              <a:rPr kumimoji="1" lang="en-US" altLang="ja-JP" sz="2000" dirty="0">
                <a:latin typeface="+mn-ea"/>
              </a:rPr>
              <a:t>GUI-RITS(ver1.4.0)</a:t>
            </a:r>
            <a:r>
              <a:rPr kumimoji="1" lang="ja-JP" altLang="en-US" sz="2000" dirty="0">
                <a:latin typeface="+mn-ea"/>
              </a:rPr>
              <a:t>の</a:t>
            </a:r>
            <a:r>
              <a:rPr kumimoji="1" lang="en-US" altLang="ja-JP" sz="2000" dirty="0">
                <a:latin typeface="+mn-ea"/>
              </a:rPr>
              <a:t>Edge</a:t>
            </a:r>
            <a:r>
              <a:rPr kumimoji="1" lang="ja-JP" altLang="en-US" sz="2000" dirty="0">
                <a:latin typeface="+mn-ea"/>
              </a:rPr>
              <a:t>利用マニュアル　</a:t>
            </a:r>
            <a:r>
              <a:rPr kumimoji="1" lang="en-US" altLang="ja-JP" sz="2000" dirty="0">
                <a:latin typeface="+mn-ea"/>
              </a:rPr>
              <a:t>2023/09/25</a:t>
            </a:r>
          </a:p>
        </p:txBody>
      </p:sp>
    </p:spTree>
    <p:extLst>
      <p:ext uri="{BB962C8B-B14F-4D97-AF65-F5344CB8AC3E}">
        <p14:creationId xmlns:p14="http://schemas.microsoft.com/office/powerpoint/2010/main" val="12718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CFA34EC-F071-BFFF-10AC-05118E485BC7}"/>
              </a:ext>
            </a:extLst>
          </p:cNvPr>
          <p:cNvPicPr>
            <a:picLocks noChangeAspect="1"/>
          </p:cNvPicPr>
          <p:nvPr/>
        </p:nvPicPr>
        <p:blipFill>
          <a:blip r:embed="rId3"/>
          <a:stretch>
            <a:fillRect/>
          </a:stretch>
        </p:blipFill>
        <p:spPr>
          <a:xfrm>
            <a:off x="0" y="1928813"/>
            <a:ext cx="4800600" cy="3000375"/>
          </a:xfrm>
          <a:prstGeom prst="rect">
            <a:avLst/>
          </a:prstGeom>
        </p:spPr>
      </p:pic>
      <p:pic>
        <p:nvPicPr>
          <p:cNvPr id="18" name="図 17">
            <a:extLst>
              <a:ext uri="{FF2B5EF4-FFF2-40B4-BE49-F238E27FC236}">
                <a16:creationId xmlns:a16="http://schemas.microsoft.com/office/drawing/2014/main" id="{3C8C3744-A450-C256-817E-40CAD31E0CBA}"/>
              </a:ext>
            </a:extLst>
          </p:cNvPr>
          <p:cNvPicPr>
            <a:picLocks noChangeAspect="1"/>
          </p:cNvPicPr>
          <p:nvPr/>
        </p:nvPicPr>
        <p:blipFill>
          <a:blip r:embed="rId4"/>
          <a:stretch>
            <a:fillRect/>
          </a:stretch>
        </p:blipFill>
        <p:spPr>
          <a:xfrm>
            <a:off x="3933349" y="857251"/>
            <a:ext cx="5210651" cy="3045380"/>
          </a:xfrm>
          <a:prstGeom prst="rect">
            <a:avLst/>
          </a:prstGeom>
        </p:spPr>
      </p:pic>
      <p:pic>
        <p:nvPicPr>
          <p:cNvPr id="26" name="図 25">
            <a:extLst>
              <a:ext uri="{FF2B5EF4-FFF2-40B4-BE49-F238E27FC236}">
                <a16:creationId xmlns:a16="http://schemas.microsoft.com/office/drawing/2014/main" id="{E19F39A0-E901-5D13-4424-EAA9DE4480FF}"/>
              </a:ext>
            </a:extLst>
          </p:cNvPr>
          <p:cNvPicPr>
            <a:picLocks noChangeAspect="1"/>
          </p:cNvPicPr>
          <p:nvPr/>
        </p:nvPicPr>
        <p:blipFill>
          <a:blip r:embed="rId5"/>
          <a:stretch>
            <a:fillRect/>
          </a:stretch>
        </p:blipFill>
        <p:spPr>
          <a:xfrm>
            <a:off x="3933349" y="2955370"/>
            <a:ext cx="5210651" cy="3045380"/>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V="1">
            <a:off x="1443038" y="1778579"/>
            <a:ext cx="2881180" cy="117679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9C658B16-951A-4E00-A1C7-3629BAE0292B}"/>
              </a:ext>
            </a:extLst>
          </p:cNvPr>
          <p:cNvCxnSpPr>
            <a:cxnSpLocks/>
          </p:cNvCxnSpPr>
          <p:nvPr/>
        </p:nvCxnSpPr>
        <p:spPr>
          <a:xfrm>
            <a:off x="1443038" y="3086100"/>
            <a:ext cx="3646034" cy="48818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CC81D2E-6C2C-C0AF-E7AE-9C3F95BFDF76}"/>
              </a:ext>
            </a:extLst>
          </p:cNvPr>
          <p:cNvSpPr txBox="1"/>
          <p:nvPr/>
        </p:nvSpPr>
        <p:spPr>
          <a:xfrm>
            <a:off x="6551898" y="4624753"/>
            <a:ext cx="340158" cy="300082"/>
          </a:xfrm>
          <a:prstGeom prst="rect">
            <a:avLst/>
          </a:prstGeom>
          <a:noFill/>
        </p:spPr>
        <p:txBody>
          <a:bodyPr wrap="none" rtlCol="0">
            <a:spAutoFit/>
          </a:bodyPr>
          <a:lstStyle/>
          <a:p>
            <a:r>
              <a:rPr kumimoji="1" lang="en-US" altLang="ja-JP" sz="1350" dirty="0"/>
              <a:t>χ</a:t>
            </a:r>
            <a:r>
              <a:rPr kumimoji="1" lang="en-US" altLang="ja-JP" sz="1350" baseline="30000" dirty="0"/>
              <a:t>2</a:t>
            </a:r>
          </a:p>
        </p:txBody>
      </p:sp>
      <p:sp>
        <p:nvSpPr>
          <p:cNvPr id="32" name="テキスト ボックス 31">
            <a:extLst>
              <a:ext uri="{FF2B5EF4-FFF2-40B4-BE49-F238E27FC236}">
                <a16:creationId xmlns:a16="http://schemas.microsoft.com/office/drawing/2014/main" id="{8E9207AD-E66D-1970-85D8-E05572299E6E}"/>
              </a:ext>
            </a:extLst>
          </p:cNvPr>
          <p:cNvSpPr txBox="1"/>
          <p:nvPr/>
        </p:nvSpPr>
        <p:spPr>
          <a:xfrm>
            <a:off x="4324218" y="2138576"/>
            <a:ext cx="3918765" cy="235013"/>
          </a:xfrm>
          <a:prstGeom prst="rect">
            <a:avLst/>
          </a:prstGeom>
          <a:solidFill>
            <a:schemeClr val="bg1">
              <a:alpha val="70000"/>
            </a:schemeClr>
          </a:solidFill>
        </p:spPr>
        <p:txBody>
          <a:bodyPr wrap="none" lIns="0" tIns="27000" rIns="0" bIns="0">
            <a:spAutoFit/>
          </a:bodyPr>
          <a:lstStyle/>
          <a:p>
            <a:r>
              <a:rPr kumimoji="1" lang="ja-JP" altLang="en-US" sz="1350" dirty="0"/>
              <a:t>「</a:t>
            </a:r>
            <a:r>
              <a:rPr kumimoji="1" lang="en-US" altLang="ja-JP" sz="1350" dirty="0"/>
              <a:t>Save Fitting result parameter</a:t>
            </a:r>
            <a:r>
              <a:rPr kumimoji="1" lang="ja-JP" altLang="en-US" sz="1350" dirty="0"/>
              <a:t>」で保存したデータ</a:t>
            </a:r>
            <a:endParaRPr lang="en-US" sz="1350" dirty="0"/>
          </a:p>
        </p:txBody>
      </p:sp>
      <p:sp>
        <p:nvSpPr>
          <p:cNvPr id="33" name="テキスト ボックス 32">
            <a:extLst>
              <a:ext uri="{FF2B5EF4-FFF2-40B4-BE49-F238E27FC236}">
                <a16:creationId xmlns:a16="http://schemas.microsoft.com/office/drawing/2014/main" id="{74809389-E7FC-784E-2AEA-1C034895F24F}"/>
              </a:ext>
            </a:extLst>
          </p:cNvPr>
          <p:cNvSpPr txBox="1"/>
          <p:nvPr/>
        </p:nvSpPr>
        <p:spPr>
          <a:xfrm>
            <a:off x="4324217" y="4623084"/>
            <a:ext cx="3473580" cy="235013"/>
          </a:xfrm>
          <a:prstGeom prst="rect">
            <a:avLst/>
          </a:prstGeom>
          <a:solidFill>
            <a:schemeClr val="bg1">
              <a:alpha val="70000"/>
            </a:schemeClr>
          </a:solidFill>
        </p:spPr>
        <p:txBody>
          <a:bodyPr wrap="none" lIns="0" tIns="27000" rIns="0" bIns="0">
            <a:spAutoFit/>
          </a:bodyPr>
          <a:lstStyle/>
          <a:p>
            <a:r>
              <a:rPr kumimoji="1" lang="ja-JP" altLang="en-US" sz="1350" dirty="0"/>
              <a:t>「</a:t>
            </a:r>
            <a:r>
              <a:rPr kumimoji="1" lang="en-US" altLang="ja-JP" sz="1350" dirty="0"/>
              <a:t>Save Fitting result data</a:t>
            </a:r>
            <a:r>
              <a:rPr kumimoji="1" lang="ja-JP" altLang="en-US" sz="1350" dirty="0"/>
              <a:t>」で保存したデータ</a:t>
            </a:r>
            <a:endParaRPr lang="en-US" sz="1350" dirty="0"/>
          </a:p>
        </p:txBody>
      </p:sp>
    </p:spTree>
    <p:extLst>
      <p:ext uri="{BB962C8B-B14F-4D97-AF65-F5344CB8AC3E}">
        <p14:creationId xmlns:p14="http://schemas.microsoft.com/office/powerpoint/2010/main" val="119352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A523252-BD7E-8137-EDB4-0930FAA4DB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733674"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88" cy="463312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3995678"/>
            <a:ext cx="3924000" cy="1754326"/>
          </a:xfrm>
          <a:prstGeom prst="rect">
            <a:avLst/>
          </a:prstGeom>
          <a:noFill/>
        </p:spPr>
        <p:txBody>
          <a:bodyPr wrap="square" rtlCol="0">
            <a:spAutoFit/>
          </a:bodyPr>
          <a:lstStyle/>
          <a:p>
            <a:r>
              <a:rPr kumimoji="1" lang="ja-JP" altLang="en-US" dirty="0"/>
              <a:t>次に、解析を進めるつもりで、精密可フラグを追加してみる。</a:t>
            </a:r>
            <a:endParaRPr kumimoji="1" lang="en-US" altLang="ja-JP" dirty="0"/>
          </a:p>
          <a:p>
            <a:endParaRPr kumimoji="1" lang="en-US" altLang="ja-JP" dirty="0"/>
          </a:p>
          <a:p>
            <a:r>
              <a:rPr kumimoji="1" lang="ja-JP" altLang="en-US" dirty="0"/>
              <a:t>初期値を</a:t>
            </a:r>
            <a:r>
              <a:rPr kumimoji="1" lang="en-US" altLang="ja-JP" dirty="0"/>
              <a:t>Set</a:t>
            </a:r>
            <a:r>
              <a:rPr kumimoji="1" lang="ja-JP" altLang="en-US" dirty="0"/>
              <a:t>して</a:t>
            </a:r>
            <a:r>
              <a:rPr kumimoji="1" lang="en-US" altLang="ja-JP" dirty="0"/>
              <a:t>Fit</a:t>
            </a:r>
            <a:r>
              <a:rPr kumimoji="1" lang="ja-JP" altLang="en-US" dirty="0"/>
              <a:t>した計算結果は、右上のようになり、</a:t>
            </a:r>
            <a:r>
              <a:rPr kumimoji="1" lang="en-US" altLang="ja-JP" dirty="0"/>
              <a:t>EDGE Fit</a:t>
            </a:r>
            <a:r>
              <a:rPr kumimoji="1" lang="ja-JP" altLang="en-US" dirty="0"/>
              <a:t>パネルに計算結果が表示される。</a:t>
            </a:r>
            <a:endParaRPr kumimoji="1" lang="en-US" altLang="ja-JP" dirty="0"/>
          </a:p>
        </p:txBody>
      </p:sp>
      <p:pic>
        <p:nvPicPr>
          <p:cNvPr id="16" name="図 15">
            <a:extLst>
              <a:ext uri="{FF2B5EF4-FFF2-40B4-BE49-F238E27FC236}">
                <a16:creationId xmlns:a16="http://schemas.microsoft.com/office/drawing/2014/main" id="{4DFB5937-09B7-45C4-A3C7-E2D963BB6D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3" y="4044315"/>
            <a:ext cx="3180395" cy="2813684"/>
          </a:xfrm>
          <a:prstGeom prst="rect">
            <a:avLst/>
          </a:prstGeom>
        </p:spPr>
      </p:pic>
      <p:sp>
        <p:nvSpPr>
          <p:cNvPr id="2" name="右中かっこ 1">
            <a:extLst>
              <a:ext uri="{FF2B5EF4-FFF2-40B4-BE49-F238E27FC236}">
                <a16:creationId xmlns:a16="http://schemas.microsoft.com/office/drawing/2014/main" id="{BC2905E5-CF77-409F-9401-C0F3605FAB7C}"/>
              </a:ext>
            </a:extLst>
          </p:cNvPr>
          <p:cNvSpPr/>
          <p:nvPr/>
        </p:nvSpPr>
        <p:spPr>
          <a:xfrm>
            <a:off x="1981200" y="631370"/>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1981200" y="3062511"/>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151944" y="761999"/>
            <a:ext cx="1427186" cy="369332"/>
          </a:xfrm>
          <a:prstGeom prst="rect">
            <a:avLst/>
          </a:prstGeom>
          <a:noFill/>
        </p:spPr>
        <p:txBody>
          <a:bodyPr wrap="none"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405939" y="2858694"/>
            <a:ext cx="1199367" cy="646331"/>
          </a:xfrm>
          <a:prstGeom prst="rect">
            <a:avLst/>
          </a:prstGeom>
          <a:noFill/>
        </p:spPr>
        <p:txBody>
          <a:bodyPr wrap="none" rtlCol="0">
            <a:spAutoFit/>
          </a:bodyPr>
          <a:lstStyle/>
          <a:p>
            <a:r>
              <a:rPr kumimoji="1" lang="en-US" altLang="ja-JP" dirty="0"/>
              <a:t>param 16</a:t>
            </a:r>
          </a:p>
          <a:p>
            <a:r>
              <a:rPr kumimoji="1" lang="en-US" altLang="ja-JP" dirty="0"/>
              <a:t>(changed)</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1894456" y="3827755"/>
            <a:ext cx="301752" cy="301752"/>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H="1" flipV="1">
            <a:off x="6992057" y="1221327"/>
            <a:ext cx="417772" cy="531466"/>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881D1A2-0167-40F6-B6AE-E334095EB0DF}"/>
              </a:ext>
            </a:extLst>
          </p:cNvPr>
          <p:cNvSpPr txBox="1"/>
          <p:nvPr/>
        </p:nvSpPr>
        <p:spPr>
          <a:xfrm>
            <a:off x="6992056" y="1712222"/>
            <a:ext cx="2149948" cy="307777"/>
          </a:xfrm>
          <a:prstGeom prst="rect">
            <a:avLst/>
          </a:prstGeom>
          <a:noFill/>
        </p:spPr>
        <p:txBody>
          <a:bodyPr wrap="none" rtlCol="0">
            <a:spAutoFit/>
          </a:bodyPr>
          <a:lstStyle/>
          <a:p>
            <a:r>
              <a:rPr kumimoji="1" lang="ja-JP" altLang="en-US" sz="1400" dirty="0"/>
              <a:t>主に</a:t>
            </a:r>
            <a:r>
              <a:rPr kumimoji="1" lang="en-US" altLang="ja-JP" sz="1400" dirty="0"/>
              <a:t>Beta</a:t>
            </a:r>
            <a:r>
              <a:rPr kumimoji="1" lang="ja-JP" altLang="en-US" sz="1400" dirty="0"/>
              <a:t>の精密化による</a:t>
            </a:r>
            <a:endParaRPr kumimoji="1" lang="en-US" altLang="ja-JP" sz="1400" dirty="0"/>
          </a:p>
        </p:txBody>
      </p:sp>
      <p:cxnSp>
        <p:nvCxnSpPr>
          <p:cNvPr id="21" name="直線矢印コネクタ 20">
            <a:extLst>
              <a:ext uri="{FF2B5EF4-FFF2-40B4-BE49-F238E27FC236}">
                <a16:creationId xmlns:a16="http://schemas.microsoft.com/office/drawing/2014/main" id="{CD8199C6-472C-4669-9D13-A12D5955C16B}"/>
              </a:ext>
            </a:extLst>
          </p:cNvPr>
          <p:cNvCxnSpPr>
            <a:cxnSpLocks/>
          </p:cNvCxnSpPr>
          <p:nvPr/>
        </p:nvCxnSpPr>
        <p:spPr>
          <a:xfrm>
            <a:off x="5900539" y="2431142"/>
            <a:ext cx="443529" cy="37737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477559" y="2173932"/>
            <a:ext cx="2257349" cy="307777"/>
          </a:xfrm>
          <a:prstGeom prst="rect">
            <a:avLst/>
          </a:prstGeom>
          <a:noFill/>
        </p:spPr>
        <p:txBody>
          <a:bodyPr wrap="none" rtlCol="0">
            <a:spAutoFit/>
          </a:bodyPr>
          <a:lstStyle/>
          <a:p>
            <a:r>
              <a:rPr kumimoji="1" lang="ja-JP" altLang="en-US" sz="1400" dirty="0"/>
              <a:t>主に</a:t>
            </a:r>
            <a:r>
              <a:rPr kumimoji="1" lang="en-US" altLang="ja-JP" sz="1400" dirty="0"/>
              <a:t>Alpha</a:t>
            </a:r>
            <a:r>
              <a:rPr kumimoji="1" lang="ja-JP" altLang="en-US" sz="1400" dirty="0"/>
              <a:t>の精密化による</a:t>
            </a:r>
            <a:endParaRPr kumimoji="1" lang="en-US" altLang="ja-JP" sz="1400" dirty="0"/>
          </a:p>
        </p:txBody>
      </p:sp>
      <p:pic>
        <p:nvPicPr>
          <p:cNvPr id="17" name="グラフィックス 16" descr="カーソル 単色塗りつぶし">
            <a:extLst>
              <a:ext uri="{FF2B5EF4-FFF2-40B4-BE49-F238E27FC236}">
                <a16:creationId xmlns:a16="http://schemas.microsoft.com/office/drawing/2014/main" id="{52DA52C3-E2BF-4C04-A0CB-083337F076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50970" y="6517228"/>
            <a:ext cx="301752" cy="301752"/>
          </a:xfrm>
          <a:prstGeom prst="rect">
            <a:avLst/>
          </a:prstGeom>
        </p:spPr>
      </p:pic>
      <p:sp>
        <p:nvSpPr>
          <p:cNvPr id="18" name="右中かっこ 17">
            <a:extLst>
              <a:ext uri="{FF2B5EF4-FFF2-40B4-BE49-F238E27FC236}">
                <a16:creationId xmlns:a16="http://schemas.microsoft.com/office/drawing/2014/main" id="{14E6B6CD-5014-4A51-84C0-78AD5F1DB48A}"/>
              </a:ext>
            </a:extLst>
          </p:cNvPr>
          <p:cNvSpPr/>
          <p:nvPr/>
        </p:nvSpPr>
        <p:spPr>
          <a:xfrm>
            <a:off x="1981200" y="1553610"/>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123BFF9-66B5-4128-9FF9-3AA23C973C43}"/>
              </a:ext>
            </a:extLst>
          </p:cNvPr>
          <p:cNvSpPr txBox="1"/>
          <p:nvPr/>
        </p:nvSpPr>
        <p:spPr>
          <a:xfrm>
            <a:off x="2151944" y="1684239"/>
            <a:ext cx="1367875" cy="369332"/>
          </a:xfrm>
          <a:prstGeom prst="rect">
            <a:avLst/>
          </a:prstGeom>
          <a:noFill/>
        </p:spPr>
        <p:txBody>
          <a:bodyPr wrap="none" rtlCol="0">
            <a:spAutoFit/>
          </a:bodyPr>
          <a:lstStyle/>
          <a:p>
            <a:r>
              <a:rPr kumimoji="1" lang="en-US" altLang="ja-JP" dirty="0"/>
              <a:t>param 6,8,9</a:t>
            </a:r>
          </a:p>
        </p:txBody>
      </p:sp>
      <p:sp>
        <p:nvSpPr>
          <p:cNvPr id="24" name="テキスト ボックス 23">
            <a:extLst>
              <a:ext uri="{FF2B5EF4-FFF2-40B4-BE49-F238E27FC236}">
                <a16:creationId xmlns:a16="http://schemas.microsoft.com/office/drawing/2014/main" id="{7CD32AA0-2442-40F7-AA2B-5E9A7DBDD5F9}"/>
              </a:ext>
            </a:extLst>
          </p:cNvPr>
          <p:cNvSpPr txBox="1"/>
          <p:nvPr/>
        </p:nvSpPr>
        <p:spPr>
          <a:xfrm>
            <a:off x="-1" y="5892358"/>
            <a:ext cx="5529943" cy="923330"/>
          </a:xfrm>
          <a:prstGeom prst="rect">
            <a:avLst/>
          </a:prstGeom>
          <a:noFill/>
        </p:spPr>
        <p:txBody>
          <a:bodyPr wrap="square" rtlCol="0">
            <a:spAutoFit/>
          </a:bodyPr>
          <a:lstStyle/>
          <a:p>
            <a:r>
              <a:rPr kumimoji="1" lang="en-US" altLang="ja-JP" dirty="0"/>
              <a:t>χ</a:t>
            </a:r>
            <a:r>
              <a:rPr kumimoji="1" lang="en-US" altLang="ja-JP" baseline="30000" dirty="0"/>
              <a:t>2</a:t>
            </a:r>
            <a:r>
              <a:rPr kumimoji="1" lang="ja-JP" altLang="en-US" dirty="0"/>
              <a:t>の値は約</a:t>
            </a:r>
            <a:r>
              <a:rPr kumimoji="1" lang="en-US" altLang="ja-JP" dirty="0"/>
              <a:t>155</a:t>
            </a:r>
            <a:r>
              <a:rPr kumimoji="1" lang="ja-JP" altLang="en-US" dirty="0"/>
              <a:t>から約</a:t>
            </a:r>
            <a:r>
              <a:rPr kumimoji="1" lang="en-US" altLang="ja-JP" dirty="0"/>
              <a:t>112</a:t>
            </a:r>
            <a:r>
              <a:rPr kumimoji="1" lang="ja-JP" altLang="en-US" dirty="0"/>
              <a:t>へ激減しているが、この結果は「正しい」のだろうか。</a:t>
            </a:r>
            <a:r>
              <a:rPr kumimoji="1" lang="en-US" altLang="ja-JP" dirty="0"/>
              <a:t>Save Fitting result data</a:t>
            </a:r>
            <a:r>
              <a:rPr kumimoji="1" lang="ja-JP" altLang="en-US" dirty="0"/>
              <a:t>でデータを保存し、一つ前と比較してみる。</a:t>
            </a:r>
            <a:endParaRPr kumimoji="1" lang="en-US" altLang="ja-JP" dirty="0"/>
          </a:p>
        </p:txBody>
      </p:sp>
      <p:pic>
        <p:nvPicPr>
          <p:cNvPr id="25" name="グラフィックス 24" descr="カーソル 単色塗りつぶし">
            <a:extLst>
              <a:ext uri="{FF2B5EF4-FFF2-40B4-BE49-F238E27FC236}">
                <a16:creationId xmlns:a16="http://schemas.microsoft.com/office/drawing/2014/main" id="{24901159-B804-45AF-8DCE-D63DD4B72E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007770" y="728176"/>
            <a:ext cx="301752" cy="301752"/>
          </a:xfrm>
          <a:prstGeom prst="rect">
            <a:avLst/>
          </a:prstGeom>
        </p:spPr>
      </p:pic>
    </p:spTree>
    <p:extLst>
      <p:ext uri="{BB962C8B-B14F-4D97-AF65-F5344CB8AC3E}">
        <p14:creationId xmlns:p14="http://schemas.microsoft.com/office/powerpoint/2010/main" val="416713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1942EB2D-4856-4CBC-A829-EF8898669E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6522" y="0"/>
            <a:ext cx="4594750" cy="3238083"/>
          </a:xfrm>
          <a:prstGeom prst="rect">
            <a:avLst/>
          </a:prstGeom>
        </p:spPr>
      </p:pic>
      <p:pic>
        <p:nvPicPr>
          <p:cNvPr id="9" name="グラフィックス 8">
            <a:extLst>
              <a:ext uri="{FF2B5EF4-FFF2-40B4-BE49-F238E27FC236}">
                <a16:creationId xmlns:a16="http://schemas.microsoft.com/office/drawing/2014/main" id="{EB4CAC1C-E956-4762-839B-6F5F288378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522" y="3619917"/>
            <a:ext cx="4594750" cy="323808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5123375" y="345896"/>
            <a:ext cx="3924000" cy="4801314"/>
          </a:xfrm>
          <a:prstGeom prst="rect">
            <a:avLst/>
          </a:prstGeom>
          <a:noFill/>
        </p:spPr>
        <p:txBody>
          <a:bodyPr wrap="square" rtlCol="0">
            <a:spAutoFit/>
          </a:bodyPr>
          <a:lstStyle/>
          <a:p>
            <a:r>
              <a:rPr kumimoji="1" lang="ja-JP" altLang="en-US" dirty="0"/>
              <a:t>この図は、</a:t>
            </a:r>
            <a:r>
              <a:rPr kumimoji="1" lang="ja-JP" altLang="en-US" dirty="0">
                <a:solidFill>
                  <a:srgbClr val="FF0000"/>
                </a:solidFill>
              </a:rPr>
              <a:t>測定値</a:t>
            </a:r>
            <a:r>
              <a:rPr kumimoji="1" lang="ja-JP" altLang="en-US" dirty="0"/>
              <a:t>と</a:t>
            </a:r>
            <a:r>
              <a:rPr kumimoji="1" lang="ja-JP" altLang="en-US" dirty="0">
                <a:solidFill>
                  <a:srgbClr val="0000FF"/>
                </a:solidFill>
              </a:rPr>
              <a:t>計算値</a:t>
            </a:r>
            <a:r>
              <a:rPr kumimoji="1" lang="ja-JP" altLang="en-US" dirty="0"/>
              <a:t>をそれぞれ微分して、</a:t>
            </a:r>
            <a:r>
              <a:rPr kumimoji="1" lang="ja-JP" altLang="en-US" dirty="0">
                <a:solidFill>
                  <a:schemeClr val="accent4">
                    <a:lumMod val="50000"/>
                  </a:schemeClr>
                </a:solidFill>
              </a:rPr>
              <a:t>残差</a:t>
            </a:r>
            <a:r>
              <a:rPr kumimoji="1" lang="ja-JP" altLang="en-US" dirty="0"/>
              <a:t>は微分せずにそのままプロットしたものである。</a:t>
            </a:r>
            <a:endParaRPr kumimoji="1" lang="en-US" altLang="ja-JP" dirty="0"/>
          </a:p>
          <a:p>
            <a:endParaRPr kumimoji="1" lang="en-US" altLang="ja-JP" dirty="0"/>
          </a:p>
          <a:p>
            <a:r>
              <a:rPr kumimoji="1" lang="ja-JP" altLang="en-US" dirty="0"/>
              <a:t>上は</a:t>
            </a:r>
            <a:r>
              <a:rPr kumimoji="1" lang="en-US" altLang="ja-JP" dirty="0"/>
              <a:t>χ</a:t>
            </a:r>
            <a:r>
              <a:rPr kumimoji="1" lang="en-US" altLang="ja-JP" baseline="30000" dirty="0"/>
              <a:t>2</a:t>
            </a:r>
            <a:r>
              <a:rPr kumimoji="1" lang="ja-JP" altLang="en-US" dirty="0"/>
              <a:t>の値が約</a:t>
            </a:r>
            <a:r>
              <a:rPr kumimoji="1" lang="en-US" altLang="ja-JP" dirty="0"/>
              <a:t>155</a:t>
            </a:r>
            <a:r>
              <a:rPr kumimoji="1" lang="ja-JP" altLang="en-US" dirty="0"/>
              <a:t>の解析結果、下は</a:t>
            </a:r>
            <a:r>
              <a:rPr kumimoji="1" lang="en-US" altLang="ja-JP" dirty="0"/>
              <a:t>χ</a:t>
            </a:r>
            <a:r>
              <a:rPr kumimoji="1" lang="en-US" altLang="ja-JP" baseline="30000" dirty="0"/>
              <a:t>2</a:t>
            </a:r>
            <a:r>
              <a:rPr kumimoji="1" lang="ja-JP" altLang="en-US" dirty="0"/>
              <a:t>の値が約</a:t>
            </a:r>
            <a:r>
              <a:rPr kumimoji="1" lang="en-US" altLang="ja-JP" dirty="0"/>
              <a:t>112</a:t>
            </a:r>
            <a:r>
              <a:rPr kumimoji="1" lang="ja-JP" altLang="en-US" dirty="0"/>
              <a:t>の解析結果である。</a:t>
            </a:r>
            <a:endParaRPr kumimoji="1" lang="en-US" altLang="ja-JP" dirty="0"/>
          </a:p>
          <a:p>
            <a:endParaRPr kumimoji="1" lang="en-US" altLang="ja-JP" dirty="0"/>
          </a:p>
          <a:p>
            <a:r>
              <a:rPr kumimoji="1" lang="ja-JP" altLang="en-US" dirty="0"/>
              <a:t>正直、どっちもフィットはまずまずなのだが、下の計算値が正しい装置関数でフィットしたとは言えなさそうなことは分かる（ここまで</a:t>
            </a:r>
            <a:r>
              <a:rPr kumimoji="1" lang="en-US" altLang="ja-JP" dirty="0"/>
              <a:t>Lorentzian</a:t>
            </a:r>
            <a:r>
              <a:rPr kumimoji="1" lang="ja-JP" altLang="en-US" dirty="0"/>
              <a:t>っぽくない）。</a:t>
            </a:r>
            <a:endParaRPr kumimoji="1" lang="en-US" altLang="ja-JP" dirty="0"/>
          </a:p>
          <a:p>
            <a:endParaRPr kumimoji="1" lang="en-US" altLang="ja-JP" dirty="0"/>
          </a:p>
          <a:p>
            <a:r>
              <a:rPr kumimoji="1" lang="en-US" altLang="ja-JP" sz="1800" dirty="0"/>
              <a:t>BL22</a:t>
            </a:r>
            <a:r>
              <a:rPr kumimoji="1" lang="ja-JP" altLang="en-US" sz="1800" dirty="0"/>
              <a:t>のデータ解析では、とりあえず</a:t>
            </a:r>
            <a:r>
              <a:rPr kumimoji="1" lang="en-US" altLang="ja-JP" sz="1800" dirty="0"/>
              <a:t>α=8</a:t>
            </a:r>
            <a:r>
              <a:rPr kumimoji="1" lang="ja-JP" altLang="en-US" sz="1800" dirty="0"/>
              <a:t>、</a:t>
            </a:r>
            <a:r>
              <a:rPr kumimoji="1" lang="en-US" altLang="ja-JP" sz="1800" dirty="0"/>
              <a:t>β=4</a:t>
            </a:r>
            <a:r>
              <a:rPr kumimoji="1" lang="ja-JP" altLang="en-US" sz="1800" dirty="0"/>
              <a:t>あたりにしておくことをおすすめします（</a:t>
            </a:r>
            <a:r>
              <a:rPr kumimoji="1" lang="en-US" altLang="ja-JP" sz="1800" dirty="0"/>
              <a:t>σ</a:t>
            </a:r>
            <a:r>
              <a:rPr kumimoji="1" lang="ja-JP" altLang="en-US" sz="1800" dirty="0"/>
              <a:t>が発散しにくくなる）。</a:t>
            </a:r>
            <a:endParaRPr kumimoji="1" lang="en-US" altLang="ja-JP" dirty="0"/>
          </a:p>
        </p:txBody>
      </p:sp>
      <p:cxnSp>
        <p:nvCxnSpPr>
          <p:cNvPr id="26" name="直線矢印コネクタ 25">
            <a:extLst>
              <a:ext uri="{FF2B5EF4-FFF2-40B4-BE49-F238E27FC236}">
                <a16:creationId xmlns:a16="http://schemas.microsoft.com/office/drawing/2014/main" id="{97924165-C1C4-4BF7-ABED-3BB197A84A58}"/>
              </a:ext>
            </a:extLst>
          </p:cNvPr>
          <p:cNvCxnSpPr>
            <a:cxnSpLocks/>
          </p:cNvCxnSpPr>
          <p:nvPr/>
        </p:nvCxnSpPr>
        <p:spPr>
          <a:xfrm flipH="1">
            <a:off x="3214914" y="4768827"/>
            <a:ext cx="334480" cy="645002"/>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29F3496-129D-41EC-A472-D408A9F4D8DA}"/>
              </a:ext>
            </a:extLst>
          </p:cNvPr>
          <p:cNvSpPr txBox="1"/>
          <p:nvPr/>
        </p:nvSpPr>
        <p:spPr>
          <a:xfrm>
            <a:off x="2973427" y="4461049"/>
            <a:ext cx="2149948" cy="307777"/>
          </a:xfrm>
          <a:prstGeom prst="rect">
            <a:avLst/>
          </a:prstGeom>
          <a:noFill/>
        </p:spPr>
        <p:txBody>
          <a:bodyPr wrap="none" rtlCol="0">
            <a:spAutoFit/>
          </a:bodyPr>
          <a:lstStyle/>
          <a:p>
            <a:r>
              <a:rPr kumimoji="1" lang="ja-JP" altLang="en-US" sz="1400" dirty="0"/>
              <a:t>主に</a:t>
            </a:r>
            <a:r>
              <a:rPr kumimoji="1" lang="en-US" altLang="ja-JP" sz="1400" dirty="0"/>
              <a:t>Beta</a:t>
            </a:r>
            <a:r>
              <a:rPr kumimoji="1" lang="ja-JP" altLang="en-US" sz="1400" dirty="0"/>
              <a:t>の精密化による</a:t>
            </a:r>
            <a:endParaRPr kumimoji="1" lang="en-US" altLang="ja-JP" sz="1400" dirty="0"/>
          </a:p>
        </p:txBody>
      </p:sp>
      <p:cxnSp>
        <p:nvCxnSpPr>
          <p:cNvPr id="28" name="直線矢印コネクタ 27">
            <a:extLst>
              <a:ext uri="{FF2B5EF4-FFF2-40B4-BE49-F238E27FC236}">
                <a16:creationId xmlns:a16="http://schemas.microsoft.com/office/drawing/2014/main" id="{99F8220A-83FC-4C9A-ADE0-8742A2670958}"/>
              </a:ext>
            </a:extLst>
          </p:cNvPr>
          <p:cNvCxnSpPr>
            <a:cxnSpLocks/>
          </p:cNvCxnSpPr>
          <p:nvPr/>
        </p:nvCxnSpPr>
        <p:spPr>
          <a:xfrm>
            <a:off x="1923143" y="4768826"/>
            <a:ext cx="553371" cy="70037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22A9A74-9E08-4B7E-9995-D0D42D47CC95}"/>
              </a:ext>
            </a:extLst>
          </p:cNvPr>
          <p:cNvSpPr txBox="1"/>
          <p:nvPr/>
        </p:nvSpPr>
        <p:spPr>
          <a:xfrm>
            <a:off x="507621" y="4461049"/>
            <a:ext cx="2257349" cy="307777"/>
          </a:xfrm>
          <a:prstGeom prst="rect">
            <a:avLst/>
          </a:prstGeom>
          <a:noFill/>
        </p:spPr>
        <p:txBody>
          <a:bodyPr wrap="none" rtlCol="0">
            <a:spAutoFit/>
          </a:bodyPr>
          <a:lstStyle/>
          <a:p>
            <a:r>
              <a:rPr kumimoji="1" lang="ja-JP" altLang="en-US" sz="1400" dirty="0"/>
              <a:t>主に</a:t>
            </a:r>
            <a:r>
              <a:rPr kumimoji="1" lang="en-US" altLang="ja-JP" sz="1400" dirty="0"/>
              <a:t>Alpha</a:t>
            </a:r>
            <a:r>
              <a:rPr kumimoji="1" lang="ja-JP" altLang="en-US" sz="1400" dirty="0"/>
              <a:t>の精密化による</a:t>
            </a:r>
            <a:endParaRPr kumimoji="1" lang="en-US" altLang="ja-JP" sz="1400" dirty="0"/>
          </a:p>
        </p:txBody>
      </p:sp>
      <p:sp>
        <p:nvSpPr>
          <p:cNvPr id="2" name="テキスト ボックス 1">
            <a:extLst>
              <a:ext uri="{FF2B5EF4-FFF2-40B4-BE49-F238E27FC236}">
                <a16:creationId xmlns:a16="http://schemas.microsoft.com/office/drawing/2014/main" id="{A86E9780-0DFB-28DD-D9F9-1B3C29D897B6}"/>
              </a:ext>
            </a:extLst>
          </p:cNvPr>
          <p:cNvSpPr txBox="1"/>
          <p:nvPr/>
        </p:nvSpPr>
        <p:spPr>
          <a:xfrm>
            <a:off x="1177426" y="4920951"/>
            <a:ext cx="745717" cy="307777"/>
          </a:xfrm>
          <a:prstGeom prst="rect">
            <a:avLst/>
          </a:prstGeom>
          <a:noFill/>
        </p:spPr>
        <p:txBody>
          <a:bodyPr wrap="none" rtlCol="0">
            <a:spAutoFit/>
          </a:bodyPr>
          <a:lstStyle/>
          <a:p>
            <a:r>
              <a:rPr kumimoji="1" lang="en-US" altLang="ja-JP" sz="1400" dirty="0"/>
              <a:t>α=5.10</a:t>
            </a:r>
          </a:p>
        </p:txBody>
      </p:sp>
      <p:sp>
        <p:nvSpPr>
          <p:cNvPr id="3" name="テキスト ボックス 2">
            <a:extLst>
              <a:ext uri="{FF2B5EF4-FFF2-40B4-BE49-F238E27FC236}">
                <a16:creationId xmlns:a16="http://schemas.microsoft.com/office/drawing/2014/main" id="{3306C063-D353-62C6-6789-D806C6E8B71E}"/>
              </a:ext>
            </a:extLst>
          </p:cNvPr>
          <p:cNvSpPr txBox="1"/>
          <p:nvPr/>
        </p:nvSpPr>
        <p:spPr>
          <a:xfrm>
            <a:off x="3867416" y="4920951"/>
            <a:ext cx="732893" cy="307777"/>
          </a:xfrm>
          <a:prstGeom prst="rect">
            <a:avLst/>
          </a:prstGeom>
          <a:noFill/>
        </p:spPr>
        <p:txBody>
          <a:bodyPr wrap="none" rtlCol="0">
            <a:spAutoFit/>
          </a:bodyPr>
          <a:lstStyle/>
          <a:p>
            <a:r>
              <a:rPr kumimoji="1" lang="en-US" altLang="ja-JP" sz="1400" dirty="0"/>
              <a:t>β=3.19</a:t>
            </a:r>
          </a:p>
        </p:txBody>
      </p:sp>
      <p:sp>
        <p:nvSpPr>
          <p:cNvPr id="4" name="テキスト ボックス 3">
            <a:extLst>
              <a:ext uri="{FF2B5EF4-FFF2-40B4-BE49-F238E27FC236}">
                <a16:creationId xmlns:a16="http://schemas.microsoft.com/office/drawing/2014/main" id="{FD973213-437C-4A48-127C-6EC9671F2FA2}"/>
              </a:ext>
            </a:extLst>
          </p:cNvPr>
          <p:cNvSpPr txBox="1"/>
          <p:nvPr/>
        </p:nvSpPr>
        <p:spPr>
          <a:xfrm>
            <a:off x="1837974" y="3884318"/>
            <a:ext cx="737702" cy="307777"/>
          </a:xfrm>
          <a:prstGeom prst="rect">
            <a:avLst/>
          </a:prstGeom>
          <a:noFill/>
        </p:spPr>
        <p:txBody>
          <a:bodyPr wrap="none" rtlCol="0">
            <a:spAutoFit/>
          </a:bodyPr>
          <a:lstStyle/>
          <a:p>
            <a:r>
              <a:rPr kumimoji="1" lang="en-US" altLang="ja-JP" sz="1400" dirty="0"/>
              <a:t>σ=0.60</a:t>
            </a:r>
          </a:p>
        </p:txBody>
      </p:sp>
      <p:sp>
        <p:nvSpPr>
          <p:cNvPr id="6" name="テキスト ボックス 5">
            <a:extLst>
              <a:ext uri="{FF2B5EF4-FFF2-40B4-BE49-F238E27FC236}">
                <a16:creationId xmlns:a16="http://schemas.microsoft.com/office/drawing/2014/main" id="{85F38077-F7D9-174E-3828-4DA8AF0F4142}"/>
              </a:ext>
            </a:extLst>
          </p:cNvPr>
          <p:cNvSpPr txBox="1"/>
          <p:nvPr/>
        </p:nvSpPr>
        <p:spPr>
          <a:xfrm>
            <a:off x="1408258" y="1311264"/>
            <a:ext cx="514885" cy="307777"/>
          </a:xfrm>
          <a:prstGeom prst="rect">
            <a:avLst/>
          </a:prstGeom>
          <a:noFill/>
        </p:spPr>
        <p:txBody>
          <a:bodyPr wrap="none" rtlCol="0">
            <a:spAutoFit/>
          </a:bodyPr>
          <a:lstStyle/>
          <a:p>
            <a:r>
              <a:rPr kumimoji="1" lang="en-US" altLang="ja-JP" sz="1400" dirty="0"/>
              <a:t>α=8</a:t>
            </a:r>
          </a:p>
        </p:txBody>
      </p:sp>
      <p:sp>
        <p:nvSpPr>
          <p:cNvPr id="8" name="テキスト ボックス 7">
            <a:extLst>
              <a:ext uri="{FF2B5EF4-FFF2-40B4-BE49-F238E27FC236}">
                <a16:creationId xmlns:a16="http://schemas.microsoft.com/office/drawing/2014/main" id="{D77BA4E4-1A08-5AA5-2DF1-496F0351B613}"/>
              </a:ext>
            </a:extLst>
          </p:cNvPr>
          <p:cNvSpPr txBox="1"/>
          <p:nvPr/>
        </p:nvSpPr>
        <p:spPr>
          <a:xfrm>
            <a:off x="3867416" y="1311264"/>
            <a:ext cx="502061" cy="307777"/>
          </a:xfrm>
          <a:prstGeom prst="rect">
            <a:avLst/>
          </a:prstGeom>
          <a:noFill/>
        </p:spPr>
        <p:txBody>
          <a:bodyPr wrap="none" rtlCol="0">
            <a:spAutoFit/>
          </a:bodyPr>
          <a:lstStyle/>
          <a:p>
            <a:r>
              <a:rPr kumimoji="1" lang="en-US" altLang="ja-JP" sz="1400" dirty="0"/>
              <a:t>β=4</a:t>
            </a:r>
          </a:p>
        </p:txBody>
      </p:sp>
      <p:sp>
        <p:nvSpPr>
          <p:cNvPr id="10" name="テキスト ボックス 9">
            <a:extLst>
              <a:ext uri="{FF2B5EF4-FFF2-40B4-BE49-F238E27FC236}">
                <a16:creationId xmlns:a16="http://schemas.microsoft.com/office/drawing/2014/main" id="{475D8C90-7C12-B232-E56F-90441C415A01}"/>
              </a:ext>
            </a:extLst>
          </p:cNvPr>
          <p:cNvSpPr txBox="1"/>
          <p:nvPr/>
        </p:nvSpPr>
        <p:spPr>
          <a:xfrm>
            <a:off x="2004952" y="254965"/>
            <a:ext cx="641522" cy="307777"/>
          </a:xfrm>
          <a:prstGeom prst="rect">
            <a:avLst/>
          </a:prstGeom>
          <a:noFill/>
        </p:spPr>
        <p:txBody>
          <a:bodyPr wrap="none" rtlCol="0">
            <a:spAutoFit/>
          </a:bodyPr>
          <a:lstStyle/>
          <a:p>
            <a:r>
              <a:rPr kumimoji="1" lang="en-US" altLang="ja-JP" sz="1400" dirty="0"/>
              <a:t>σ=2.0</a:t>
            </a:r>
          </a:p>
        </p:txBody>
      </p:sp>
    </p:spTree>
    <p:extLst>
      <p:ext uri="{BB962C8B-B14F-4D97-AF65-F5344CB8AC3E}">
        <p14:creationId xmlns:p14="http://schemas.microsoft.com/office/powerpoint/2010/main" val="154780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2"/>
          <a:srcRect t="3952"/>
          <a:stretch/>
        </p:blipFill>
        <p:spPr>
          <a:xfrm>
            <a:off x="3890010" y="182880"/>
            <a:ext cx="5253990" cy="4444365"/>
          </a:xfrm>
          <a:prstGeom prst="rect">
            <a:avLst/>
          </a:prstGeom>
        </p:spPr>
      </p:pic>
      <p:pic>
        <p:nvPicPr>
          <p:cNvPr id="10" name="図 9">
            <a:extLst>
              <a:ext uri="{FF2B5EF4-FFF2-40B4-BE49-F238E27FC236}">
                <a16:creationId xmlns:a16="http://schemas.microsoft.com/office/drawing/2014/main" id="{22BB1168-3F30-35C3-8E67-FAF50949CB47}"/>
              </a:ext>
            </a:extLst>
          </p:cNvPr>
          <p:cNvPicPr>
            <a:picLocks noChangeAspect="1"/>
          </p:cNvPicPr>
          <p:nvPr/>
        </p:nvPicPr>
        <p:blipFill>
          <a:blip r:embed="rId3"/>
          <a:stretch>
            <a:fillRect/>
          </a:stretch>
        </p:blipFill>
        <p:spPr>
          <a:xfrm>
            <a:off x="5094598" y="1107360"/>
            <a:ext cx="3007043" cy="2126933"/>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6447244" y="1769523"/>
            <a:ext cx="301752" cy="301752"/>
          </a:xfrm>
          <a:prstGeom prst="rect">
            <a:avLst/>
          </a:prstGeom>
        </p:spPr>
      </p:pic>
      <p:pic>
        <p:nvPicPr>
          <p:cNvPr id="12" name="図 11">
            <a:extLst>
              <a:ext uri="{FF2B5EF4-FFF2-40B4-BE49-F238E27FC236}">
                <a16:creationId xmlns:a16="http://schemas.microsoft.com/office/drawing/2014/main" id="{0433D923-D190-62D1-48DA-4D5F3345DDA9}"/>
              </a:ext>
            </a:extLst>
          </p:cNvPr>
          <p:cNvPicPr>
            <a:picLocks noChangeAspect="1"/>
          </p:cNvPicPr>
          <p:nvPr/>
        </p:nvPicPr>
        <p:blipFill>
          <a:blip r:embed="rId6"/>
          <a:stretch>
            <a:fillRect/>
          </a:stretch>
        </p:blipFill>
        <p:spPr>
          <a:xfrm>
            <a:off x="2249805" y="3264217"/>
            <a:ext cx="6894195" cy="3593783"/>
          </a:xfrm>
          <a:prstGeom prst="rect">
            <a:avLst/>
          </a:prstGeom>
        </p:spPr>
      </p:pic>
      <p:pic>
        <p:nvPicPr>
          <p:cNvPr id="16" name="グラフィックス 15" descr="カーソル 単色塗りつぶし">
            <a:extLst>
              <a:ext uri="{FF2B5EF4-FFF2-40B4-BE49-F238E27FC236}">
                <a16:creationId xmlns:a16="http://schemas.microsoft.com/office/drawing/2014/main" id="{E20E2DE0-36B6-BEC3-38AD-AD7167471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8089231" y="6542124"/>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3693319"/>
          </a:xfrm>
          <a:prstGeom prst="rect">
            <a:avLst/>
          </a:prstGeom>
          <a:solidFill>
            <a:schemeClr val="bg1">
              <a:alpha val="70000"/>
            </a:schemeClr>
          </a:solidFill>
        </p:spPr>
        <p:txBody>
          <a:bodyPr wrap="square" rtlCol="0">
            <a:spAutoFit/>
          </a:bodyPr>
          <a:lstStyle/>
          <a:p>
            <a:r>
              <a:rPr kumimoji="1" lang="ja-JP" altLang="en-US" dirty="0"/>
              <a:t>次に多数のファイルを解析する</a:t>
            </a:r>
            <a:r>
              <a:rPr kumimoji="1" lang="en-US" altLang="ja-JP" dirty="0"/>
              <a:t>EDGE2</a:t>
            </a:r>
            <a:r>
              <a:rPr kumimoji="1" lang="ja-JP" altLang="en-US" dirty="0"/>
              <a:t>の使い方です。「</a:t>
            </a:r>
            <a:r>
              <a:rPr kumimoji="1" lang="en-GB" altLang="ja-JP" dirty="0" err="1"/>
              <a:t>RitsEdgeTemplate</a:t>
            </a:r>
            <a:r>
              <a:rPr kumimoji="1" lang="ja-JP" altLang="en-US" dirty="0"/>
              <a:t>」フォルダの中の「</a:t>
            </a:r>
            <a:r>
              <a:rPr kumimoji="1" lang="en-US" altLang="ja-JP" dirty="0"/>
              <a:t>EDGE2data</a:t>
            </a:r>
            <a:r>
              <a:rPr kumimoji="1" lang="ja-JP" altLang="en-US" dirty="0"/>
              <a:t>」からデータをロードしてみましょう。</a:t>
            </a:r>
          </a:p>
          <a:p>
            <a:endParaRPr kumimoji="1" lang="en-US" altLang="ja-JP" dirty="0"/>
          </a:p>
          <a:p>
            <a:r>
              <a:rPr kumimoji="1" lang="ja-JP" altLang="en-US" dirty="0"/>
              <a:t>ファイルメニューから「</a:t>
            </a:r>
            <a:r>
              <a:rPr kumimoji="1" lang="en-US" altLang="ja-JP" dirty="0"/>
              <a:t>Load Sequence number File</a:t>
            </a:r>
            <a:r>
              <a:rPr kumimoji="1" lang="ja-JP" altLang="en-US" dirty="0"/>
              <a:t>」を選択します。</a:t>
            </a:r>
          </a:p>
          <a:p>
            <a:r>
              <a:rPr kumimoji="1" lang="en-US" altLang="ja-JP" dirty="0"/>
              <a:t>Windows</a:t>
            </a:r>
            <a:r>
              <a:rPr kumimoji="1" lang="ja-JP" altLang="en-US" dirty="0"/>
              <a:t>のエクスプローラ画面が表示されますので、</a:t>
            </a:r>
            <a:r>
              <a:rPr kumimoji="1" lang="en-US" altLang="ja-JP" dirty="0"/>
              <a:t>extension: </a:t>
            </a:r>
            <a:r>
              <a:rPr kumimoji="1" lang="en-US" altLang="ja-JP" dirty="0" err="1"/>
              <a:t>dat</a:t>
            </a:r>
            <a:r>
              <a:rPr kumimoji="1" lang="ja-JP" altLang="en-US" dirty="0"/>
              <a:t>とし、フォルダ「</a:t>
            </a:r>
            <a:r>
              <a:rPr kumimoji="1" lang="en-US" altLang="ja-JP" dirty="0"/>
              <a:t>EDGE2data</a:t>
            </a:r>
            <a:r>
              <a:rPr kumimoji="1" lang="ja-JP" altLang="en-US" dirty="0"/>
              <a:t>」を選択します。</a:t>
            </a:r>
          </a:p>
        </p:txBody>
      </p:sp>
    </p:spTree>
    <p:extLst>
      <p:ext uri="{BB962C8B-B14F-4D97-AF65-F5344CB8AC3E}">
        <p14:creationId xmlns:p14="http://schemas.microsoft.com/office/powerpoint/2010/main" val="407190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05700CE-8776-B3BA-9F06-EBD4810DEF44}"/>
              </a:ext>
            </a:extLst>
          </p:cNvPr>
          <p:cNvPicPr>
            <a:picLocks noChangeAspect="1"/>
          </p:cNvPicPr>
          <p:nvPr/>
        </p:nvPicPr>
        <p:blipFill rotWithShape="1">
          <a:blip r:embed="rId3"/>
          <a:srcRect l="-6" r="85833" b="46456"/>
          <a:stretch/>
        </p:blipFill>
        <p:spPr>
          <a:xfrm>
            <a:off x="1" y="2787709"/>
            <a:ext cx="1360778" cy="3213041"/>
          </a:xfrm>
          <a:prstGeom prst="rect">
            <a:avLst/>
          </a:prstGeom>
        </p:spPr>
      </p:pic>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4"/>
          <a:srcRect t="3952"/>
          <a:stretch/>
        </p:blipFill>
        <p:spPr>
          <a:xfrm>
            <a:off x="3890010" y="182880"/>
            <a:ext cx="5253990" cy="4444365"/>
          </a:xfrm>
          <a:prstGeom prst="rect">
            <a:avLst/>
          </a:prstGeom>
        </p:spPr>
      </p:pic>
      <p:pic>
        <p:nvPicPr>
          <p:cNvPr id="4" name="図 3">
            <a:extLst>
              <a:ext uri="{FF2B5EF4-FFF2-40B4-BE49-F238E27FC236}">
                <a16:creationId xmlns:a16="http://schemas.microsoft.com/office/drawing/2014/main" id="{AB2F6B35-DCEB-C0EE-420A-958477BB19F3}"/>
              </a:ext>
            </a:extLst>
          </p:cNvPr>
          <p:cNvPicPr>
            <a:picLocks noChangeAspect="1"/>
          </p:cNvPicPr>
          <p:nvPr/>
        </p:nvPicPr>
        <p:blipFill>
          <a:blip r:embed="rId5"/>
          <a:stretch>
            <a:fillRect/>
          </a:stretch>
        </p:blipFill>
        <p:spPr>
          <a:xfrm>
            <a:off x="4963950" y="1140636"/>
            <a:ext cx="3007043" cy="2126933"/>
          </a:xfrm>
          <a:prstGeom prst="rect">
            <a:avLst/>
          </a:prstGeom>
        </p:spPr>
      </p:pic>
      <p:pic>
        <p:nvPicPr>
          <p:cNvPr id="6" name="図 5">
            <a:extLst>
              <a:ext uri="{FF2B5EF4-FFF2-40B4-BE49-F238E27FC236}">
                <a16:creationId xmlns:a16="http://schemas.microsoft.com/office/drawing/2014/main" id="{D3ABC7C2-6C39-FF7C-327A-6BCC836FCF95}"/>
              </a:ext>
            </a:extLst>
          </p:cNvPr>
          <p:cNvPicPr>
            <a:picLocks noChangeAspect="1"/>
          </p:cNvPicPr>
          <p:nvPr/>
        </p:nvPicPr>
        <p:blipFill>
          <a:blip r:embed="rId6"/>
          <a:stretch>
            <a:fillRect/>
          </a:stretch>
        </p:blipFill>
        <p:spPr>
          <a:xfrm>
            <a:off x="2249805" y="3264217"/>
            <a:ext cx="6894195" cy="3593783"/>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505922" y="0"/>
            <a:ext cx="3384000" cy="2031325"/>
          </a:xfrm>
          <a:prstGeom prst="rect">
            <a:avLst/>
          </a:prstGeom>
          <a:solidFill>
            <a:schemeClr val="bg1">
              <a:alpha val="70000"/>
            </a:schemeClr>
          </a:solidFill>
        </p:spPr>
        <p:txBody>
          <a:bodyPr wrap="square" rtlCol="0">
            <a:spAutoFit/>
          </a:bodyPr>
          <a:lstStyle/>
          <a:p>
            <a:r>
              <a:rPr kumimoji="1" lang="ja-JP" altLang="en-US" sz="1800" dirty="0"/>
              <a:t>次に、</a:t>
            </a:r>
            <a:r>
              <a:rPr kumimoji="1" lang="en-US" altLang="ja-JP" sz="1800" dirty="0"/>
              <a:t>mask file</a:t>
            </a:r>
            <a:r>
              <a:rPr kumimoji="1" lang="ja-JP" altLang="en-US" sz="1800" dirty="0"/>
              <a:t>を選択します。</a:t>
            </a:r>
            <a:endParaRPr kumimoji="1" lang="en-US" altLang="ja-JP" sz="1800" dirty="0"/>
          </a:p>
          <a:p>
            <a:r>
              <a:rPr kumimoji="1" lang="ja-JP" altLang="en-US" sz="1800" dirty="0"/>
              <a:t>「</a:t>
            </a:r>
            <a:r>
              <a:rPr kumimoji="1" lang="en-US" altLang="ja-JP" sz="1800" dirty="0"/>
              <a:t>EDGE2data</a:t>
            </a:r>
            <a:r>
              <a:rPr kumimoji="1" lang="ja-JP" altLang="en-US" sz="1800" dirty="0"/>
              <a:t>」フォルダの中の「</a:t>
            </a:r>
            <a:r>
              <a:rPr kumimoji="1" lang="en-GB" altLang="ja-JP" sz="1800" dirty="0"/>
              <a:t>Tadahiro_5x6x20mask.txt</a:t>
            </a:r>
            <a:r>
              <a:rPr kumimoji="1" lang="ja-JP" altLang="en-US" sz="1800" dirty="0"/>
              <a:t>」を選択します。</a:t>
            </a:r>
            <a:endParaRPr kumimoji="1" lang="en-US" altLang="ja-JP" sz="1800" dirty="0"/>
          </a:p>
          <a:p>
            <a:r>
              <a:rPr kumimoji="1" lang="ja-JP" altLang="en-US" sz="1800" dirty="0"/>
              <a:t>（実際にはこの</a:t>
            </a:r>
            <a:r>
              <a:rPr kumimoji="1" lang="en-US" altLang="ja-JP" sz="1800" dirty="0"/>
              <a:t>mask file</a:t>
            </a:r>
            <a:r>
              <a:rPr kumimoji="1" lang="ja-JP" altLang="en-US" sz="1800" dirty="0"/>
              <a:t>の中身はすべて</a:t>
            </a:r>
            <a:r>
              <a:rPr kumimoji="1" lang="en-US" altLang="ja-JP" sz="1800" dirty="0"/>
              <a:t>1</a:t>
            </a:r>
            <a:r>
              <a:rPr kumimoji="1" lang="ja-JP" altLang="en-US" sz="1800" dirty="0"/>
              <a:t>なので、選択しなくても同じ動作をします）</a:t>
            </a:r>
            <a:endParaRPr kumimoji="1" lang="en-US" altLang="ja-JP" sz="1800" dirty="0"/>
          </a:p>
        </p:txBody>
      </p:sp>
      <p:cxnSp>
        <p:nvCxnSpPr>
          <p:cNvPr id="11" name="直線矢印コネクタ 10">
            <a:extLst>
              <a:ext uri="{FF2B5EF4-FFF2-40B4-BE49-F238E27FC236}">
                <a16:creationId xmlns:a16="http://schemas.microsoft.com/office/drawing/2014/main" id="{64F29B4B-3973-C61F-40E0-BAE7121A7AFF}"/>
              </a:ext>
            </a:extLst>
          </p:cNvPr>
          <p:cNvCxnSpPr>
            <a:cxnSpLocks/>
          </p:cNvCxnSpPr>
          <p:nvPr/>
        </p:nvCxnSpPr>
        <p:spPr>
          <a:xfrm flipH="1">
            <a:off x="864394" y="2068643"/>
            <a:ext cx="1076832" cy="1461545"/>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2" name="グラフィックス 1" descr="カーソル 単色塗りつぶし">
            <a:extLst>
              <a:ext uri="{FF2B5EF4-FFF2-40B4-BE49-F238E27FC236}">
                <a16:creationId xmlns:a16="http://schemas.microsoft.com/office/drawing/2014/main" id="{ED446ACC-68A0-FCA1-6BFF-F389DEB46D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24146" y="2826797"/>
            <a:ext cx="301752" cy="301752"/>
          </a:xfrm>
          <a:prstGeom prst="rect">
            <a:avLst/>
          </a:prstGeom>
        </p:spPr>
      </p:pic>
      <p:pic>
        <p:nvPicPr>
          <p:cNvPr id="5" name="グラフィックス 4" descr="カーソル 単色塗りつぶし">
            <a:extLst>
              <a:ext uri="{FF2B5EF4-FFF2-40B4-BE49-F238E27FC236}">
                <a16:creationId xmlns:a16="http://schemas.microsoft.com/office/drawing/2014/main" id="{4662222E-8557-1404-11A5-6E2E502059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59585" y="5939756"/>
            <a:ext cx="301752" cy="301752"/>
          </a:xfrm>
          <a:prstGeom prst="rect">
            <a:avLst/>
          </a:prstGeom>
        </p:spPr>
      </p:pic>
    </p:spTree>
    <p:extLst>
      <p:ext uri="{BB962C8B-B14F-4D97-AF65-F5344CB8AC3E}">
        <p14:creationId xmlns:p14="http://schemas.microsoft.com/office/powerpoint/2010/main" val="241547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F3EE3CD7-EDC4-5131-E310-18E7C73A75F3}"/>
              </a:ext>
            </a:extLst>
          </p:cNvPr>
          <p:cNvPicPr>
            <a:picLocks noChangeAspect="1"/>
          </p:cNvPicPr>
          <p:nvPr/>
        </p:nvPicPr>
        <p:blipFill rotWithShape="1">
          <a:blip r:embed="rId2"/>
          <a:srcRect t="3624"/>
          <a:stretch/>
        </p:blipFill>
        <p:spPr>
          <a:xfrm>
            <a:off x="3890010" y="174928"/>
            <a:ext cx="5253990" cy="4652341"/>
          </a:xfrm>
          <a:prstGeom prst="rect">
            <a:avLst/>
          </a:prstGeom>
        </p:spPr>
      </p:pic>
      <p:pic>
        <p:nvPicPr>
          <p:cNvPr id="24" name="図 23">
            <a:extLst>
              <a:ext uri="{FF2B5EF4-FFF2-40B4-BE49-F238E27FC236}">
                <a16:creationId xmlns:a16="http://schemas.microsoft.com/office/drawing/2014/main" id="{B0D042B1-5B83-A90F-6E79-23D1511495CE}"/>
              </a:ext>
            </a:extLst>
          </p:cNvPr>
          <p:cNvPicPr>
            <a:picLocks noChangeAspect="1"/>
          </p:cNvPicPr>
          <p:nvPr/>
        </p:nvPicPr>
        <p:blipFill>
          <a:blip r:embed="rId3"/>
          <a:stretch>
            <a:fillRect/>
          </a:stretch>
        </p:blipFill>
        <p:spPr>
          <a:xfrm>
            <a:off x="0" y="0"/>
            <a:ext cx="2733675" cy="4180522"/>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0918"/>
            <a:ext cx="301752" cy="301752"/>
          </a:xfrm>
          <a:prstGeom prst="rect">
            <a:avLst/>
          </a:prstGeom>
        </p:spPr>
      </p:pic>
      <p:cxnSp>
        <p:nvCxnSpPr>
          <p:cNvPr id="4" name="直線コネクタ 3">
            <a:extLst>
              <a:ext uri="{FF2B5EF4-FFF2-40B4-BE49-F238E27FC236}">
                <a16:creationId xmlns:a16="http://schemas.microsoft.com/office/drawing/2014/main" id="{66364B65-2B88-426F-A185-B420B4374FD1}"/>
              </a:ext>
            </a:extLst>
          </p:cNvPr>
          <p:cNvCxnSpPr>
            <a:cxnSpLocks/>
          </p:cNvCxnSpPr>
          <p:nvPr/>
        </p:nvCxnSpPr>
        <p:spPr>
          <a:xfrm>
            <a:off x="5505706" y="1224000"/>
            <a:ext cx="0" cy="2520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46AAB0E-AA05-4A4A-A3F8-92884E408364}"/>
              </a:ext>
            </a:extLst>
          </p:cNvPr>
          <p:cNvCxnSpPr>
            <a:cxnSpLocks/>
          </p:cNvCxnSpPr>
          <p:nvPr/>
        </p:nvCxnSpPr>
        <p:spPr>
          <a:xfrm>
            <a:off x="7979456" y="1224000"/>
            <a:ext cx="0" cy="2520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305B248-F874-4276-A80B-762A936C13E0}"/>
              </a:ext>
            </a:extLst>
          </p:cNvPr>
          <p:cNvSpPr txBox="1"/>
          <p:nvPr/>
        </p:nvSpPr>
        <p:spPr>
          <a:xfrm>
            <a:off x="5904852" y="3653817"/>
            <a:ext cx="1675459" cy="369332"/>
          </a:xfrm>
          <a:prstGeom prst="rect">
            <a:avLst/>
          </a:prstGeom>
          <a:noFill/>
          <a:ln w="12700">
            <a:solidFill>
              <a:srgbClr val="FF00FF"/>
            </a:solidFill>
            <a:prstDash val="dash"/>
          </a:ln>
        </p:spPr>
        <p:txBody>
          <a:bodyPr wrap="none" rtlCol="0">
            <a:spAutoFit/>
          </a:bodyPr>
          <a:lstStyle/>
          <a:p>
            <a:r>
              <a:rPr kumimoji="1" lang="en-US" altLang="ja-JP" dirty="0">
                <a:solidFill>
                  <a:srgbClr val="FF00FF"/>
                </a:solidFill>
              </a:rPr>
              <a:t>23200 – 27000</a:t>
            </a:r>
          </a:p>
        </p:txBody>
      </p:sp>
      <p:cxnSp>
        <p:nvCxnSpPr>
          <p:cNvPr id="20" name="直線矢印コネクタ 19">
            <a:extLst>
              <a:ext uri="{FF2B5EF4-FFF2-40B4-BE49-F238E27FC236}">
                <a16:creationId xmlns:a16="http://schemas.microsoft.com/office/drawing/2014/main" id="{2F1005BA-57AB-4006-A54F-7BCAB34E8E33}"/>
              </a:ext>
            </a:extLst>
          </p:cNvPr>
          <p:cNvCxnSpPr>
            <a:cxnSpLocks/>
          </p:cNvCxnSpPr>
          <p:nvPr/>
        </p:nvCxnSpPr>
        <p:spPr>
          <a:xfrm flipV="1">
            <a:off x="1211943" y="3984169"/>
            <a:ext cx="0" cy="34834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C89B7EE6-0ACE-96AB-FC57-047F8294349A}"/>
              </a:ext>
            </a:extLst>
          </p:cNvPr>
          <p:cNvSpPr txBox="1"/>
          <p:nvPr/>
        </p:nvSpPr>
        <p:spPr>
          <a:xfrm>
            <a:off x="0" y="4155333"/>
            <a:ext cx="3924000" cy="1200329"/>
          </a:xfrm>
          <a:prstGeom prst="rect">
            <a:avLst/>
          </a:prstGeom>
          <a:noFill/>
        </p:spPr>
        <p:txBody>
          <a:bodyPr wrap="square" rtlCol="0">
            <a:spAutoFit/>
          </a:bodyPr>
          <a:lstStyle/>
          <a:p>
            <a:r>
              <a:rPr kumimoji="1" lang="ja-JP" altLang="en-US" dirty="0"/>
              <a:t>初期値ファイル（「</a:t>
            </a:r>
            <a:r>
              <a:rPr kumimoji="1" lang="en-US" altLang="ja-JP" dirty="0"/>
              <a:t>EDGE2data</a:t>
            </a:r>
            <a:r>
              <a:rPr kumimoji="1" lang="ja-JP" altLang="en-US" dirty="0"/>
              <a:t>」フォルダの中の</a:t>
            </a:r>
            <a:r>
              <a:rPr kumimoji="1" lang="en-US" altLang="ja-JP" dirty="0" err="1"/>
              <a:t>Tadahiro_EDGE.inp</a:t>
            </a:r>
            <a:r>
              <a:rPr kumimoji="1" lang="ja-JP" altLang="en-US" dirty="0"/>
              <a:t>）を読み込むと、数値と精密可フラグが入力される。</a:t>
            </a:r>
            <a:endParaRPr kumimoji="1" lang="en-US" altLang="ja-JP" dirty="0"/>
          </a:p>
        </p:txBody>
      </p:sp>
      <p:sp>
        <p:nvSpPr>
          <p:cNvPr id="19" name="テキスト ボックス 18">
            <a:extLst>
              <a:ext uri="{FF2B5EF4-FFF2-40B4-BE49-F238E27FC236}">
                <a16:creationId xmlns:a16="http://schemas.microsoft.com/office/drawing/2014/main" id="{71744089-59FF-5F2B-2F77-57205545E561}"/>
              </a:ext>
            </a:extLst>
          </p:cNvPr>
          <p:cNvSpPr txBox="1"/>
          <p:nvPr/>
        </p:nvSpPr>
        <p:spPr>
          <a:xfrm>
            <a:off x="696830" y="3540747"/>
            <a:ext cx="1908000" cy="180000"/>
          </a:xfrm>
          <a:prstGeom prst="rect">
            <a:avLst/>
          </a:prstGeom>
          <a:noFill/>
          <a:ln w="12700">
            <a:solidFill>
              <a:srgbClr val="FF00FF"/>
            </a:solidFill>
            <a:prstDash val="dash"/>
          </a:ln>
        </p:spPr>
        <p:txBody>
          <a:bodyPr wrap="none" rtlCol="0">
            <a:spAutoFit/>
          </a:bodyPr>
          <a:lstStyle/>
          <a:p>
            <a:endParaRPr kumimoji="1" lang="en-US" altLang="ja-JP" dirty="0">
              <a:solidFill>
                <a:srgbClr val="FF00FF"/>
              </a:solidFill>
            </a:endParaRPr>
          </a:p>
        </p:txBody>
      </p:sp>
      <p:pic>
        <p:nvPicPr>
          <p:cNvPr id="27" name="グラフィックス 26" descr="カーソル 単色塗りつぶし">
            <a:extLst>
              <a:ext uri="{FF2B5EF4-FFF2-40B4-BE49-F238E27FC236}">
                <a16:creationId xmlns:a16="http://schemas.microsoft.com/office/drawing/2014/main" id="{DA6548C9-7FF6-6CDD-3D1B-BA4F0207F4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5615760" y="883458"/>
            <a:ext cx="301752" cy="301752"/>
          </a:xfrm>
          <a:prstGeom prst="rect">
            <a:avLst/>
          </a:prstGeom>
        </p:spPr>
      </p:pic>
      <p:pic>
        <p:nvPicPr>
          <p:cNvPr id="29" name="図 28">
            <a:extLst>
              <a:ext uri="{FF2B5EF4-FFF2-40B4-BE49-F238E27FC236}">
                <a16:creationId xmlns:a16="http://schemas.microsoft.com/office/drawing/2014/main" id="{D71BDDC4-7CD0-E000-D60E-9C1A8ED8DB18}"/>
              </a:ext>
            </a:extLst>
          </p:cNvPr>
          <p:cNvPicPr>
            <a:picLocks noChangeAspect="1"/>
          </p:cNvPicPr>
          <p:nvPr/>
        </p:nvPicPr>
        <p:blipFill>
          <a:blip r:embed="rId6"/>
          <a:stretch>
            <a:fillRect/>
          </a:stretch>
        </p:blipFill>
        <p:spPr>
          <a:xfrm>
            <a:off x="5963602" y="4044315"/>
            <a:ext cx="3180398" cy="2813685"/>
          </a:xfrm>
          <a:prstGeom prst="rect">
            <a:avLst/>
          </a:prstGeom>
        </p:spPr>
      </p:pic>
      <p:pic>
        <p:nvPicPr>
          <p:cNvPr id="30" name="グラフィックス 29" descr="カーソル 単色塗りつぶし">
            <a:extLst>
              <a:ext uri="{FF2B5EF4-FFF2-40B4-BE49-F238E27FC236}">
                <a16:creationId xmlns:a16="http://schemas.microsoft.com/office/drawing/2014/main" id="{7695BFEC-0D47-1C41-D110-063C9F974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734846" y="6550470"/>
            <a:ext cx="301752" cy="301752"/>
          </a:xfrm>
          <a:prstGeom prst="rect">
            <a:avLst/>
          </a:prstGeom>
        </p:spPr>
      </p:pic>
      <p:pic>
        <p:nvPicPr>
          <p:cNvPr id="32" name="グラフィックス 31" descr="カーソル 単色塗りつぶし">
            <a:extLst>
              <a:ext uri="{FF2B5EF4-FFF2-40B4-BE49-F238E27FC236}">
                <a16:creationId xmlns:a16="http://schemas.microsoft.com/office/drawing/2014/main" id="{8E98E52D-E133-0203-33A3-40BEE07043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8994"/>
            <a:ext cx="301752" cy="301752"/>
          </a:xfrm>
          <a:prstGeom prst="rect">
            <a:avLst/>
          </a:prstGeom>
        </p:spPr>
      </p:pic>
      <p:sp>
        <p:nvSpPr>
          <p:cNvPr id="33" name="矢印: 折線 32">
            <a:extLst>
              <a:ext uri="{FF2B5EF4-FFF2-40B4-BE49-F238E27FC236}">
                <a16:creationId xmlns:a16="http://schemas.microsoft.com/office/drawing/2014/main" id="{2ADA5BD2-6599-B9EB-EC86-DDD21C670993}"/>
              </a:ext>
            </a:extLst>
          </p:cNvPr>
          <p:cNvSpPr/>
          <p:nvPr/>
        </p:nvSpPr>
        <p:spPr>
          <a:xfrm rot="5400000">
            <a:off x="3851093" y="2262121"/>
            <a:ext cx="2553850" cy="5905256"/>
          </a:xfrm>
          <a:prstGeom prst="bentArrow">
            <a:avLst>
              <a:gd name="adj1" fmla="val 5621"/>
              <a:gd name="adj2" fmla="val 10050"/>
              <a:gd name="adj3" fmla="val 11159"/>
              <a:gd name="adj4" fmla="val 4485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31" name="テキスト ボックス 30">
            <a:extLst>
              <a:ext uri="{FF2B5EF4-FFF2-40B4-BE49-F238E27FC236}">
                <a16:creationId xmlns:a16="http://schemas.microsoft.com/office/drawing/2014/main" id="{06B593E3-2862-CA51-E4D2-27DE70C4B61C}"/>
              </a:ext>
            </a:extLst>
          </p:cNvPr>
          <p:cNvSpPr txBox="1"/>
          <p:nvPr/>
        </p:nvSpPr>
        <p:spPr>
          <a:xfrm>
            <a:off x="1628538" y="5103674"/>
            <a:ext cx="6048000" cy="1754326"/>
          </a:xfrm>
          <a:prstGeom prst="rect">
            <a:avLst/>
          </a:prstGeom>
          <a:solidFill>
            <a:schemeClr val="bg1">
              <a:alpha val="70000"/>
            </a:schemeClr>
          </a:solidFill>
        </p:spPr>
        <p:txBody>
          <a:bodyPr wrap="square" rtlCol="0">
            <a:spAutoFit/>
          </a:bodyPr>
          <a:lstStyle/>
          <a:p>
            <a:r>
              <a:rPr kumimoji="1" lang="ja-JP" altLang="en-US" dirty="0"/>
              <a:t>メイン画面の</a:t>
            </a:r>
            <a:r>
              <a:rPr kumimoji="1" lang="en-US" altLang="ja-JP" dirty="0"/>
              <a:t>Exec menu</a:t>
            </a:r>
            <a:r>
              <a:rPr kumimoji="1" lang="ja-JP" altLang="en-US" dirty="0"/>
              <a:t>から</a:t>
            </a:r>
            <a:r>
              <a:rPr kumimoji="1" lang="en-US" altLang="ja-JP" dirty="0"/>
              <a:t>EDGE2 Fit</a:t>
            </a:r>
            <a:r>
              <a:rPr kumimoji="1" lang="ja-JP" altLang="en-US" dirty="0"/>
              <a:t>を選択する。</a:t>
            </a:r>
            <a:endParaRPr kumimoji="1" lang="en-US" altLang="ja-JP" dirty="0"/>
          </a:p>
          <a:p>
            <a:endParaRPr kumimoji="1" lang="en-US" altLang="ja-JP" dirty="0"/>
          </a:p>
          <a:p>
            <a:r>
              <a:rPr kumimoji="1" lang="ja-JP" altLang="en-US" dirty="0"/>
              <a:t>初期値の入力値を確認したら、必ず「</a:t>
            </a:r>
            <a:r>
              <a:rPr kumimoji="1" lang="en-US" altLang="ja-JP" dirty="0"/>
              <a:t>Set</a:t>
            </a:r>
            <a:r>
              <a:rPr kumimoji="1" lang="ja-JP" altLang="en-US" dirty="0"/>
              <a:t>」ボタンを押す。</a:t>
            </a:r>
            <a:endParaRPr kumimoji="1" lang="en-US" altLang="ja-JP" dirty="0"/>
          </a:p>
          <a:p>
            <a:r>
              <a:rPr kumimoji="1" lang="ja-JP" altLang="en-US" dirty="0"/>
              <a:t>押し忘れると、更新前の数値・フラグのまま実行される。</a:t>
            </a:r>
            <a:endParaRPr kumimoji="1" lang="en-US" altLang="ja-JP" dirty="0"/>
          </a:p>
          <a:p>
            <a:endParaRPr kumimoji="1" lang="en-US" altLang="ja-JP" dirty="0"/>
          </a:p>
          <a:p>
            <a:r>
              <a:rPr kumimoji="1" lang="ja-JP" altLang="en-US" dirty="0"/>
              <a:t>精密化実行は、</a:t>
            </a:r>
            <a:r>
              <a:rPr kumimoji="1" lang="en-US" altLang="ja-JP" dirty="0"/>
              <a:t>EDGE2 Fit</a:t>
            </a:r>
            <a:r>
              <a:rPr kumimoji="1" lang="ja-JP" altLang="en-US" dirty="0"/>
              <a:t>パネルの「</a:t>
            </a:r>
            <a:r>
              <a:rPr kumimoji="1" lang="en-US" altLang="ja-JP" dirty="0"/>
              <a:t>Fit</a:t>
            </a:r>
            <a:r>
              <a:rPr kumimoji="1" lang="ja-JP" altLang="en-US" dirty="0"/>
              <a:t>」ボタンを押す。</a:t>
            </a:r>
            <a:endParaRPr kumimoji="1" lang="en-US" altLang="ja-JP" dirty="0"/>
          </a:p>
        </p:txBody>
      </p:sp>
    </p:spTree>
    <p:extLst>
      <p:ext uri="{BB962C8B-B14F-4D97-AF65-F5344CB8AC3E}">
        <p14:creationId xmlns:p14="http://schemas.microsoft.com/office/powerpoint/2010/main" val="147793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412D90A8-A365-33F2-1A8B-8ECBE1DBD3D6}"/>
              </a:ext>
            </a:extLst>
          </p:cNvPr>
          <p:cNvPicPr>
            <a:picLocks noChangeAspect="1"/>
          </p:cNvPicPr>
          <p:nvPr/>
        </p:nvPicPr>
        <p:blipFill>
          <a:blip r:embed="rId2"/>
          <a:stretch>
            <a:fillRect/>
          </a:stretch>
        </p:blipFill>
        <p:spPr>
          <a:xfrm>
            <a:off x="3890010" y="0"/>
            <a:ext cx="5253990" cy="4827270"/>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93141" y="1467715"/>
            <a:ext cx="3672000" cy="1231106"/>
          </a:xfrm>
          <a:prstGeom prst="rect">
            <a:avLst/>
          </a:prstGeom>
          <a:noFill/>
        </p:spPr>
        <p:txBody>
          <a:bodyPr wrap="square" lIns="0" tIns="0" rIns="0" bIns="0" rtlCol="0">
            <a:spAutoFit/>
          </a:bodyPr>
          <a:lstStyle/>
          <a:p>
            <a:r>
              <a:rPr kumimoji="1" lang="ja-JP" altLang="en-US" sz="1600" dirty="0"/>
              <a:t>計算結果は、メイン画面の</a:t>
            </a:r>
            <a:r>
              <a:rPr kumimoji="1" lang="en-US" altLang="ja-JP" sz="1600" dirty="0"/>
              <a:t>File menu</a:t>
            </a:r>
            <a:r>
              <a:rPr kumimoji="1" lang="ja-JP" altLang="en-US" sz="1600" dirty="0"/>
              <a:t>の「</a:t>
            </a:r>
            <a:r>
              <a:rPr kumimoji="1" lang="en-US" altLang="ja-JP" sz="1600" dirty="0"/>
              <a:t>Save Fitting result parameter</a:t>
            </a:r>
            <a:r>
              <a:rPr kumimoji="1" lang="ja-JP" altLang="en-US" sz="1600" dirty="0"/>
              <a:t>」を選択することで、</a:t>
            </a:r>
            <a:r>
              <a:rPr kumimoji="1" lang="en-US" altLang="ja-JP" sz="1600" dirty="0"/>
              <a:t>Windows</a:t>
            </a:r>
            <a:r>
              <a:rPr kumimoji="1" lang="ja-JP" altLang="en-US" sz="1600" dirty="0"/>
              <a:t>のエクスプローラ画面が出るので、適当なファイル名で保存できます。</a:t>
            </a:r>
            <a:endParaRPr kumimoji="1" lang="en-US" altLang="ja-JP" sz="1600" dirty="0"/>
          </a:p>
        </p:txBody>
      </p:sp>
      <p:sp>
        <p:nvSpPr>
          <p:cNvPr id="20" name="テキスト ボックス 19">
            <a:extLst>
              <a:ext uri="{FF2B5EF4-FFF2-40B4-BE49-F238E27FC236}">
                <a16:creationId xmlns:a16="http://schemas.microsoft.com/office/drawing/2014/main" id="{8881D1A2-0167-40F6-B6AE-E334095EB0DF}"/>
              </a:ext>
            </a:extLst>
          </p:cNvPr>
          <p:cNvSpPr txBox="1"/>
          <p:nvPr/>
        </p:nvSpPr>
        <p:spPr>
          <a:xfrm>
            <a:off x="558238" y="143624"/>
            <a:ext cx="2664000" cy="738664"/>
          </a:xfrm>
          <a:prstGeom prst="rect">
            <a:avLst/>
          </a:prstGeom>
          <a:solidFill>
            <a:schemeClr val="bg1">
              <a:alpha val="70000"/>
            </a:schemeClr>
          </a:solidFill>
        </p:spPr>
        <p:txBody>
          <a:bodyPr wrap="square" lIns="0" tIns="0" rIns="0" bIns="0" rtlCol="0">
            <a:spAutoFit/>
          </a:bodyPr>
          <a:lstStyle/>
          <a:p>
            <a:r>
              <a:rPr kumimoji="1" lang="ja-JP" altLang="en-US" sz="1600" dirty="0"/>
              <a:t>これを選択すれば「表示中の」フィッティングデータをテキストで保存できる。</a:t>
            </a:r>
            <a:endParaRPr kumimoji="1" lang="en-US" altLang="ja-JP" sz="1600" dirty="0"/>
          </a:p>
        </p:txBody>
      </p:sp>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a:off x="3222885" y="592111"/>
            <a:ext cx="839449" cy="180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00FFD1B5-9B5D-8736-286C-9E85F5150D43}"/>
              </a:ext>
            </a:extLst>
          </p:cNvPr>
          <p:cNvPicPr>
            <a:picLocks noChangeAspect="1"/>
          </p:cNvPicPr>
          <p:nvPr/>
        </p:nvPicPr>
        <p:blipFill rotWithShape="1">
          <a:blip r:embed="rId3"/>
          <a:srcRect l="-1" r="26180" b="49085"/>
          <a:stretch/>
        </p:blipFill>
        <p:spPr>
          <a:xfrm>
            <a:off x="0" y="3096000"/>
            <a:ext cx="6075000" cy="2619000"/>
          </a:xfrm>
          <a:prstGeom prst="rect">
            <a:avLst/>
          </a:prstGeom>
        </p:spPr>
      </p:pic>
      <p:pic>
        <p:nvPicPr>
          <p:cNvPr id="13" name="図 12">
            <a:extLst>
              <a:ext uri="{FF2B5EF4-FFF2-40B4-BE49-F238E27FC236}">
                <a16:creationId xmlns:a16="http://schemas.microsoft.com/office/drawing/2014/main" id="{6F8E0A0E-C0B6-C901-781D-E00E45BA9DA1}"/>
              </a:ext>
            </a:extLst>
          </p:cNvPr>
          <p:cNvPicPr>
            <a:picLocks noChangeAspect="1"/>
          </p:cNvPicPr>
          <p:nvPr/>
        </p:nvPicPr>
        <p:blipFill>
          <a:blip r:embed="rId4"/>
          <a:stretch>
            <a:fillRect/>
          </a:stretch>
        </p:blipFill>
        <p:spPr>
          <a:xfrm>
            <a:off x="5963602" y="3890487"/>
            <a:ext cx="3180398" cy="2813685"/>
          </a:xfrm>
          <a:prstGeom prst="rect">
            <a:avLst/>
          </a:prstGeom>
        </p:spPr>
      </p:pic>
      <p:cxnSp>
        <p:nvCxnSpPr>
          <p:cNvPr id="30" name="直線矢印コネクタ 29">
            <a:extLst>
              <a:ext uri="{FF2B5EF4-FFF2-40B4-BE49-F238E27FC236}">
                <a16:creationId xmlns:a16="http://schemas.microsoft.com/office/drawing/2014/main" id="{61B2AC67-D73F-AE40-8CFA-1C4F39EE466A}"/>
              </a:ext>
            </a:extLst>
          </p:cNvPr>
          <p:cNvCxnSpPr>
            <a:cxnSpLocks/>
          </p:cNvCxnSpPr>
          <p:nvPr/>
        </p:nvCxnSpPr>
        <p:spPr>
          <a:xfrm flipV="1">
            <a:off x="3496828" y="981856"/>
            <a:ext cx="565506" cy="87692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48181EB2-D38B-A11B-454F-BFADACC39B0B}"/>
              </a:ext>
            </a:extLst>
          </p:cNvPr>
          <p:cNvCxnSpPr>
            <a:cxnSpLocks/>
          </p:cNvCxnSpPr>
          <p:nvPr/>
        </p:nvCxnSpPr>
        <p:spPr>
          <a:xfrm flipH="1">
            <a:off x="2386013" y="2680642"/>
            <a:ext cx="321469" cy="28401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36526A4-1C6E-18C8-AF4C-2E8FA2E51964}"/>
              </a:ext>
            </a:extLst>
          </p:cNvPr>
          <p:cNvSpPr txBox="1"/>
          <p:nvPr/>
        </p:nvSpPr>
        <p:spPr>
          <a:xfrm>
            <a:off x="550743" y="2871932"/>
            <a:ext cx="1699183" cy="188846"/>
          </a:xfrm>
          <a:prstGeom prst="rect">
            <a:avLst/>
          </a:prstGeom>
          <a:solidFill>
            <a:schemeClr val="bg1">
              <a:alpha val="70000"/>
            </a:schemeClr>
          </a:solidFill>
        </p:spPr>
        <p:txBody>
          <a:bodyPr wrap="none" lIns="0" tIns="27000" rIns="0" bIns="0" rtlCol="0">
            <a:spAutoFit/>
          </a:bodyPr>
          <a:lstStyle/>
          <a:p>
            <a:r>
              <a:rPr kumimoji="1" lang="en-US" altLang="ja-JP" sz="1050" dirty="0"/>
              <a:t>Example of Result parameter</a:t>
            </a:r>
          </a:p>
        </p:txBody>
      </p:sp>
      <p:sp>
        <p:nvSpPr>
          <p:cNvPr id="41" name="テキスト ボックス 40">
            <a:extLst>
              <a:ext uri="{FF2B5EF4-FFF2-40B4-BE49-F238E27FC236}">
                <a16:creationId xmlns:a16="http://schemas.microsoft.com/office/drawing/2014/main" id="{B6EDDA69-B92C-3FF6-C285-087BD6B172DB}"/>
              </a:ext>
            </a:extLst>
          </p:cNvPr>
          <p:cNvSpPr txBox="1"/>
          <p:nvPr/>
        </p:nvSpPr>
        <p:spPr>
          <a:xfrm>
            <a:off x="3032484" y="5783329"/>
            <a:ext cx="2835713" cy="188846"/>
          </a:xfrm>
          <a:prstGeom prst="rect">
            <a:avLst/>
          </a:prstGeom>
          <a:solidFill>
            <a:schemeClr val="bg1">
              <a:alpha val="70000"/>
            </a:schemeClr>
          </a:solidFill>
        </p:spPr>
        <p:txBody>
          <a:bodyPr wrap="none" lIns="0" tIns="27000" rIns="0" bIns="0" rtlCol="0">
            <a:spAutoFit/>
          </a:bodyPr>
          <a:lstStyle/>
          <a:p>
            <a:r>
              <a:rPr kumimoji="1" lang="en-US" altLang="ja-JP" sz="1050" dirty="0"/>
              <a:t>a0_err,            </a:t>
            </a:r>
            <a:r>
              <a:rPr kumimoji="1" lang="en-US" altLang="ja-JP" sz="1050" dirty="0" err="1"/>
              <a:t>a_hkl_err</a:t>
            </a:r>
            <a:r>
              <a:rPr kumimoji="1" lang="en-US" altLang="ja-JP" sz="1050" dirty="0"/>
              <a:t>,         </a:t>
            </a:r>
            <a:r>
              <a:rPr kumimoji="1" lang="en-US" altLang="ja-JP" sz="1050" dirty="0" err="1"/>
              <a:t>d_hkl_err</a:t>
            </a:r>
            <a:r>
              <a:rPr kumimoji="1" lang="en-US" altLang="ja-JP" sz="1050" dirty="0"/>
              <a:t>,            </a:t>
            </a:r>
            <a:r>
              <a:rPr kumimoji="1" lang="el-GR" altLang="ja-JP" sz="1050" dirty="0"/>
              <a:t>χ</a:t>
            </a:r>
            <a:r>
              <a:rPr kumimoji="1" lang="en-US" altLang="ja-JP" sz="1050" baseline="30000" dirty="0"/>
              <a:t>2</a:t>
            </a:r>
          </a:p>
        </p:txBody>
      </p:sp>
      <p:sp>
        <p:nvSpPr>
          <p:cNvPr id="40" name="テキスト ボックス 39">
            <a:extLst>
              <a:ext uri="{FF2B5EF4-FFF2-40B4-BE49-F238E27FC236}">
                <a16:creationId xmlns:a16="http://schemas.microsoft.com/office/drawing/2014/main" id="{98AE72E6-BB60-95A9-4674-10D6D7BB6A1F}"/>
              </a:ext>
            </a:extLst>
          </p:cNvPr>
          <p:cNvSpPr txBox="1"/>
          <p:nvPr/>
        </p:nvSpPr>
        <p:spPr>
          <a:xfrm>
            <a:off x="496453" y="5620079"/>
            <a:ext cx="2587247" cy="188846"/>
          </a:xfrm>
          <a:prstGeom prst="rect">
            <a:avLst/>
          </a:prstGeom>
          <a:solidFill>
            <a:schemeClr val="bg1">
              <a:alpha val="70000"/>
            </a:schemeClr>
          </a:solidFill>
        </p:spPr>
        <p:txBody>
          <a:bodyPr wrap="none" lIns="0" tIns="27000" rIns="0" bIns="0" rtlCol="0">
            <a:spAutoFit/>
          </a:bodyPr>
          <a:lstStyle/>
          <a:p>
            <a:r>
              <a:rPr kumimoji="1" lang="en-US" altLang="ja-JP" sz="1050" dirty="0"/>
              <a:t>a0,       b0,       </a:t>
            </a:r>
            <a:r>
              <a:rPr kumimoji="1" lang="en-US" altLang="ja-JP" sz="1050" dirty="0" err="1"/>
              <a:t>a_hkl</a:t>
            </a:r>
            <a:r>
              <a:rPr kumimoji="1" lang="en-US" altLang="ja-JP" sz="1050" dirty="0"/>
              <a:t>,  </a:t>
            </a:r>
            <a:r>
              <a:rPr kumimoji="1" lang="en-US" altLang="ja-JP" sz="1050" dirty="0" err="1"/>
              <a:t>b_hkl</a:t>
            </a:r>
            <a:r>
              <a:rPr kumimoji="1" lang="en-US" altLang="ja-JP" sz="1050" dirty="0"/>
              <a:t>,  </a:t>
            </a:r>
            <a:r>
              <a:rPr kumimoji="1" lang="en-US" altLang="ja-JP" sz="1050" dirty="0" err="1"/>
              <a:t>d_hkl</a:t>
            </a:r>
            <a:r>
              <a:rPr kumimoji="1" lang="en-US" altLang="ja-JP" sz="1050" dirty="0"/>
              <a:t>,  sigma0, </a:t>
            </a:r>
          </a:p>
        </p:txBody>
      </p:sp>
      <p:sp>
        <p:nvSpPr>
          <p:cNvPr id="43" name="テキスト ボックス 42">
            <a:extLst>
              <a:ext uri="{FF2B5EF4-FFF2-40B4-BE49-F238E27FC236}">
                <a16:creationId xmlns:a16="http://schemas.microsoft.com/office/drawing/2014/main" id="{6ECAABCB-7B51-2833-02C4-E89AB9656C60}"/>
              </a:ext>
            </a:extLst>
          </p:cNvPr>
          <p:cNvSpPr txBox="1"/>
          <p:nvPr/>
        </p:nvSpPr>
        <p:spPr>
          <a:xfrm>
            <a:off x="3496828" y="5620079"/>
            <a:ext cx="2332370" cy="188846"/>
          </a:xfrm>
          <a:prstGeom prst="rect">
            <a:avLst/>
          </a:prstGeom>
          <a:solidFill>
            <a:schemeClr val="bg1">
              <a:alpha val="70000"/>
            </a:schemeClr>
          </a:solidFill>
        </p:spPr>
        <p:txBody>
          <a:bodyPr wrap="none" lIns="0" tIns="27000" rIns="0" bIns="0" rtlCol="0">
            <a:spAutoFit/>
          </a:bodyPr>
          <a:lstStyle/>
          <a:p>
            <a:r>
              <a:rPr kumimoji="1" lang="en-US" altLang="ja-JP" sz="1050" dirty="0"/>
              <a:t>b0_err,          </a:t>
            </a:r>
            <a:r>
              <a:rPr kumimoji="1" lang="en-US" altLang="ja-JP" sz="1050" dirty="0" err="1"/>
              <a:t>b_hkl_err</a:t>
            </a:r>
            <a:r>
              <a:rPr kumimoji="1" lang="en-US" altLang="ja-JP" sz="1050" dirty="0"/>
              <a:t>,        sigma0_err, </a:t>
            </a:r>
            <a:endParaRPr kumimoji="1" lang="en-US" altLang="ja-JP" sz="1050" baseline="30000" dirty="0"/>
          </a:p>
        </p:txBody>
      </p:sp>
      <p:sp>
        <p:nvSpPr>
          <p:cNvPr id="2" name="テキスト ボックス 1">
            <a:extLst>
              <a:ext uri="{FF2B5EF4-FFF2-40B4-BE49-F238E27FC236}">
                <a16:creationId xmlns:a16="http://schemas.microsoft.com/office/drawing/2014/main" id="{384D294C-7CAD-CF5A-34A5-D30AF5D21849}"/>
              </a:ext>
            </a:extLst>
          </p:cNvPr>
          <p:cNvSpPr txBox="1"/>
          <p:nvPr/>
        </p:nvSpPr>
        <p:spPr>
          <a:xfrm>
            <a:off x="7077575" y="4972972"/>
            <a:ext cx="1877437" cy="276999"/>
          </a:xfrm>
          <a:prstGeom prst="rect">
            <a:avLst/>
          </a:prstGeom>
          <a:noFill/>
        </p:spPr>
        <p:txBody>
          <a:bodyPr wrap="none" rtlCol="0">
            <a:spAutoFit/>
          </a:bodyPr>
          <a:lstStyle/>
          <a:p>
            <a:r>
              <a:rPr kumimoji="1" lang="ja-JP" altLang="en-US" sz="1200" dirty="0"/>
              <a:t>こちらに数値は出ません</a:t>
            </a:r>
            <a:endParaRPr kumimoji="1" lang="en-US" altLang="ja-JP" sz="1200" dirty="0"/>
          </a:p>
        </p:txBody>
      </p:sp>
    </p:spTree>
    <p:extLst>
      <p:ext uri="{BB962C8B-B14F-4D97-AF65-F5344CB8AC3E}">
        <p14:creationId xmlns:p14="http://schemas.microsoft.com/office/powerpoint/2010/main" val="126316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CD0E4D-9EDA-FF98-8B1A-CDA78DE62244}"/>
              </a:ext>
            </a:extLst>
          </p:cNvPr>
          <p:cNvPicPr>
            <a:picLocks noChangeAspect="1"/>
          </p:cNvPicPr>
          <p:nvPr/>
        </p:nvPicPr>
        <p:blipFill>
          <a:blip r:embed="rId2"/>
          <a:stretch>
            <a:fillRect/>
          </a:stretch>
        </p:blipFill>
        <p:spPr>
          <a:xfrm>
            <a:off x="457200" y="857250"/>
            <a:ext cx="8229600" cy="5143500"/>
          </a:xfrm>
          <a:prstGeom prst="rect">
            <a:avLst/>
          </a:prstGeom>
        </p:spPr>
      </p:pic>
      <p:sp>
        <p:nvSpPr>
          <p:cNvPr id="4" name="テキスト ボックス 3">
            <a:extLst>
              <a:ext uri="{FF2B5EF4-FFF2-40B4-BE49-F238E27FC236}">
                <a16:creationId xmlns:a16="http://schemas.microsoft.com/office/drawing/2014/main" id="{470B7195-D149-3DA8-B039-3E49A2B4CEBC}"/>
              </a:ext>
            </a:extLst>
          </p:cNvPr>
          <p:cNvSpPr txBox="1"/>
          <p:nvPr/>
        </p:nvSpPr>
        <p:spPr>
          <a:xfrm>
            <a:off x="1024681" y="1384264"/>
            <a:ext cx="120226" cy="188846"/>
          </a:xfrm>
          <a:prstGeom prst="rect">
            <a:avLst/>
          </a:prstGeom>
          <a:solidFill>
            <a:schemeClr val="bg1">
              <a:alpha val="70000"/>
            </a:schemeClr>
          </a:solidFill>
        </p:spPr>
        <p:txBody>
          <a:bodyPr wrap="none" lIns="0" tIns="27000" rIns="0" bIns="0" rtlCol="0">
            <a:spAutoFit/>
          </a:bodyPr>
          <a:lstStyle/>
          <a:p>
            <a:r>
              <a:rPr kumimoji="1" lang="el-GR" altLang="ja-JP" sz="1050" dirty="0"/>
              <a:t>χ</a:t>
            </a:r>
            <a:r>
              <a:rPr kumimoji="1" lang="en-US" altLang="ja-JP" sz="1050" baseline="30000" dirty="0"/>
              <a:t>2</a:t>
            </a:r>
          </a:p>
        </p:txBody>
      </p:sp>
      <p:sp>
        <p:nvSpPr>
          <p:cNvPr id="5" name="テキスト ボックス 4">
            <a:extLst>
              <a:ext uri="{FF2B5EF4-FFF2-40B4-BE49-F238E27FC236}">
                <a16:creationId xmlns:a16="http://schemas.microsoft.com/office/drawing/2014/main" id="{7778894B-4A0F-69FD-E0B5-3475D0B9EEE4}"/>
              </a:ext>
            </a:extLst>
          </p:cNvPr>
          <p:cNvSpPr txBox="1"/>
          <p:nvPr/>
        </p:nvSpPr>
        <p:spPr>
          <a:xfrm>
            <a:off x="2969704" y="1384264"/>
            <a:ext cx="424796" cy="188846"/>
          </a:xfrm>
          <a:prstGeom prst="rect">
            <a:avLst/>
          </a:prstGeom>
          <a:solidFill>
            <a:schemeClr val="bg1">
              <a:alpha val="70000"/>
            </a:schemeClr>
          </a:solidFill>
        </p:spPr>
        <p:txBody>
          <a:bodyPr wrap="none" lIns="0" tIns="27000" rIns="0" bIns="0" rtlCol="0">
            <a:spAutoFit/>
          </a:bodyPr>
          <a:lstStyle/>
          <a:p>
            <a:r>
              <a:rPr kumimoji="1" lang="en-US" altLang="ja-JP" sz="1050" dirty="0"/>
              <a:t>sigma0</a:t>
            </a:r>
          </a:p>
        </p:txBody>
      </p:sp>
      <p:sp>
        <p:nvSpPr>
          <p:cNvPr id="6" name="テキスト ボックス 5">
            <a:extLst>
              <a:ext uri="{FF2B5EF4-FFF2-40B4-BE49-F238E27FC236}">
                <a16:creationId xmlns:a16="http://schemas.microsoft.com/office/drawing/2014/main" id="{18C86CE2-34E1-69B0-7485-FAACC624B1AD}"/>
              </a:ext>
            </a:extLst>
          </p:cNvPr>
          <p:cNvSpPr txBox="1"/>
          <p:nvPr/>
        </p:nvSpPr>
        <p:spPr>
          <a:xfrm>
            <a:off x="5161322" y="3240154"/>
            <a:ext cx="141064" cy="188846"/>
          </a:xfrm>
          <a:prstGeom prst="rect">
            <a:avLst/>
          </a:prstGeom>
          <a:solidFill>
            <a:schemeClr val="bg1">
              <a:alpha val="70000"/>
            </a:schemeClr>
          </a:solidFill>
        </p:spPr>
        <p:txBody>
          <a:bodyPr wrap="none" lIns="0" tIns="27000" rIns="0" bIns="0" rtlCol="0">
            <a:spAutoFit/>
          </a:bodyPr>
          <a:lstStyle/>
          <a:p>
            <a:r>
              <a:rPr kumimoji="1" lang="en-US" altLang="ja-JP" sz="1050" dirty="0"/>
              <a:t>a0</a:t>
            </a:r>
          </a:p>
        </p:txBody>
      </p:sp>
      <p:sp>
        <p:nvSpPr>
          <p:cNvPr id="7" name="テキスト ボックス 6">
            <a:extLst>
              <a:ext uri="{FF2B5EF4-FFF2-40B4-BE49-F238E27FC236}">
                <a16:creationId xmlns:a16="http://schemas.microsoft.com/office/drawing/2014/main" id="{E47FA977-6DBB-213F-4442-B3FEC84455A3}"/>
              </a:ext>
            </a:extLst>
          </p:cNvPr>
          <p:cNvSpPr txBox="1"/>
          <p:nvPr/>
        </p:nvSpPr>
        <p:spPr>
          <a:xfrm>
            <a:off x="2969704" y="3240154"/>
            <a:ext cx="150682" cy="188846"/>
          </a:xfrm>
          <a:prstGeom prst="rect">
            <a:avLst/>
          </a:prstGeom>
          <a:solidFill>
            <a:schemeClr val="bg1">
              <a:alpha val="70000"/>
            </a:schemeClr>
          </a:solidFill>
        </p:spPr>
        <p:txBody>
          <a:bodyPr wrap="none" lIns="0" tIns="27000" rIns="0" bIns="0" rtlCol="0">
            <a:spAutoFit/>
          </a:bodyPr>
          <a:lstStyle/>
          <a:p>
            <a:r>
              <a:rPr kumimoji="1" lang="en-US" altLang="ja-JP" sz="1050" dirty="0"/>
              <a:t>b0</a:t>
            </a:r>
          </a:p>
        </p:txBody>
      </p:sp>
      <p:sp>
        <p:nvSpPr>
          <p:cNvPr id="8" name="テキスト ボックス 7">
            <a:extLst>
              <a:ext uri="{FF2B5EF4-FFF2-40B4-BE49-F238E27FC236}">
                <a16:creationId xmlns:a16="http://schemas.microsoft.com/office/drawing/2014/main" id="{4B2D8B97-5BD1-C57C-1F04-F46C2DB6FEB8}"/>
              </a:ext>
            </a:extLst>
          </p:cNvPr>
          <p:cNvSpPr txBox="1"/>
          <p:nvPr/>
        </p:nvSpPr>
        <p:spPr>
          <a:xfrm>
            <a:off x="1024682" y="3240154"/>
            <a:ext cx="301365" cy="188846"/>
          </a:xfrm>
          <a:prstGeom prst="rect">
            <a:avLst/>
          </a:prstGeom>
          <a:solidFill>
            <a:schemeClr val="bg1">
              <a:alpha val="70000"/>
            </a:schemeClr>
          </a:solidFill>
        </p:spPr>
        <p:txBody>
          <a:bodyPr wrap="none" lIns="0" tIns="27000" rIns="0" bIns="0" rtlCol="0">
            <a:spAutoFit/>
          </a:bodyPr>
          <a:lstStyle/>
          <a:p>
            <a:r>
              <a:rPr kumimoji="1" lang="en-US" altLang="ja-JP" sz="1050" dirty="0" err="1"/>
              <a:t>a_hkl</a:t>
            </a:r>
            <a:endParaRPr kumimoji="1" lang="en-US" altLang="ja-JP" sz="1050" dirty="0"/>
          </a:p>
        </p:txBody>
      </p:sp>
      <p:sp>
        <p:nvSpPr>
          <p:cNvPr id="9" name="テキスト ボックス 8">
            <a:extLst>
              <a:ext uri="{FF2B5EF4-FFF2-40B4-BE49-F238E27FC236}">
                <a16:creationId xmlns:a16="http://schemas.microsoft.com/office/drawing/2014/main" id="{8216E056-ACD6-320F-FC9B-A880A5FD237A}"/>
              </a:ext>
            </a:extLst>
          </p:cNvPr>
          <p:cNvSpPr txBox="1"/>
          <p:nvPr/>
        </p:nvSpPr>
        <p:spPr>
          <a:xfrm>
            <a:off x="7407145" y="1384264"/>
            <a:ext cx="310983" cy="188846"/>
          </a:xfrm>
          <a:prstGeom prst="rect">
            <a:avLst/>
          </a:prstGeom>
          <a:solidFill>
            <a:schemeClr val="bg1">
              <a:alpha val="70000"/>
            </a:schemeClr>
          </a:solidFill>
        </p:spPr>
        <p:txBody>
          <a:bodyPr wrap="none" lIns="0" tIns="27000" rIns="0" bIns="0" rtlCol="0">
            <a:spAutoFit/>
          </a:bodyPr>
          <a:lstStyle/>
          <a:p>
            <a:r>
              <a:rPr kumimoji="1" lang="en-US" altLang="ja-JP" sz="1050" dirty="0" err="1"/>
              <a:t>b_hkl</a:t>
            </a:r>
            <a:endParaRPr kumimoji="1" lang="en-US" altLang="ja-JP" sz="1050" dirty="0"/>
          </a:p>
        </p:txBody>
      </p:sp>
      <p:sp>
        <p:nvSpPr>
          <p:cNvPr id="10" name="テキスト ボックス 9">
            <a:extLst>
              <a:ext uri="{FF2B5EF4-FFF2-40B4-BE49-F238E27FC236}">
                <a16:creationId xmlns:a16="http://schemas.microsoft.com/office/drawing/2014/main" id="{B42E04C1-B164-C080-F2B3-73AA0D31FE82}"/>
              </a:ext>
            </a:extLst>
          </p:cNvPr>
          <p:cNvSpPr txBox="1"/>
          <p:nvPr/>
        </p:nvSpPr>
        <p:spPr>
          <a:xfrm>
            <a:off x="5161322" y="1384264"/>
            <a:ext cx="310983" cy="188846"/>
          </a:xfrm>
          <a:prstGeom prst="rect">
            <a:avLst/>
          </a:prstGeom>
          <a:solidFill>
            <a:schemeClr val="bg1">
              <a:alpha val="70000"/>
            </a:schemeClr>
          </a:solidFill>
        </p:spPr>
        <p:txBody>
          <a:bodyPr wrap="none" lIns="0" tIns="27000" rIns="0" bIns="0" rtlCol="0">
            <a:spAutoFit/>
          </a:bodyPr>
          <a:lstStyle/>
          <a:p>
            <a:r>
              <a:rPr kumimoji="1" lang="en-US" altLang="ja-JP" sz="1050" dirty="0" err="1"/>
              <a:t>d_hkl</a:t>
            </a:r>
            <a:endParaRPr kumimoji="1" lang="en-US" altLang="ja-JP" sz="1050" dirty="0"/>
          </a:p>
        </p:txBody>
      </p:sp>
      <p:sp>
        <p:nvSpPr>
          <p:cNvPr id="11" name="テキスト ボックス 10">
            <a:extLst>
              <a:ext uri="{FF2B5EF4-FFF2-40B4-BE49-F238E27FC236}">
                <a16:creationId xmlns:a16="http://schemas.microsoft.com/office/drawing/2014/main" id="{C2214157-BF98-6BF5-A71F-5A6DBB8AE609}"/>
              </a:ext>
            </a:extLst>
          </p:cNvPr>
          <p:cNvSpPr txBox="1"/>
          <p:nvPr/>
        </p:nvSpPr>
        <p:spPr>
          <a:xfrm>
            <a:off x="4244175" y="5096043"/>
            <a:ext cx="2293898" cy="188846"/>
          </a:xfrm>
          <a:prstGeom prst="rect">
            <a:avLst/>
          </a:prstGeom>
          <a:solidFill>
            <a:schemeClr val="bg1">
              <a:alpha val="70000"/>
            </a:schemeClr>
          </a:solidFill>
        </p:spPr>
        <p:txBody>
          <a:bodyPr wrap="none" lIns="0" tIns="27000" rIns="0" bIns="0" rtlCol="0">
            <a:spAutoFit/>
          </a:bodyPr>
          <a:lstStyle/>
          <a:p>
            <a:r>
              <a:rPr kumimoji="1" lang="en-US" altLang="ja-JP" sz="1050" dirty="0"/>
              <a:t>Result parameter</a:t>
            </a:r>
            <a:r>
              <a:rPr kumimoji="1" lang="ja-JP" altLang="en-US" sz="1050" dirty="0"/>
              <a:t>を</a:t>
            </a:r>
            <a:r>
              <a:rPr kumimoji="1" lang="en-US" altLang="ja-JP" sz="1050" dirty="0"/>
              <a:t>Igor Pro</a:t>
            </a:r>
            <a:r>
              <a:rPr kumimoji="1" lang="ja-JP" altLang="en-US" sz="1050" dirty="0"/>
              <a:t>でプロット</a:t>
            </a:r>
            <a:endParaRPr kumimoji="1" lang="en-US" altLang="ja-JP" sz="1050" dirty="0"/>
          </a:p>
        </p:txBody>
      </p:sp>
    </p:spTree>
    <p:extLst>
      <p:ext uri="{BB962C8B-B14F-4D97-AF65-F5344CB8AC3E}">
        <p14:creationId xmlns:p14="http://schemas.microsoft.com/office/powerpoint/2010/main" val="83691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11" name="図 10">
            <a:extLst>
              <a:ext uri="{FF2B5EF4-FFF2-40B4-BE49-F238E27FC236}">
                <a16:creationId xmlns:a16="http://schemas.microsoft.com/office/drawing/2014/main" id="{287F209A-AA14-4ED1-BF4D-4A4767A04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90" cy="4633124"/>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308324"/>
          </a:xfrm>
          <a:prstGeom prst="rect">
            <a:avLst/>
          </a:prstGeom>
          <a:noFill/>
        </p:spPr>
        <p:txBody>
          <a:bodyPr wrap="square" rtlCol="0">
            <a:spAutoFit/>
          </a:bodyPr>
          <a:lstStyle/>
          <a:p>
            <a:r>
              <a:rPr kumimoji="1" lang="en-US" altLang="ja-JP" dirty="0"/>
              <a:t>Windows</a:t>
            </a:r>
            <a:r>
              <a:rPr kumimoji="1" lang="ja-JP" altLang="en-US" dirty="0"/>
              <a:t>で</a:t>
            </a:r>
            <a:r>
              <a:rPr kumimoji="1" lang="en-US" altLang="ja-JP" dirty="0"/>
              <a:t>GUI-RITS</a:t>
            </a:r>
            <a:r>
              <a:rPr kumimoji="1" lang="ja-JP" altLang="en-US" dirty="0"/>
              <a:t>を起動すると、特段カスタマイズしない限り、このような</a:t>
            </a:r>
            <a:r>
              <a:rPr kumimoji="1" lang="en-US" altLang="ja-JP" dirty="0"/>
              <a:t>2</a:t>
            </a:r>
            <a:r>
              <a:rPr kumimoji="1" lang="ja-JP" altLang="en-US" dirty="0"/>
              <a:t>つの窓が立ち上がる。</a:t>
            </a:r>
            <a:endParaRPr kumimoji="1" lang="en-US" altLang="ja-JP" dirty="0"/>
          </a:p>
          <a:p>
            <a:r>
              <a:rPr kumimoji="1" lang="ja-JP" altLang="en-US" dirty="0"/>
              <a:t>本マニュアルでは、左下を「ターミナル」、右上を「メイン画面」と呼ぶ。</a:t>
            </a:r>
            <a:endParaRPr kumimoji="1" lang="en-US" altLang="ja-JP" dirty="0"/>
          </a:p>
          <a:p>
            <a:r>
              <a:rPr kumimoji="1" lang="ja-JP" altLang="en-US" dirty="0"/>
              <a:t>ターミナルにはコントロールの機能はない。邪魔なら隠しておいて可。</a:t>
            </a:r>
          </a:p>
        </p:txBody>
      </p:sp>
      <p:sp>
        <p:nvSpPr>
          <p:cNvPr id="14" name="テキスト ボックス 13">
            <a:extLst>
              <a:ext uri="{FF2B5EF4-FFF2-40B4-BE49-F238E27FC236}">
                <a16:creationId xmlns:a16="http://schemas.microsoft.com/office/drawing/2014/main" id="{C36D9159-6528-46CE-887A-A8474A5FBACF}"/>
              </a:ext>
            </a:extLst>
          </p:cNvPr>
          <p:cNvSpPr txBox="1"/>
          <p:nvPr/>
        </p:nvSpPr>
        <p:spPr>
          <a:xfrm>
            <a:off x="5888241" y="1720567"/>
            <a:ext cx="1338828" cy="369332"/>
          </a:xfrm>
          <a:prstGeom prst="rect">
            <a:avLst/>
          </a:prstGeom>
          <a:noFill/>
        </p:spPr>
        <p:txBody>
          <a:bodyPr wrap="none" rtlCol="0">
            <a:spAutoFit/>
          </a:bodyPr>
          <a:lstStyle/>
          <a:p>
            <a:r>
              <a:rPr kumimoji="1" lang="ja-JP" altLang="en-US" dirty="0"/>
              <a:t>メイン画面</a:t>
            </a:r>
          </a:p>
        </p:txBody>
      </p:sp>
      <p:sp>
        <p:nvSpPr>
          <p:cNvPr id="15" name="テキスト ボックス 14">
            <a:extLst>
              <a:ext uri="{FF2B5EF4-FFF2-40B4-BE49-F238E27FC236}">
                <a16:creationId xmlns:a16="http://schemas.microsoft.com/office/drawing/2014/main" id="{3B66B1B2-1377-4165-B680-C631F6358AE8}"/>
              </a:ext>
            </a:extLst>
          </p:cNvPr>
          <p:cNvSpPr txBox="1"/>
          <p:nvPr/>
        </p:nvSpPr>
        <p:spPr>
          <a:xfrm>
            <a:off x="2009311" y="5202937"/>
            <a:ext cx="1338828" cy="369332"/>
          </a:xfrm>
          <a:prstGeom prst="rect">
            <a:avLst/>
          </a:prstGeom>
          <a:noFill/>
        </p:spPr>
        <p:txBody>
          <a:bodyPr wrap="none" rtlCol="0">
            <a:spAutoFit/>
          </a:bodyPr>
          <a:lstStyle/>
          <a:p>
            <a:r>
              <a:rPr kumimoji="1" lang="ja-JP" altLang="en-US" dirty="0">
                <a:solidFill>
                  <a:schemeClr val="bg1"/>
                </a:solidFill>
              </a:rPr>
              <a:t>ターミナル</a:t>
            </a:r>
          </a:p>
        </p:txBody>
      </p:sp>
    </p:spTree>
    <p:extLst>
      <p:ext uri="{BB962C8B-B14F-4D97-AF65-F5344CB8AC3E}">
        <p14:creationId xmlns:p14="http://schemas.microsoft.com/office/powerpoint/2010/main" val="168321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2DA968-2356-B191-2FA6-7E112F059026}"/>
              </a:ext>
            </a:extLst>
          </p:cNvPr>
          <p:cNvPicPr>
            <a:picLocks noChangeAspect="1"/>
          </p:cNvPicPr>
          <p:nvPr/>
        </p:nvPicPr>
        <p:blipFill>
          <a:blip r:embed="rId2"/>
          <a:stretch>
            <a:fillRect/>
          </a:stretch>
        </p:blipFill>
        <p:spPr>
          <a:xfrm>
            <a:off x="3896677" y="0"/>
            <a:ext cx="5247323" cy="4627245"/>
          </a:xfrm>
          <a:prstGeom prst="rect">
            <a:avLst/>
          </a:prstGeom>
        </p:spPr>
      </p:pic>
      <p:pic>
        <p:nvPicPr>
          <p:cNvPr id="9" name="図 8">
            <a:extLst>
              <a:ext uri="{FF2B5EF4-FFF2-40B4-BE49-F238E27FC236}">
                <a16:creationId xmlns:a16="http://schemas.microsoft.com/office/drawing/2014/main" id="{5F6DC087-9BB7-4884-A4A4-7D96D0CFD431}"/>
              </a:ext>
            </a:extLst>
          </p:cNvPr>
          <p:cNvPicPr>
            <a:picLocks noChangeAspect="1"/>
          </p:cNvPicPr>
          <p:nvPr/>
        </p:nvPicPr>
        <p:blipFill>
          <a:blip r:embed="rId3"/>
          <a:stretch>
            <a:fillRect/>
          </a:stretch>
        </p:blipFill>
        <p:spPr>
          <a:xfrm>
            <a:off x="0" y="3469005"/>
            <a:ext cx="6503670" cy="338899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3890518" y="382008"/>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862322"/>
          </a:xfrm>
          <a:prstGeom prst="rect">
            <a:avLst/>
          </a:prstGeom>
          <a:solidFill>
            <a:schemeClr val="bg1">
              <a:alpha val="70000"/>
            </a:schemeClr>
          </a:solidFill>
        </p:spPr>
        <p:txBody>
          <a:bodyPr wrap="square" rtlCol="0">
            <a:spAutoFit/>
          </a:bodyPr>
          <a:lstStyle/>
          <a:p>
            <a:r>
              <a:rPr kumimoji="1" lang="ja-JP" altLang="en-US" dirty="0"/>
              <a:t>手始めに「</a:t>
            </a:r>
            <a:r>
              <a:rPr kumimoji="1" lang="en-GB" altLang="ja-JP" dirty="0" err="1"/>
              <a:t>RitsEdgeTemplate</a:t>
            </a:r>
            <a:r>
              <a:rPr kumimoji="1" lang="ja-JP" altLang="en-US" dirty="0"/>
              <a:t>」フォルダの中の「</a:t>
            </a:r>
            <a:r>
              <a:rPr kumimoji="1" lang="en-US" altLang="ja-JP" dirty="0" err="1"/>
              <a:t>EDGE_single_phase</a:t>
            </a:r>
            <a:r>
              <a:rPr kumimoji="1" lang="ja-JP" altLang="en-US" dirty="0"/>
              <a:t>」からデータをロードしてみましょう。</a:t>
            </a:r>
          </a:p>
          <a:p>
            <a:endParaRPr kumimoji="1" lang="en-US" altLang="ja-JP" dirty="0"/>
          </a:p>
          <a:p>
            <a:r>
              <a:rPr kumimoji="1" lang="ja-JP" altLang="en-US" dirty="0"/>
              <a:t>ファイルメニューから「</a:t>
            </a:r>
            <a:r>
              <a:rPr kumimoji="1" lang="en-US" altLang="ja-JP" dirty="0"/>
              <a:t>Load Data File</a:t>
            </a:r>
            <a:r>
              <a:rPr kumimoji="1" lang="ja-JP" altLang="en-US" dirty="0"/>
              <a:t>」を選択します。</a:t>
            </a:r>
          </a:p>
          <a:p>
            <a:r>
              <a:rPr kumimoji="1" lang="en-US" altLang="ja-JP" dirty="0"/>
              <a:t>Windows</a:t>
            </a:r>
            <a:r>
              <a:rPr kumimoji="1" lang="ja-JP" altLang="en-US" dirty="0"/>
              <a:t>のエクスプローラ画面が表示されますので、データファイル</a:t>
            </a:r>
            <a:r>
              <a:rPr kumimoji="1" lang="en-US" altLang="ja-JP" dirty="0"/>
              <a:t>'Fe10_00000.dat'</a:t>
            </a:r>
            <a:r>
              <a:rPr kumimoji="1" lang="ja-JP" altLang="en-US" dirty="0"/>
              <a:t>を選択します。</a:t>
            </a:r>
          </a:p>
          <a:p>
            <a:endParaRPr kumimoji="1" lang="ja-JP" altLang="en-US" dirty="0"/>
          </a:p>
        </p:txBody>
      </p:sp>
      <p:pic>
        <p:nvPicPr>
          <p:cNvPr id="2" name="グラフィックス 1" descr="カーソル 単色塗りつぶし">
            <a:extLst>
              <a:ext uri="{FF2B5EF4-FFF2-40B4-BE49-F238E27FC236}">
                <a16:creationId xmlns:a16="http://schemas.microsoft.com/office/drawing/2014/main" id="{9299D93F-4D89-2B22-8C8A-F403DD00F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3033745" y="3973183"/>
            <a:ext cx="301752" cy="301752"/>
          </a:xfrm>
          <a:prstGeom prst="rect">
            <a:avLst/>
          </a:prstGeom>
        </p:spPr>
      </p:pic>
    </p:spTree>
    <p:extLst>
      <p:ext uri="{BB962C8B-B14F-4D97-AF65-F5344CB8AC3E}">
        <p14:creationId xmlns:p14="http://schemas.microsoft.com/office/powerpoint/2010/main" val="345817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4" name="図 3">
            <a:extLst>
              <a:ext uri="{FF2B5EF4-FFF2-40B4-BE49-F238E27FC236}">
                <a16:creationId xmlns:a16="http://schemas.microsoft.com/office/drawing/2014/main" id="{B036A5D9-D40B-F08E-1C0E-5BDA1C6E96DA}"/>
              </a:ext>
            </a:extLst>
          </p:cNvPr>
          <p:cNvPicPr>
            <a:picLocks noChangeAspect="1"/>
          </p:cNvPicPr>
          <p:nvPr/>
        </p:nvPicPr>
        <p:blipFill>
          <a:blip r:embed="rId3"/>
          <a:stretch>
            <a:fillRect/>
          </a:stretch>
        </p:blipFill>
        <p:spPr>
          <a:xfrm>
            <a:off x="3896677" y="0"/>
            <a:ext cx="5247323"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6053138" y="817435"/>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3416320"/>
          </a:xfrm>
          <a:prstGeom prst="rect">
            <a:avLst/>
          </a:prstGeom>
          <a:noFill/>
        </p:spPr>
        <p:txBody>
          <a:bodyPr wrap="square" rtlCol="0">
            <a:spAutoFit/>
          </a:bodyPr>
          <a:lstStyle/>
          <a:p>
            <a:r>
              <a:rPr kumimoji="1" lang="ja-JP" altLang="en-US" dirty="0"/>
              <a:t>サンプルのデータファイル</a:t>
            </a:r>
            <a:r>
              <a:rPr kumimoji="1" lang="en-US" altLang="ja-JP" dirty="0"/>
              <a:t>(Fe10_00000.dat)</a:t>
            </a:r>
            <a:r>
              <a:rPr kumimoji="1" lang="ja-JP" altLang="en-US" dirty="0"/>
              <a:t>を読み込むと、右のメイン画面のようにスペクトルが表示されます。横軸は</a:t>
            </a:r>
            <a:r>
              <a:rPr kumimoji="1" lang="en-US" altLang="ja-JP" dirty="0"/>
              <a:t>tof(μs)</a:t>
            </a:r>
            <a:r>
              <a:rPr kumimoji="1" lang="ja-JP" altLang="en-US" dirty="0"/>
              <a:t>、縦軸は透過率です。</a:t>
            </a:r>
            <a:endParaRPr kumimoji="1" lang="en-US" altLang="ja-JP" dirty="0"/>
          </a:p>
          <a:p>
            <a:endParaRPr kumimoji="1" lang="en-US" altLang="ja-JP" dirty="0"/>
          </a:p>
          <a:p>
            <a:r>
              <a:rPr kumimoji="1" lang="en-US" altLang="ja-JP" dirty="0"/>
              <a:t>Display menu</a:t>
            </a:r>
            <a:r>
              <a:rPr kumimoji="1" lang="ja-JP" altLang="en-US" dirty="0"/>
              <a:t>の説明は割愛します。</a:t>
            </a:r>
            <a:endParaRPr kumimoji="1" lang="en-US" altLang="ja-JP" dirty="0"/>
          </a:p>
          <a:p>
            <a:endParaRPr kumimoji="1" lang="en-US" altLang="ja-JP" dirty="0"/>
          </a:p>
          <a:p>
            <a:r>
              <a:rPr kumimoji="1" lang="ja-JP" altLang="en-US" dirty="0"/>
              <a:t>次に、</a:t>
            </a:r>
            <a:r>
              <a:rPr kumimoji="1" lang="en-US" altLang="ja-JP" dirty="0"/>
              <a:t>Edit menu</a:t>
            </a:r>
            <a:r>
              <a:rPr kumimoji="1" lang="ja-JP" altLang="en-US" dirty="0"/>
              <a:t>から</a:t>
            </a:r>
            <a:r>
              <a:rPr kumimoji="1" lang="en-US" altLang="ja-JP" dirty="0"/>
              <a:t>mode3 (manual)</a:t>
            </a:r>
            <a:r>
              <a:rPr kumimoji="1" lang="ja-JP" altLang="en-US" dirty="0"/>
              <a:t>を選びます。</a:t>
            </a:r>
            <a:endParaRPr kumimoji="1" lang="en-US" altLang="ja-JP" dirty="0"/>
          </a:p>
          <a:p>
            <a:r>
              <a:rPr kumimoji="1" lang="en-US" altLang="ja-JP" dirty="0"/>
              <a:t>mode0~2</a:t>
            </a:r>
            <a:r>
              <a:rPr kumimoji="1" lang="ja-JP" altLang="en-US" dirty="0"/>
              <a:t>の説明はここでは割愛します。</a:t>
            </a:r>
          </a:p>
        </p:txBody>
      </p:sp>
    </p:spTree>
    <p:extLst>
      <p:ext uri="{BB962C8B-B14F-4D97-AF65-F5344CB8AC3E}">
        <p14:creationId xmlns:p14="http://schemas.microsoft.com/office/powerpoint/2010/main" val="7000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3C14B06-CD34-5E8E-9A2D-D4F1F5D608F8}"/>
              </a:ext>
            </a:extLst>
          </p:cNvPr>
          <p:cNvPicPr>
            <a:picLocks noChangeAspect="1"/>
          </p:cNvPicPr>
          <p:nvPr/>
        </p:nvPicPr>
        <p:blipFill>
          <a:blip r:embed="rId2"/>
          <a:stretch>
            <a:fillRect/>
          </a:stretch>
        </p:blipFill>
        <p:spPr>
          <a:xfrm>
            <a:off x="3896677" y="0"/>
            <a:ext cx="5247323" cy="4627245"/>
          </a:xfrm>
          <a:prstGeom prst="rect">
            <a:avLst/>
          </a:prstGeom>
        </p:spPr>
      </p:pic>
      <p:pic>
        <p:nvPicPr>
          <p:cNvPr id="14" name="図 13">
            <a:extLst>
              <a:ext uri="{FF2B5EF4-FFF2-40B4-BE49-F238E27FC236}">
                <a16:creationId xmlns:a16="http://schemas.microsoft.com/office/drawing/2014/main" id="{7C0C7C2A-EC58-5E0E-F315-6D514BB9337C}"/>
              </a:ext>
            </a:extLst>
          </p:cNvPr>
          <p:cNvPicPr>
            <a:picLocks noChangeAspect="1"/>
          </p:cNvPicPr>
          <p:nvPr/>
        </p:nvPicPr>
        <p:blipFill>
          <a:blip r:embed="rId3"/>
          <a:stretch>
            <a:fillRect/>
          </a:stretch>
        </p:blipFill>
        <p:spPr>
          <a:xfrm>
            <a:off x="2640330" y="3469005"/>
            <a:ext cx="6503670" cy="3388995"/>
          </a:xfrm>
          <a:prstGeom prst="rect">
            <a:avLst/>
          </a:prstGeom>
        </p:spPr>
      </p:pic>
      <p:pic>
        <p:nvPicPr>
          <p:cNvPr id="13" name="図 12">
            <a:extLst>
              <a:ext uri="{FF2B5EF4-FFF2-40B4-BE49-F238E27FC236}">
                <a16:creationId xmlns:a16="http://schemas.microsoft.com/office/drawing/2014/main" id="{2FD0A54F-9356-49D1-9BB9-491D7FA4E7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2733333" cy="4040000"/>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958624" y="367491"/>
            <a:ext cx="301752" cy="301752"/>
          </a:xfrm>
          <a:prstGeom prst="rect">
            <a:avLst/>
          </a:prstGeom>
        </p:spPr>
      </p:pic>
      <p:cxnSp>
        <p:nvCxnSpPr>
          <p:cNvPr id="2" name="直線矢印コネクタ 1">
            <a:extLst>
              <a:ext uri="{FF2B5EF4-FFF2-40B4-BE49-F238E27FC236}">
                <a16:creationId xmlns:a16="http://schemas.microsoft.com/office/drawing/2014/main" id="{755AC7A0-CCC1-FD61-4E10-DEE0327FCDA4}"/>
              </a:ext>
            </a:extLst>
          </p:cNvPr>
          <p:cNvCxnSpPr>
            <a:cxnSpLocks/>
          </p:cNvCxnSpPr>
          <p:nvPr/>
        </p:nvCxnSpPr>
        <p:spPr>
          <a:xfrm>
            <a:off x="1331690" y="325869"/>
            <a:ext cx="0" cy="288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DEFD246-18C3-AC43-DCFA-9940D6C76DB6}"/>
              </a:ext>
            </a:extLst>
          </p:cNvPr>
          <p:cNvSpPr txBox="1"/>
          <p:nvPr/>
        </p:nvSpPr>
        <p:spPr>
          <a:xfrm>
            <a:off x="1151234" y="99207"/>
            <a:ext cx="359073" cy="251795"/>
          </a:xfrm>
          <a:prstGeom prst="rect">
            <a:avLst/>
          </a:prstGeom>
          <a:noFill/>
        </p:spPr>
        <p:txBody>
          <a:bodyPr wrap="none" lIns="0" tIns="36000" rIns="0" bIns="0" rtlCol="0">
            <a:spAutoFit/>
          </a:bodyPr>
          <a:lstStyle/>
          <a:p>
            <a:r>
              <a:rPr kumimoji="1" lang="ja-JP" altLang="en-US" sz="1400" dirty="0"/>
              <a:t>セル</a:t>
            </a:r>
            <a:endParaRPr kumimoji="1" lang="en-US" altLang="ja-JP" sz="1400" dirty="0"/>
          </a:p>
        </p:txBody>
      </p:sp>
      <p:cxnSp>
        <p:nvCxnSpPr>
          <p:cNvPr id="5" name="直線矢印コネクタ 4">
            <a:extLst>
              <a:ext uri="{FF2B5EF4-FFF2-40B4-BE49-F238E27FC236}">
                <a16:creationId xmlns:a16="http://schemas.microsoft.com/office/drawing/2014/main" id="{8382C14D-4DAD-791F-9C96-F41FA958A2D4}"/>
              </a:ext>
            </a:extLst>
          </p:cNvPr>
          <p:cNvCxnSpPr>
            <a:cxnSpLocks/>
          </p:cNvCxnSpPr>
          <p:nvPr/>
        </p:nvCxnSpPr>
        <p:spPr>
          <a:xfrm>
            <a:off x="1809745" y="325869"/>
            <a:ext cx="0" cy="288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30549A1-697C-AD5A-3A76-18DBAB0A339A}"/>
              </a:ext>
            </a:extLst>
          </p:cNvPr>
          <p:cNvSpPr txBox="1"/>
          <p:nvPr/>
        </p:nvSpPr>
        <p:spPr>
          <a:xfrm>
            <a:off x="1710404" y="99207"/>
            <a:ext cx="1077218" cy="251795"/>
          </a:xfrm>
          <a:prstGeom prst="rect">
            <a:avLst/>
          </a:prstGeom>
          <a:noFill/>
        </p:spPr>
        <p:txBody>
          <a:bodyPr wrap="none" lIns="0" tIns="36000" rIns="0" bIns="0" rtlCol="0">
            <a:spAutoFit/>
          </a:bodyPr>
          <a:lstStyle/>
          <a:p>
            <a:r>
              <a:rPr kumimoji="1" lang="ja-JP" altLang="en-US" sz="1400" dirty="0"/>
              <a:t>精密化フラグ</a:t>
            </a:r>
            <a:endParaRPr kumimoji="1" lang="en-US" altLang="ja-JP" sz="1400" dirty="0"/>
          </a:p>
        </p:txBody>
      </p:sp>
      <p:sp>
        <p:nvSpPr>
          <p:cNvPr id="10" name="テキスト ボックス 9">
            <a:extLst>
              <a:ext uri="{FF2B5EF4-FFF2-40B4-BE49-F238E27FC236}">
                <a16:creationId xmlns:a16="http://schemas.microsoft.com/office/drawing/2014/main" id="{5A549F4D-45A6-0C84-AF21-A8B1B6045B59}"/>
              </a:ext>
            </a:extLst>
          </p:cNvPr>
          <p:cNvSpPr txBox="1"/>
          <p:nvPr/>
        </p:nvSpPr>
        <p:spPr>
          <a:xfrm>
            <a:off x="170682" y="3995678"/>
            <a:ext cx="4140000" cy="2862322"/>
          </a:xfrm>
          <a:prstGeom prst="rect">
            <a:avLst/>
          </a:prstGeom>
          <a:solidFill>
            <a:schemeClr val="bg1">
              <a:alpha val="70000"/>
            </a:schemeClr>
          </a:solidFill>
        </p:spPr>
        <p:txBody>
          <a:bodyPr wrap="square" rtlCol="0">
            <a:spAutoFit/>
          </a:bodyPr>
          <a:lstStyle/>
          <a:p>
            <a:r>
              <a:rPr kumimoji="1" lang="en-US" altLang="ja-JP" dirty="0"/>
              <a:t>EDGE</a:t>
            </a:r>
            <a:r>
              <a:rPr kumimoji="1" lang="ja-JP" altLang="en-US" dirty="0"/>
              <a:t>の</a:t>
            </a:r>
            <a:r>
              <a:rPr kumimoji="1" lang="en-US" altLang="ja-JP" dirty="0"/>
              <a:t>mode3</a:t>
            </a:r>
            <a:r>
              <a:rPr kumimoji="1" lang="ja-JP" altLang="en-US" dirty="0"/>
              <a:t>で開いたパネルの</a:t>
            </a:r>
            <a:r>
              <a:rPr kumimoji="1" lang="en-US" altLang="ja-JP" dirty="0"/>
              <a:t>File menu</a:t>
            </a:r>
            <a:r>
              <a:rPr kumimoji="1" lang="ja-JP" altLang="en-US" dirty="0"/>
              <a:t>から、「</a:t>
            </a:r>
            <a:r>
              <a:rPr kumimoji="1" lang="en-US" altLang="ja-JP" dirty="0"/>
              <a:t>Load Initial Parameter</a:t>
            </a:r>
            <a:r>
              <a:rPr kumimoji="1" lang="ja-JP" altLang="en-US" dirty="0"/>
              <a:t>」を選択することで、</a:t>
            </a:r>
            <a:r>
              <a:rPr kumimoji="1" lang="en-US" altLang="ja-JP" dirty="0"/>
              <a:t>Windows</a:t>
            </a:r>
            <a:r>
              <a:rPr kumimoji="1" lang="ja-JP" altLang="en-US" dirty="0"/>
              <a:t>のエクスプローラ画面が出る。初期値ファイル（例えば</a:t>
            </a:r>
            <a:r>
              <a:rPr kumimoji="1" lang="en-GB" altLang="ja-JP" dirty="0"/>
              <a:t>Fe10_00000.inp </a:t>
            </a:r>
            <a:r>
              <a:rPr kumimoji="1" lang="ja-JP" altLang="en-US" dirty="0"/>
              <a:t>）を選択し、数値・精密化フラグを読み込む。</a:t>
            </a:r>
            <a:endParaRPr kumimoji="1" lang="en-US" altLang="ja-JP" dirty="0"/>
          </a:p>
          <a:p>
            <a:endParaRPr kumimoji="1" lang="en-US" altLang="ja-JP" dirty="0"/>
          </a:p>
          <a:p>
            <a:r>
              <a:rPr kumimoji="1" lang="ja-JP" altLang="en-US" dirty="0"/>
              <a:t>あるいは、ファイルから読み込まずに、セルに数値、精密化フラグにチェックマークを手入力しても良い。</a:t>
            </a:r>
          </a:p>
        </p:txBody>
      </p:sp>
      <p:pic>
        <p:nvPicPr>
          <p:cNvPr id="3" name="グラフィックス 2" descr="カーソル 単色塗りつぶし">
            <a:extLst>
              <a:ext uri="{FF2B5EF4-FFF2-40B4-BE49-F238E27FC236}">
                <a16:creationId xmlns:a16="http://schemas.microsoft.com/office/drawing/2014/main" id="{74A4B6AE-912D-863E-EC7A-61066ED38B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726130" y="4580892"/>
            <a:ext cx="301752" cy="301752"/>
          </a:xfrm>
          <a:prstGeom prst="rect">
            <a:avLst/>
          </a:prstGeom>
        </p:spPr>
      </p:pic>
    </p:spTree>
    <p:extLst>
      <p:ext uri="{BB962C8B-B14F-4D97-AF65-F5344CB8AC3E}">
        <p14:creationId xmlns:p14="http://schemas.microsoft.com/office/powerpoint/2010/main" val="34260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DDB709-A8D1-BF5F-DCEF-B9C3BDE8D8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733674" cy="4180522"/>
          </a:xfrm>
          <a:prstGeom prst="rect">
            <a:avLst/>
          </a:prstGeom>
        </p:spPr>
      </p:pic>
      <p:pic>
        <p:nvPicPr>
          <p:cNvPr id="3" name="図 2">
            <a:extLst>
              <a:ext uri="{FF2B5EF4-FFF2-40B4-BE49-F238E27FC236}">
                <a16:creationId xmlns:a16="http://schemas.microsoft.com/office/drawing/2014/main" id="{7B176F32-3559-78E2-448E-BEA63BECE7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461" y="0"/>
            <a:ext cx="5249088"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0918"/>
            <a:ext cx="301752" cy="301752"/>
          </a:xfrm>
          <a:prstGeom prst="rect">
            <a:avLst/>
          </a:prstGeom>
        </p:spPr>
      </p:pic>
      <p:cxnSp>
        <p:nvCxnSpPr>
          <p:cNvPr id="16" name="直線矢印コネクタ 15">
            <a:extLst>
              <a:ext uri="{FF2B5EF4-FFF2-40B4-BE49-F238E27FC236}">
                <a16:creationId xmlns:a16="http://schemas.microsoft.com/office/drawing/2014/main" id="{06074D3B-B687-4CEF-AE48-59AF9C9B974B}"/>
              </a:ext>
            </a:extLst>
          </p:cNvPr>
          <p:cNvCxnSpPr/>
          <p:nvPr/>
        </p:nvCxnSpPr>
        <p:spPr>
          <a:xfrm flipH="1">
            <a:off x="1981200" y="1400633"/>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38EABACB-E2A0-457C-85DB-7825EB5017D4}"/>
              </a:ext>
            </a:extLst>
          </p:cNvPr>
          <p:cNvCxnSpPr/>
          <p:nvPr/>
        </p:nvCxnSpPr>
        <p:spPr>
          <a:xfrm flipH="1">
            <a:off x="1981200" y="3068579"/>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2F1005BA-57AB-4006-A54F-7BCAB34E8E33}"/>
              </a:ext>
            </a:extLst>
          </p:cNvPr>
          <p:cNvCxnSpPr>
            <a:cxnSpLocks/>
          </p:cNvCxnSpPr>
          <p:nvPr/>
        </p:nvCxnSpPr>
        <p:spPr>
          <a:xfrm flipV="1">
            <a:off x="1211943" y="3984169"/>
            <a:ext cx="0" cy="34834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C89B7EE6-0ACE-96AB-FC57-047F8294349A}"/>
              </a:ext>
            </a:extLst>
          </p:cNvPr>
          <p:cNvSpPr txBox="1"/>
          <p:nvPr/>
        </p:nvSpPr>
        <p:spPr>
          <a:xfrm>
            <a:off x="0" y="4155333"/>
            <a:ext cx="3708000" cy="2031325"/>
          </a:xfrm>
          <a:prstGeom prst="rect">
            <a:avLst/>
          </a:prstGeom>
          <a:noFill/>
        </p:spPr>
        <p:txBody>
          <a:bodyPr wrap="square" rtlCol="0">
            <a:spAutoFit/>
          </a:bodyPr>
          <a:lstStyle/>
          <a:p>
            <a:r>
              <a:rPr kumimoji="1" lang="ja-JP" altLang="en-US" dirty="0"/>
              <a:t>初期値ファイル（この例では</a:t>
            </a:r>
            <a:r>
              <a:rPr kumimoji="1" lang="en-US" altLang="ja-JP" dirty="0"/>
              <a:t>Fe10_00000.inp</a:t>
            </a:r>
            <a:r>
              <a:rPr kumimoji="1" lang="ja-JP" altLang="en-US" dirty="0"/>
              <a:t>）を読み込むと、数値と精密可フラグが入力される。</a:t>
            </a:r>
            <a:endParaRPr kumimoji="1" lang="en-US" altLang="ja-JP" dirty="0"/>
          </a:p>
          <a:p>
            <a:endParaRPr kumimoji="1" lang="en-US" altLang="ja-JP" dirty="0"/>
          </a:p>
          <a:p>
            <a:r>
              <a:rPr kumimoji="1" lang="ja-JP" altLang="en-US" dirty="0"/>
              <a:t>個々のパラメータや関数については、佐藤先生のホームページや原著論文に詳述されています。</a:t>
            </a:r>
            <a:endParaRPr kumimoji="1" lang="en-US" altLang="ja-JP" dirty="0"/>
          </a:p>
        </p:txBody>
      </p:sp>
      <p:sp>
        <p:nvSpPr>
          <p:cNvPr id="6" name="テキスト ボックス 5">
            <a:extLst>
              <a:ext uri="{FF2B5EF4-FFF2-40B4-BE49-F238E27FC236}">
                <a16:creationId xmlns:a16="http://schemas.microsoft.com/office/drawing/2014/main" id="{8083FEDC-225B-5A00-BB9E-FFF5494DCFE4}"/>
              </a:ext>
            </a:extLst>
          </p:cNvPr>
          <p:cNvSpPr txBox="1"/>
          <p:nvPr/>
        </p:nvSpPr>
        <p:spPr>
          <a:xfrm>
            <a:off x="4077260" y="4801613"/>
            <a:ext cx="4752000" cy="2031325"/>
          </a:xfrm>
          <a:prstGeom prst="rect">
            <a:avLst/>
          </a:prstGeom>
          <a:noFill/>
        </p:spPr>
        <p:txBody>
          <a:bodyPr wrap="square" rtlCol="0">
            <a:spAutoFit/>
          </a:bodyPr>
          <a:lstStyle/>
          <a:p>
            <a:r>
              <a:rPr kumimoji="1" lang="ja-JP" altLang="en-US" dirty="0"/>
              <a:t>解析領域の指定方法が</a:t>
            </a:r>
            <a:r>
              <a:rPr kumimoji="1" lang="en-US" altLang="ja-JP" dirty="0"/>
              <a:t>2</a:t>
            </a:r>
            <a:r>
              <a:rPr kumimoji="1" lang="ja-JP" altLang="en-US" dirty="0"/>
              <a:t>通りあるが、基本的に</a:t>
            </a:r>
            <a:r>
              <a:rPr kumimoji="1" lang="ja-JP" altLang="en-US" b="1" dirty="0"/>
              <a:t>領域が狭いほうが採用</a:t>
            </a:r>
            <a:r>
              <a:rPr kumimoji="1" lang="ja-JP" altLang="en-US" dirty="0"/>
              <a:t>される。今の場合は、「</a:t>
            </a:r>
            <a:r>
              <a:rPr kumimoji="1" lang="en-US" altLang="ja-JP" dirty="0"/>
              <a:t>TOF region</a:t>
            </a:r>
            <a:r>
              <a:rPr kumimoji="1" lang="ja-JP" altLang="en-US" dirty="0"/>
              <a:t>」</a:t>
            </a:r>
            <a:r>
              <a:rPr kumimoji="1" lang="en-US" altLang="ja-JP" dirty="0"/>
              <a:t>[µs]</a:t>
            </a:r>
            <a:r>
              <a:rPr kumimoji="1" lang="ja-JP" altLang="en-US" dirty="0"/>
              <a:t>の範囲が正。</a:t>
            </a:r>
            <a:endParaRPr kumimoji="1" lang="en-US" altLang="ja-JP" dirty="0"/>
          </a:p>
          <a:p>
            <a:r>
              <a:rPr kumimoji="1" lang="ja-JP" altLang="en-US" dirty="0"/>
              <a:t>逆に「</a:t>
            </a:r>
            <a:r>
              <a:rPr kumimoji="1" lang="en-US" altLang="ja-JP" dirty="0"/>
              <a:t>left Fitting region</a:t>
            </a:r>
            <a:r>
              <a:rPr kumimoji="1" lang="ja-JP" altLang="en-US" dirty="0"/>
              <a:t>」と「</a:t>
            </a:r>
            <a:r>
              <a:rPr kumimoji="1" lang="en-US" altLang="ja-JP" dirty="0"/>
              <a:t>right Fitting region</a:t>
            </a:r>
            <a:r>
              <a:rPr kumimoji="1" lang="ja-JP" altLang="en-US" dirty="0"/>
              <a:t>」で限定することもできるが、こちらは解析時に</a:t>
            </a:r>
            <a:r>
              <a:rPr kumimoji="1" lang="en-US" altLang="ja-JP" dirty="0" err="1"/>
              <a:t>d_hkl</a:t>
            </a:r>
            <a:r>
              <a:rPr kumimoji="1" lang="ja-JP" altLang="en-US" dirty="0"/>
              <a:t>の値に連動して勝手に動く（ので、私は勧めない）。</a:t>
            </a:r>
            <a:endParaRPr kumimoji="1" lang="en-US" altLang="ja-JP" dirty="0"/>
          </a:p>
        </p:txBody>
      </p:sp>
      <p:sp>
        <p:nvSpPr>
          <p:cNvPr id="13" name="テキスト ボックス 12">
            <a:extLst>
              <a:ext uri="{FF2B5EF4-FFF2-40B4-BE49-F238E27FC236}">
                <a16:creationId xmlns:a16="http://schemas.microsoft.com/office/drawing/2014/main" id="{6353C082-3814-E060-3976-F3CE1FFC3355}"/>
              </a:ext>
            </a:extLst>
          </p:cNvPr>
          <p:cNvSpPr txBox="1"/>
          <p:nvPr/>
        </p:nvSpPr>
        <p:spPr>
          <a:xfrm>
            <a:off x="2333369" y="964592"/>
            <a:ext cx="1620000" cy="954107"/>
          </a:xfrm>
          <a:prstGeom prst="rect">
            <a:avLst/>
          </a:prstGeom>
          <a:noFill/>
        </p:spPr>
        <p:txBody>
          <a:bodyPr wrap="square" rtlCol="0">
            <a:spAutoFit/>
          </a:bodyPr>
          <a:lstStyle/>
          <a:p>
            <a:r>
              <a:rPr kumimoji="1" lang="ja-JP" altLang="en-US" sz="1400" dirty="0"/>
              <a:t>この試料の格子定数は</a:t>
            </a:r>
            <a:r>
              <a:rPr kumimoji="1" lang="en-US" altLang="ja-JP" sz="1400" dirty="0"/>
              <a:t>2.8660Å</a:t>
            </a:r>
            <a:r>
              <a:rPr kumimoji="1" lang="ja-JP" altLang="en-US" sz="1400" dirty="0"/>
              <a:t>と求められているので、精密化しない。</a:t>
            </a:r>
            <a:endParaRPr kumimoji="1" lang="en-US" altLang="ja-JP" sz="1400" dirty="0"/>
          </a:p>
        </p:txBody>
      </p:sp>
      <p:sp>
        <p:nvSpPr>
          <p:cNvPr id="21" name="テキスト ボックス 20">
            <a:extLst>
              <a:ext uri="{FF2B5EF4-FFF2-40B4-BE49-F238E27FC236}">
                <a16:creationId xmlns:a16="http://schemas.microsoft.com/office/drawing/2014/main" id="{42F8CFF9-E090-E736-6490-74F821FE7762}"/>
              </a:ext>
            </a:extLst>
          </p:cNvPr>
          <p:cNvSpPr txBox="1"/>
          <p:nvPr/>
        </p:nvSpPr>
        <p:spPr>
          <a:xfrm>
            <a:off x="2333369" y="2763164"/>
            <a:ext cx="1620000" cy="1169551"/>
          </a:xfrm>
          <a:prstGeom prst="rect">
            <a:avLst/>
          </a:prstGeom>
          <a:noFill/>
        </p:spPr>
        <p:txBody>
          <a:bodyPr wrap="square" rtlCol="0">
            <a:spAutoFit/>
          </a:bodyPr>
          <a:lstStyle/>
          <a:p>
            <a:r>
              <a:rPr kumimoji="1" lang="en-US" altLang="ja-JP" sz="1400" dirty="0"/>
              <a:t>BL22</a:t>
            </a:r>
            <a:r>
              <a:rPr kumimoji="1" lang="ja-JP" altLang="en-US" sz="1400" dirty="0"/>
              <a:t>の後方検出器位置の一例。検出器位置校正のためこちらを精密化する例。</a:t>
            </a:r>
            <a:endParaRPr kumimoji="1" lang="en-US" altLang="ja-JP" sz="1400" dirty="0"/>
          </a:p>
        </p:txBody>
      </p:sp>
      <p:sp>
        <p:nvSpPr>
          <p:cNvPr id="15" name="テキスト ボックス 14">
            <a:extLst>
              <a:ext uri="{FF2B5EF4-FFF2-40B4-BE49-F238E27FC236}">
                <a16:creationId xmlns:a16="http://schemas.microsoft.com/office/drawing/2014/main" id="{6717D974-53AC-45F2-2844-A5178FC6E2CC}"/>
              </a:ext>
            </a:extLst>
          </p:cNvPr>
          <p:cNvSpPr txBox="1"/>
          <p:nvPr/>
        </p:nvSpPr>
        <p:spPr>
          <a:xfrm>
            <a:off x="885569" y="2429467"/>
            <a:ext cx="828000" cy="180000"/>
          </a:xfrm>
          <a:prstGeom prst="rect">
            <a:avLst/>
          </a:prstGeom>
          <a:noFill/>
          <a:ln w="12700">
            <a:solidFill>
              <a:srgbClr val="0000FF"/>
            </a:solidFill>
            <a:prstDash val="dash"/>
          </a:ln>
        </p:spPr>
        <p:txBody>
          <a:bodyPr wrap="none" rtlCol="0">
            <a:spAutoFit/>
          </a:bodyPr>
          <a:lstStyle/>
          <a:p>
            <a:endParaRPr kumimoji="1" lang="en-US" altLang="ja-JP" dirty="0">
              <a:solidFill>
                <a:srgbClr val="0000FF"/>
              </a:solidFill>
            </a:endParaRPr>
          </a:p>
        </p:txBody>
      </p:sp>
      <p:sp>
        <p:nvSpPr>
          <p:cNvPr id="17" name="テキスト ボックス 16">
            <a:extLst>
              <a:ext uri="{FF2B5EF4-FFF2-40B4-BE49-F238E27FC236}">
                <a16:creationId xmlns:a16="http://schemas.microsoft.com/office/drawing/2014/main" id="{CC766F2D-2C37-15D2-50FF-C42A416EC6F1}"/>
              </a:ext>
            </a:extLst>
          </p:cNvPr>
          <p:cNvSpPr txBox="1"/>
          <p:nvPr/>
        </p:nvSpPr>
        <p:spPr>
          <a:xfrm>
            <a:off x="1790133" y="2795717"/>
            <a:ext cx="828000" cy="180000"/>
          </a:xfrm>
          <a:prstGeom prst="rect">
            <a:avLst/>
          </a:prstGeom>
          <a:noFill/>
          <a:ln w="12700">
            <a:solidFill>
              <a:srgbClr val="0000FF"/>
            </a:solidFill>
            <a:prstDash val="dash"/>
          </a:ln>
        </p:spPr>
        <p:txBody>
          <a:bodyPr wrap="none" rtlCol="0">
            <a:spAutoFit/>
          </a:bodyPr>
          <a:lstStyle/>
          <a:p>
            <a:endParaRPr kumimoji="1" lang="en-US" altLang="ja-JP" dirty="0">
              <a:solidFill>
                <a:srgbClr val="0000FF"/>
              </a:solidFill>
            </a:endParaRPr>
          </a:p>
        </p:txBody>
      </p:sp>
      <p:sp>
        <p:nvSpPr>
          <p:cNvPr id="19" name="テキスト ボックス 18">
            <a:extLst>
              <a:ext uri="{FF2B5EF4-FFF2-40B4-BE49-F238E27FC236}">
                <a16:creationId xmlns:a16="http://schemas.microsoft.com/office/drawing/2014/main" id="{71744089-59FF-5F2B-2F77-57205545E561}"/>
              </a:ext>
            </a:extLst>
          </p:cNvPr>
          <p:cNvSpPr txBox="1"/>
          <p:nvPr/>
        </p:nvSpPr>
        <p:spPr>
          <a:xfrm>
            <a:off x="696830" y="3540747"/>
            <a:ext cx="1908000" cy="180000"/>
          </a:xfrm>
          <a:prstGeom prst="rect">
            <a:avLst/>
          </a:prstGeom>
          <a:noFill/>
          <a:ln w="12700">
            <a:solidFill>
              <a:srgbClr val="FF00FF"/>
            </a:solidFill>
            <a:prstDash val="dash"/>
          </a:ln>
        </p:spPr>
        <p:txBody>
          <a:bodyPr wrap="none" rtlCol="0">
            <a:spAutoFit/>
          </a:bodyPr>
          <a:lstStyle/>
          <a:p>
            <a:endParaRPr kumimoji="1" lang="en-US" altLang="ja-JP" dirty="0">
              <a:solidFill>
                <a:srgbClr val="FF00FF"/>
              </a:solidFill>
            </a:endParaRPr>
          </a:p>
        </p:txBody>
      </p:sp>
      <p:cxnSp>
        <p:nvCxnSpPr>
          <p:cNvPr id="7" name="直線コネクタ 6">
            <a:extLst>
              <a:ext uri="{FF2B5EF4-FFF2-40B4-BE49-F238E27FC236}">
                <a16:creationId xmlns:a16="http://schemas.microsoft.com/office/drawing/2014/main" id="{03A3BAD3-79BC-D4D8-64B4-6D9EBD1AC72A}"/>
              </a:ext>
            </a:extLst>
          </p:cNvPr>
          <p:cNvCxnSpPr>
            <a:cxnSpLocks/>
          </p:cNvCxnSpPr>
          <p:nvPr/>
        </p:nvCxnSpPr>
        <p:spPr>
          <a:xfrm>
            <a:off x="7922713" y="587828"/>
            <a:ext cx="0" cy="3096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8F5C052-4631-E27F-68F9-5896F0B3E7D2}"/>
              </a:ext>
            </a:extLst>
          </p:cNvPr>
          <p:cNvCxnSpPr>
            <a:cxnSpLocks/>
          </p:cNvCxnSpPr>
          <p:nvPr/>
        </p:nvCxnSpPr>
        <p:spPr>
          <a:xfrm>
            <a:off x="8105844" y="587828"/>
            <a:ext cx="0" cy="3096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99C3C69-DED5-312E-CEEE-4AB758A7A44C}"/>
              </a:ext>
            </a:extLst>
          </p:cNvPr>
          <p:cNvCxnSpPr>
            <a:cxnSpLocks/>
          </p:cNvCxnSpPr>
          <p:nvPr/>
        </p:nvCxnSpPr>
        <p:spPr>
          <a:xfrm>
            <a:off x="7790005" y="515258"/>
            <a:ext cx="0" cy="288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2D49553-C0E9-23F8-07F4-092DEC58EEFF}"/>
              </a:ext>
            </a:extLst>
          </p:cNvPr>
          <p:cNvCxnSpPr>
            <a:cxnSpLocks/>
          </p:cNvCxnSpPr>
          <p:nvPr/>
        </p:nvCxnSpPr>
        <p:spPr>
          <a:xfrm>
            <a:off x="8243733" y="515258"/>
            <a:ext cx="0" cy="288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2792CCC9-C736-36AC-91A1-F7BECC26EBD2}"/>
              </a:ext>
            </a:extLst>
          </p:cNvPr>
          <p:cNvSpPr txBox="1"/>
          <p:nvPr/>
        </p:nvSpPr>
        <p:spPr>
          <a:xfrm>
            <a:off x="7496336" y="145926"/>
            <a:ext cx="1024639" cy="369332"/>
          </a:xfrm>
          <a:prstGeom prst="rect">
            <a:avLst/>
          </a:prstGeom>
          <a:noFill/>
          <a:ln w="12700">
            <a:solidFill>
              <a:srgbClr val="0000FF"/>
            </a:solidFill>
            <a:prstDash val="dash"/>
          </a:ln>
        </p:spPr>
        <p:txBody>
          <a:bodyPr wrap="none" rtlCol="0">
            <a:spAutoFit/>
          </a:bodyPr>
          <a:lstStyle/>
          <a:p>
            <a:r>
              <a:rPr kumimoji="1" lang="en-US" altLang="ja-JP" dirty="0">
                <a:solidFill>
                  <a:srgbClr val="0000FF"/>
                </a:solidFill>
              </a:rPr>
              <a:t>0.9 – 1.1</a:t>
            </a:r>
          </a:p>
        </p:txBody>
      </p:sp>
      <p:sp>
        <p:nvSpPr>
          <p:cNvPr id="26" name="テキスト ボックス 25">
            <a:extLst>
              <a:ext uri="{FF2B5EF4-FFF2-40B4-BE49-F238E27FC236}">
                <a16:creationId xmlns:a16="http://schemas.microsoft.com/office/drawing/2014/main" id="{DA2FDAA7-82EC-1469-2C73-AA7BAE704CF9}"/>
              </a:ext>
            </a:extLst>
          </p:cNvPr>
          <p:cNvSpPr txBox="1"/>
          <p:nvPr/>
        </p:nvSpPr>
        <p:spPr>
          <a:xfrm>
            <a:off x="7152736" y="3675939"/>
            <a:ext cx="1675459" cy="369332"/>
          </a:xfrm>
          <a:prstGeom prst="rect">
            <a:avLst/>
          </a:prstGeom>
          <a:noFill/>
          <a:ln w="12700">
            <a:solidFill>
              <a:srgbClr val="FF00FF"/>
            </a:solidFill>
            <a:prstDash val="dash"/>
          </a:ln>
        </p:spPr>
        <p:txBody>
          <a:bodyPr wrap="none" rtlCol="0">
            <a:spAutoFit/>
          </a:bodyPr>
          <a:lstStyle/>
          <a:p>
            <a:r>
              <a:rPr kumimoji="1" lang="en-US" altLang="ja-JP" dirty="0">
                <a:solidFill>
                  <a:srgbClr val="FF00FF"/>
                </a:solidFill>
              </a:rPr>
              <a:t>24000 – 25000</a:t>
            </a:r>
          </a:p>
        </p:txBody>
      </p:sp>
    </p:spTree>
    <p:extLst>
      <p:ext uri="{BB962C8B-B14F-4D97-AF65-F5344CB8AC3E}">
        <p14:creationId xmlns:p14="http://schemas.microsoft.com/office/powerpoint/2010/main" val="391514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5C8D97-2834-2AD8-B7F7-8660E40FF6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733674"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89" cy="4633123"/>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5615760" y="374640"/>
            <a:ext cx="301752" cy="301752"/>
          </a:xfrm>
          <a:prstGeom prst="rect">
            <a:avLst/>
          </a:prstGeom>
        </p:spPr>
      </p:pic>
      <p:pic>
        <p:nvPicPr>
          <p:cNvPr id="16" name="図 15" descr="グラフィカル ユーザー インターフェイス, アプリケーション, Word&#10;&#10;自動的に生成された説明">
            <a:extLst>
              <a:ext uri="{FF2B5EF4-FFF2-40B4-BE49-F238E27FC236}">
                <a16:creationId xmlns:a16="http://schemas.microsoft.com/office/drawing/2014/main" id="{4DFB5937-09B7-45C4-A3C7-E2D963BB6D7A}"/>
              </a:ext>
            </a:extLst>
          </p:cNvPr>
          <p:cNvPicPr>
            <a:picLocks noChangeAspect="1"/>
          </p:cNvPicPr>
          <p:nvPr/>
        </p:nvPicPr>
        <p:blipFill>
          <a:blip r:embed="rId6"/>
          <a:stretch>
            <a:fillRect/>
          </a:stretch>
        </p:blipFill>
        <p:spPr>
          <a:xfrm>
            <a:off x="5963602" y="4044315"/>
            <a:ext cx="3180398" cy="2813685"/>
          </a:xfrm>
          <a:prstGeom prst="rect">
            <a:avLst/>
          </a:prstGeom>
        </p:spPr>
      </p:pic>
      <p:pic>
        <p:nvPicPr>
          <p:cNvPr id="17" name="グラフィックス 16" descr="カーソル 単色塗りつぶし">
            <a:extLst>
              <a:ext uri="{FF2B5EF4-FFF2-40B4-BE49-F238E27FC236}">
                <a16:creationId xmlns:a16="http://schemas.microsoft.com/office/drawing/2014/main" id="{B1F02A23-8D84-4CE8-A7C2-69F634BEA5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734846" y="6550470"/>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4826675"/>
            <a:ext cx="6048000" cy="2031325"/>
          </a:xfrm>
          <a:prstGeom prst="rect">
            <a:avLst/>
          </a:prstGeom>
          <a:solidFill>
            <a:schemeClr val="bg1">
              <a:alpha val="70000"/>
            </a:schemeClr>
          </a:solidFill>
        </p:spPr>
        <p:txBody>
          <a:bodyPr wrap="square" rtlCol="0">
            <a:spAutoFit/>
          </a:bodyPr>
          <a:lstStyle/>
          <a:p>
            <a:r>
              <a:rPr kumimoji="1" lang="ja-JP" altLang="en-US" dirty="0"/>
              <a:t>メイン画面の</a:t>
            </a:r>
            <a:r>
              <a:rPr kumimoji="1" lang="en-US" altLang="ja-JP" dirty="0"/>
              <a:t>Exec menu</a:t>
            </a:r>
            <a:r>
              <a:rPr kumimoji="1" lang="ja-JP" altLang="en-US" dirty="0"/>
              <a:t>から</a:t>
            </a:r>
            <a:r>
              <a:rPr kumimoji="1" lang="en-US" altLang="ja-JP" dirty="0"/>
              <a:t>EDGE Fit</a:t>
            </a:r>
            <a:r>
              <a:rPr kumimoji="1" lang="ja-JP" altLang="en-US" dirty="0"/>
              <a:t>を選択すると、右下の</a:t>
            </a:r>
            <a:r>
              <a:rPr kumimoji="1" lang="en-US" altLang="ja-JP" dirty="0"/>
              <a:t>EDGE Fit</a:t>
            </a:r>
            <a:r>
              <a:rPr kumimoji="1" lang="ja-JP" altLang="en-US" dirty="0"/>
              <a:t>パネルがあらわれる。</a:t>
            </a:r>
            <a:endParaRPr kumimoji="1" lang="en-US" altLang="ja-JP" dirty="0"/>
          </a:p>
          <a:p>
            <a:endParaRPr kumimoji="1" lang="en-US" altLang="ja-JP" dirty="0"/>
          </a:p>
          <a:p>
            <a:r>
              <a:rPr kumimoji="1" lang="ja-JP" altLang="en-US" dirty="0"/>
              <a:t>初期値の入力値を確認したら、必ず「</a:t>
            </a:r>
            <a:r>
              <a:rPr kumimoji="1" lang="en-US" altLang="ja-JP" dirty="0"/>
              <a:t>Set</a:t>
            </a:r>
            <a:r>
              <a:rPr kumimoji="1" lang="ja-JP" altLang="en-US" dirty="0"/>
              <a:t>」ボタンを押す。</a:t>
            </a:r>
            <a:endParaRPr kumimoji="1" lang="en-US" altLang="ja-JP" dirty="0"/>
          </a:p>
          <a:p>
            <a:r>
              <a:rPr kumimoji="1" lang="ja-JP" altLang="en-US" dirty="0"/>
              <a:t>押し忘れると、更新前の数値・フラグのまま実行される。</a:t>
            </a:r>
            <a:endParaRPr kumimoji="1" lang="en-US" altLang="ja-JP" dirty="0"/>
          </a:p>
          <a:p>
            <a:endParaRPr kumimoji="1" lang="en-US" altLang="ja-JP" dirty="0"/>
          </a:p>
          <a:p>
            <a:r>
              <a:rPr kumimoji="1" lang="ja-JP" altLang="en-US" dirty="0"/>
              <a:t>精密化実行は、</a:t>
            </a:r>
            <a:r>
              <a:rPr kumimoji="1" lang="en-US" altLang="ja-JP" dirty="0"/>
              <a:t>EDGE Fit</a:t>
            </a:r>
            <a:r>
              <a:rPr kumimoji="1" lang="ja-JP" altLang="en-US" dirty="0"/>
              <a:t>パネルの「</a:t>
            </a:r>
            <a:r>
              <a:rPr kumimoji="1" lang="en-US" altLang="ja-JP" dirty="0"/>
              <a:t>Fit</a:t>
            </a:r>
            <a:r>
              <a:rPr kumimoji="1" lang="ja-JP" altLang="en-US" dirty="0"/>
              <a:t>」ボタンを押す。</a:t>
            </a:r>
            <a:endParaRPr kumimoji="1" lang="en-US" altLang="ja-JP" dirty="0"/>
          </a:p>
        </p:txBody>
      </p:sp>
      <p:pic>
        <p:nvPicPr>
          <p:cNvPr id="18" name="グラフィックス 17" descr="カーソル 単色塗りつぶし">
            <a:extLst>
              <a:ext uri="{FF2B5EF4-FFF2-40B4-BE49-F238E27FC236}">
                <a16:creationId xmlns:a16="http://schemas.microsoft.com/office/drawing/2014/main" id="{4CDA7FA1-E493-44E9-B5A8-9CB7C24B6F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8994"/>
            <a:ext cx="301752" cy="301752"/>
          </a:xfrm>
          <a:prstGeom prst="rect">
            <a:avLst/>
          </a:prstGeom>
        </p:spPr>
      </p:pic>
      <p:sp>
        <p:nvSpPr>
          <p:cNvPr id="3" name="矢印: 折線 2">
            <a:extLst>
              <a:ext uri="{FF2B5EF4-FFF2-40B4-BE49-F238E27FC236}">
                <a16:creationId xmlns:a16="http://schemas.microsoft.com/office/drawing/2014/main" id="{E85605BF-34CD-0560-DBC8-3EC25487B079}"/>
              </a:ext>
            </a:extLst>
          </p:cNvPr>
          <p:cNvSpPr/>
          <p:nvPr/>
        </p:nvSpPr>
        <p:spPr>
          <a:xfrm rot="5400000">
            <a:off x="3851093" y="2262121"/>
            <a:ext cx="2553850" cy="5905256"/>
          </a:xfrm>
          <a:prstGeom prst="bentArrow">
            <a:avLst>
              <a:gd name="adj1" fmla="val 5621"/>
              <a:gd name="adj2" fmla="val 10050"/>
              <a:gd name="adj3" fmla="val 11159"/>
              <a:gd name="adj4" fmla="val 4485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4" name="テキスト ボックス 3">
            <a:extLst>
              <a:ext uri="{FF2B5EF4-FFF2-40B4-BE49-F238E27FC236}">
                <a16:creationId xmlns:a16="http://schemas.microsoft.com/office/drawing/2014/main" id="{445CA35D-4A8A-55F5-C994-199F51C27D95}"/>
              </a:ext>
            </a:extLst>
          </p:cNvPr>
          <p:cNvSpPr txBox="1"/>
          <p:nvPr/>
        </p:nvSpPr>
        <p:spPr>
          <a:xfrm>
            <a:off x="6494637" y="5919423"/>
            <a:ext cx="1218282" cy="251795"/>
          </a:xfrm>
          <a:prstGeom prst="rect">
            <a:avLst/>
          </a:prstGeom>
          <a:solidFill>
            <a:schemeClr val="bg1">
              <a:alpha val="70000"/>
            </a:schemeClr>
          </a:solidFill>
        </p:spPr>
        <p:txBody>
          <a:bodyPr wrap="none" lIns="0" tIns="36000" rIns="0" bIns="0" rtlCol="0">
            <a:spAutoFit/>
          </a:bodyPr>
          <a:lstStyle>
            <a:defPPr>
              <a:defRPr lang="en-US"/>
            </a:defPPr>
            <a:lvl1pPr>
              <a:defRPr kumimoji="1" sz="1400">
                <a:latin typeface="+mj-ea"/>
                <a:ea typeface="+mj-ea"/>
              </a:defRPr>
            </a:lvl1pPr>
          </a:lstStyle>
          <a:p>
            <a:r>
              <a:rPr lang="en-US" altLang="ja-JP" dirty="0"/>
              <a:t>Set</a:t>
            </a:r>
            <a:r>
              <a:rPr lang="ja-JP" altLang="en-US" dirty="0"/>
              <a:t>してから</a:t>
            </a:r>
            <a:r>
              <a:rPr lang="en-US" altLang="ja-JP" dirty="0"/>
              <a:t>Fit</a:t>
            </a:r>
          </a:p>
        </p:txBody>
      </p:sp>
      <p:sp>
        <p:nvSpPr>
          <p:cNvPr id="5" name="テキスト ボックス 4">
            <a:extLst>
              <a:ext uri="{FF2B5EF4-FFF2-40B4-BE49-F238E27FC236}">
                <a16:creationId xmlns:a16="http://schemas.microsoft.com/office/drawing/2014/main" id="{78C23084-FED1-FD79-6EC6-2F65B6BABBEA}"/>
              </a:ext>
            </a:extLst>
          </p:cNvPr>
          <p:cNvSpPr txBox="1"/>
          <p:nvPr/>
        </p:nvSpPr>
        <p:spPr>
          <a:xfrm>
            <a:off x="6085107" y="334521"/>
            <a:ext cx="415498" cy="369332"/>
          </a:xfrm>
          <a:prstGeom prst="rect">
            <a:avLst/>
          </a:prstGeom>
          <a:solidFill>
            <a:schemeClr val="bg1"/>
          </a:solidFill>
        </p:spPr>
        <p:txBody>
          <a:bodyPr wrap="none" rtlCol="0">
            <a:spAutoFit/>
          </a:bodyPr>
          <a:lstStyle/>
          <a:p>
            <a:r>
              <a:rPr kumimoji="1" lang="ja-JP" altLang="en-US" dirty="0"/>
              <a:t>①</a:t>
            </a:r>
          </a:p>
        </p:txBody>
      </p:sp>
      <p:sp>
        <p:nvSpPr>
          <p:cNvPr id="9" name="テキスト ボックス 8">
            <a:extLst>
              <a:ext uri="{FF2B5EF4-FFF2-40B4-BE49-F238E27FC236}">
                <a16:creationId xmlns:a16="http://schemas.microsoft.com/office/drawing/2014/main" id="{91FF13B1-D0AE-E20B-C644-22277C231E54}"/>
              </a:ext>
            </a:extLst>
          </p:cNvPr>
          <p:cNvSpPr txBox="1"/>
          <p:nvPr/>
        </p:nvSpPr>
        <p:spPr>
          <a:xfrm>
            <a:off x="1503959" y="3983937"/>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0" name="テキスト ボックス 9">
            <a:extLst>
              <a:ext uri="{FF2B5EF4-FFF2-40B4-BE49-F238E27FC236}">
                <a16:creationId xmlns:a16="http://schemas.microsoft.com/office/drawing/2014/main" id="{C8233300-5C3C-DA71-A01A-6DB4C2150985}"/>
              </a:ext>
            </a:extLst>
          </p:cNvPr>
          <p:cNvSpPr txBox="1"/>
          <p:nvPr/>
        </p:nvSpPr>
        <p:spPr>
          <a:xfrm>
            <a:off x="7112892" y="6400747"/>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Tree>
    <p:extLst>
      <p:ext uri="{BB962C8B-B14F-4D97-AF65-F5344CB8AC3E}">
        <p14:creationId xmlns:p14="http://schemas.microsoft.com/office/powerpoint/2010/main" val="44469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4A37DB-0731-80F1-ED48-57A9F549C8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3667" y="0"/>
            <a:ext cx="2733674"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667" y="0"/>
            <a:ext cx="5253333" cy="4632545"/>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1008000" y="3744000"/>
            <a:ext cx="3924000" cy="2243255"/>
          </a:xfrm>
          <a:prstGeom prst="rect">
            <a:avLst/>
          </a:prstGeom>
          <a:solidFill>
            <a:schemeClr val="bg1">
              <a:alpha val="70000"/>
            </a:schemeClr>
          </a:solidFill>
        </p:spPr>
        <p:txBody>
          <a:bodyPr wrap="square" lIns="0" tIns="27000" rIns="0" bIns="0" rtlCol="0">
            <a:spAutoFit/>
          </a:bodyPr>
          <a:lstStyle/>
          <a:p>
            <a:r>
              <a:rPr kumimoji="1" lang="ja-JP" altLang="en-US" dirty="0"/>
              <a:t>一瞬で解析が終わり、解析結果が</a:t>
            </a:r>
            <a:r>
              <a:rPr kumimoji="1" lang="en-US" altLang="ja-JP" dirty="0"/>
              <a:t>EDGE Fit</a:t>
            </a:r>
            <a:r>
              <a:rPr kumimoji="1" lang="ja-JP" altLang="en-US" dirty="0"/>
              <a:t>パネルに出てくる。</a:t>
            </a:r>
            <a:endParaRPr kumimoji="1" lang="en-US" altLang="ja-JP" dirty="0"/>
          </a:p>
          <a:p>
            <a:endParaRPr kumimoji="1" lang="en-US" altLang="ja-JP" dirty="0"/>
          </a:p>
          <a:p>
            <a:r>
              <a:rPr kumimoji="1" lang="ja-JP" altLang="en-US" dirty="0"/>
              <a:t>計算結果は、メイン画面の</a:t>
            </a:r>
            <a:r>
              <a:rPr kumimoji="1" lang="en-US" altLang="ja-JP" dirty="0"/>
              <a:t>File menu</a:t>
            </a:r>
            <a:r>
              <a:rPr kumimoji="1" lang="ja-JP" altLang="en-US" dirty="0"/>
              <a:t>の「</a:t>
            </a:r>
            <a:r>
              <a:rPr kumimoji="1" lang="en-US" altLang="ja-JP" dirty="0"/>
              <a:t>Save Fitting result parameter</a:t>
            </a:r>
            <a:r>
              <a:rPr kumimoji="1" lang="ja-JP" altLang="en-US" dirty="0"/>
              <a:t>」を選択することで、</a:t>
            </a:r>
            <a:r>
              <a:rPr kumimoji="1" lang="en-US" altLang="ja-JP" dirty="0"/>
              <a:t>Windows</a:t>
            </a:r>
            <a:r>
              <a:rPr kumimoji="1" lang="ja-JP" altLang="en-US" dirty="0"/>
              <a:t>のエクスプローラ画面が出るので、適当なファイル名で保存できます。</a:t>
            </a:r>
            <a:endParaRPr kumimoji="1" lang="en-US" altLang="ja-JP" dirty="0"/>
          </a:p>
        </p:txBody>
      </p:sp>
      <p:pic>
        <p:nvPicPr>
          <p:cNvPr id="16" name="図 15">
            <a:extLst>
              <a:ext uri="{FF2B5EF4-FFF2-40B4-BE49-F238E27FC236}">
                <a16:creationId xmlns:a16="http://schemas.microsoft.com/office/drawing/2014/main" id="{4DFB5937-09B7-45C4-A3C7-E2D963BB6D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4000" y="4044666"/>
            <a:ext cx="3180000" cy="2813333"/>
          </a:xfrm>
          <a:prstGeom prst="rect">
            <a:avLst/>
          </a:prstGeom>
        </p:spPr>
      </p:pic>
      <p:sp>
        <p:nvSpPr>
          <p:cNvPr id="9" name="テキスト ボックス 8">
            <a:extLst>
              <a:ext uri="{FF2B5EF4-FFF2-40B4-BE49-F238E27FC236}">
                <a16:creationId xmlns:a16="http://schemas.microsoft.com/office/drawing/2014/main" id="{3C98E2FE-00F7-D188-A88D-4AD1F392FC3E}"/>
              </a:ext>
            </a:extLst>
          </p:cNvPr>
          <p:cNvSpPr txBox="1"/>
          <p:nvPr/>
        </p:nvSpPr>
        <p:spPr>
          <a:xfrm>
            <a:off x="100013" y="5999740"/>
            <a:ext cx="5346000" cy="858260"/>
          </a:xfrm>
          <a:prstGeom prst="rect">
            <a:avLst/>
          </a:prstGeom>
          <a:solidFill>
            <a:schemeClr val="bg1">
              <a:alpha val="70000"/>
            </a:schemeClr>
          </a:solidFill>
        </p:spPr>
        <p:txBody>
          <a:bodyPr wrap="square" lIns="0" tIns="27000" rIns="0" bIns="0" rtlCol="0">
            <a:spAutoFit/>
          </a:bodyPr>
          <a:lstStyle>
            <a:defPPr>
              <a:defRPr lang="en-US"/>
            </a:defPPr>
            <a:lvl1pPr>
              <a:defRPr kumimoji="1"/>
            </a:lvl1pPr>
          </a:lstStyle>
          <a:p>
            <a:r>
              <a:rPr lang="ja-JP" altLang="en-US" dirty="0"/>
              <a:t>初期値ファイル保存はパネルの</a:t>
            </a:r>
            <a:r>
              <a:rPr lang="en-US" altLang="ja-JP" dirty="0"/>
              <a:t>File menu</a:t>
            </a:r>
            <a:r>
              <a:rPr lang="ja-JP" altLang="en-US" dirty="0"/>
              <a:t>の「</a:t>
            </a:r>
            <a:r>
              <a:rPr lang="en-US" altLang="ja-JP" dirty="0"/>
              <a:t>Save initial Parameter</a:t>
            </a:r>
            <a:r>
              <a:rPr lang="ja-JP" altLang="en-US" dirty="0"/>
              <a:t>」から行う。</a:t>
            </a:r>
            <a:r>
              <a:rPr lang="ja-JP" altLang="en-US" b="1" dirty="0"/>
              <a:t>自動で更新されない</a:t>
            </a:r>
            <a:r>
              <a:rPr lang="ja-JP" altLang="en-US" dirty="0"/>
              <a:t>仕様なので、注意のこと。</a:t>
            </a:r>
            <a:endParaRPr lang="en-US" altLang="ja-JP" dirty="0"/>
          </a:p>
        </p:txBody>
      </p:sp>
      <p:cxnSp>
        <p:nvCxnSpPr>
          <p:cNvPr id="11" name="コネクタ: カギ線 10">
            <a:extLst>
              <a:ext uri="{FF2B5EF4-FFF2-40B4-BE49-F238E27FC236}">
                <a16:creationId xmlns:a16="http://schemas.microsoft.com/office/drawing/2014/main" id="{031FAF64-078F-1680-6715-1A48612F4465}"/>
              </a:ext>
            </a:extLst>
          </p:cNvPr>
          <p:cNvCxnSpPr>
            <a:cxnSpLocks/>
          </p:cNvCxnSpPr>
          <p:nvPr/>
        </p:nvCxnSpPr>
        <p:spPr>
          <a:xfrm rot="5400000">
            <a:off x="-2466000" y="2850787"/>
            <a:ext cx="5580000" cy="432000"/>
          </a:xfrm>
          <a:prstGeom prst="bentConnector3">
            <a:avLst>
              <a:gd name="adj1" fmla="val 2"/>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0" name="グラフィックス 9" descr="カーソル 単色塗りつぶし">
            <a:extLst>
              <a:ext uri="{FF2B5EF4-FFF2-40B4-BE49-F238E27FC236}">
                <a16:creationId xmlns:a16="http://schemas.microsoft.com/office/drawing/2014/main" id="{6E3F28EB-B3EF-97FE-CFFE-BF5D97E5ED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3895822" y="882638"/>
            <a:ext cx="301752" cy="301752"/>
          </a:xfrm>
          <a:prstGeom prst="rect">
            <a:avLst/>
          </a:prstGeom>
        </p:spPr>
      </p:pic>
      <p:cxnSp>
        <p:nvCxnSpPr>
          <p:cNvPr id="13" name="直線矢印コネクタ 12">
            <a:extLst>
              <a:ext uri="{FF2B5EF4-FFF2-40B4-BE49-F238E27FC236}">
                <a16:creationId xmlns:a16="http://schemas.microsoft.com/office/drawing/2014/main" id="{C6A9F540-AC01-52E6-B783-AC279B0C0C98}"/>
              </a:ext>
            </a:extLst>
          </p:cNvPr>
          <p:cNvCxnSpPr>
            <a:cxnSpLocks/>
          </p:cNvCxnSpPr>
          <p:nvPr/>
        </p:nvCxnSpPr>
        <p:spPr>
          <a:xfrm flipH="1">
            <a:off x="5109030" y="515257"/>
            <a:ext cx="994409" cy="26851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E4255C2-5DA9-A9EC-F0CD-CE375D18558F}"/>
              </a:ext>
            </a:extLst>
          </p:cNvPr>
          <p:cNvSpPr txBox="1"/>
          <p:nvPr/>
        </p:nvSpPr>
        <p:spPr>
          <a:xfrm>
            <a:off x="6051614" y="280182"/>
            <a:ext cx="2880000" cy="523220"/>
          </a:xfrm>
          <a:prstGeom prst="rect">
            <a:avLst/>
          </a:prstGeom>
          <a:noFill/>
        </p:spPr>
        <p:txBody>
          <a:bodyPr wrap="square" rtlCol="0">
            <a:spAutoFit/>
          </a:bodyPr>
          <a:lstStyle/>
          <a:p>
            <a:r>
              <a:rPr kumimoji="1" lang="ja-JP" altLang="en-US" sz="1400" dirty="0"/>
              <a:t>これを選択すればフィッティングデータをテキストで保存できる。</a:t>
            </a:r>
            <a:endParaRPr kumimoji="1" lang="en-US" altLang="ja-JP" sz="1400" dirty="0"/>
          </a:p>
        </p:txBody>
      </p:sp>
      <p:cxnSp>
        <p:nvCxnSpPr>
          <p:cNvPr id="18" name="直線矢印コネクタ 17">
            <a:extLst>
              <a:ext uri="{FF2B5EF4-FFF2-40B4-BE49-F238E27FC236}">
                <a16:creationId xmlns:a16="http://schemas.microsoft.com/office/drawing/2014/main" id="{1B032596-AFCE-ACD8-ABA2-D85733431769}"/>
              </a:ext>
            </a:extLst>
          </p:cNvPr>
          <p:cNvCxnSpPr>
            <a:cxnSpLocks/>
          </p:cNvCxnSpPr>
          <p:nvPr/>
        </p:nvCxnSpPr>
        <p:spPr>
          <a:xfrm flipH="1" flipV="1">
            <a:off x="4572001" y="1264971"/>
            <a:ext cx="689428" cy="54715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7998E0D7-68B2-E524-9296-743814AB6612}"/>
              </a:ext>
            </a:extLst>
          </p:cNvPr>
          <p:cNvSpPr txBox="1"/>
          <p:nvPr/>
        </p:nvSpPr>
        <p:spPr>
          <a:xfrm>
            <a:off x="4766018" y="1831761"/>
            <a:ext cx="1800000" cy="738664"/>
          </a:xfrm>
          <a:prstGeom prst="rect">
            <a:avLst/>
          </a:prstGeom>
          <a:noFill/>
        </p:spPr>
        <p:txBody>
          <a:bodyPr wrap="square" rtlCol="0">
            <a:spAutoFit/>
          </a:bodyPr>
          <a:lstStyle/>
          <a:p>
            <a:r>
              <a:rPr kumimoji="1" lang="ja-JP" altLang="en-US" sz="1400" dirty="0"/>
              <a:t>これを選択すればこの画面を</a:t>
            </a:r>
            <a:r>
              <a:rPr kumimoji="1" lang="en-US" altLang="ja-JP" sz="1400" dirty="0"/>
              <a:t>PNG</a:t>
            </a:r>
            <a:r>
              <a:rPr kumimoji="1" lang="ja-JP" altLang="en-US" sz="1400" dirty="0"/>
              <a:t>ファイルで保存できる。</a:t>
            </a:r>
            <a:endParaRPr kumimoji="1" lang="en-US" altLang="ja-JP" sz="1400" dirty="0"/>
          </a:p>
        </p:txBody>
      </p:sp>
      <p:cxnSp>
        <p:nvCxnSpPr>
          <p:cNvPr id="26" name="直線矢印コネクタ 25">
            <a:extLst>
              <a:ext uri="{FF2B5EF4-FFF2-40B4-BE49-F238E27FC236}">
                <a16:creationId xmlns:a16="http://schemas.microsoft.com/office/drawing/2014/main" id="{5135F2F5-CE9A-DB31-4481-252AF23E73E0}"/>
              </a:ext>
            </a:extLst>
          </p:cNvPr>
          <p:cNvCxnSpPr/>
          <p:nvPr/>
        </p:nvCxnSpPr>
        <p:spPr>
          <a:xfrm flipH="1">
            <a:off x="7167753" y="4784915"/>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152E5734-E73E-2F28-4B64-D391EFE87351}"/>
              </a:ext>
            </a:extLst>
          </p:cNvPr>
          <p:cNvSpPr txBox="1"/>
          <p:nvPr/>
        </p:nvSpPr>
        <p:spPr>
          <a:xfrm>
            <a:off x="7537868" y="4554210"/>
            <a:ext cx="391454" cy="369332"/>
          </a:xfrm>
          <a:prstGeom prst="rect">
            <a:avLst/>
          </a:prstGeom>
          <a:noFill/>
        </p:spPr>
        <p:txBody>
          <a:bodyPr wrap="none" rtlCol="0">
            <a:spAutoFit/>
          </a:bodyPr>
          <a:lstStyle/>
          <a:p>
            <a:r>
              <a:rPr kumimoji="1" lang="en-US" altLang="ja-JP" dirty="0"/>
              <a:t>χ</a:t>
            </a:r>
            <a:r>
              <a:rPr kumimoji="1" lang="en-US" altLang="ja-JP" baseline="30000" dirty="0"/>
              <a:t>2</a:t>
            </a:r>
          </a:p>
        </p:txBody>
      </p:sp>
      <p:sp>
        <p:nvSpPr>
          <p:cNvPr id="32" name="右中かっこ 31">
            <a:extLst>
              <a:ext uri="{FF2B5EF4-FFF2-40B4-BE49-F238E27FC236}">
                <a16:creationId xmlns:a16="http://schemas.microsoft.com/office/drawing/2014/main" id="{ACC75ABB-B6A9-4C67-D465-798F3325AD1D}"/>
              </a:ext>
            </a:extLst>
          </p:cNvPr>
          <p:cNvSpPr/>
          <p:nvPr/>
        </p:nvSpPr>
        <p:spPr>
          <a:xfrm>
            <a:off x="2397512" y="616856"/>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CDD7C57F-C2CD-4B49-63A1-6F7CD526F950}"/>
              </a:ext>
            </a:extLst>
          </p:cNvPr>
          <p:cNvCxnSpPr/>
          <p:nvPr/>
        </p:nvCxnSpPr>
        <p:spPr>
          <a:xfrm flipH="1">
            <a:off x="2397512" y="306976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460BAE2C-CA38-860F-F311-86E3F724577C}"/>
              </a:ext>
            </a:extLst>
          </p:cNvPr>
          <p:cNvSpPr txBox="1"/>
          <p:nvPr/>
        </p:nvSpPr>
        <p:spPr>
          <a:xfrm>
            <a:off x="2568256" y="747485"/>
            <a:ext cx="1427186" cy="369332"/>
          </a:xfrm>
          <a:prstGeom prst="rect">
            <a:avLst/>
          </a:prstGeom>
          <a:noFill/>
        </p:spPr>
        <p:txBody>
          <a:bodyPr wrap="none" rtlCol="0">
            <a:spAutoFit/>
          </a:bodyPr>
          <a:lstStyle/>
          <a:p>
            <a:r>
              <a:rPr kumimoji="1" lang="en-US" altLang="ja-JP" dirty="0"/>
              <a:t>param 1 ~ 4</a:t>
            </a:r>
          </a:p>
        </p:txBody>
      </p:sp>
      <p:sp>
        <p:nvSpPr>
          <p:cNvPr id="35" name="テキスト ボックス 34">
            <a:extLst>
              <a:ext uri="{FF2B5EF4-FFF2-40B4-BE49-F238E27FC236}">
                <a16:creationId xmlns:a16="http://schemas.microsoft.com/office/drawing/2014/main" id="{FCBF51A5-8AF1-AE6B-1D5C-CCC19B4D8168}"/>
              </a:ext>
            </a:extLst>
          </p:cNvPr>
          <p:cNvSpPr txBox="1"/>
          <p:nvPr/>
        </p:nvSpPr>
        <p:spPr>
          <a:xfrm>
            <a:off x="2822251" y="2865951"/>
            <a:ext cx="1143455" cy="369332"/>
          </a:xfrm>
          <a:prstGeom prst="rect">
            <a:avLst/>
          </a:prstGeom>
          <a:noFill/>
        </p:spPr>
        <p:txBody>
          <a:bodyPr wrap="none" rtlCol="0">
            <a:spAutoFit/>
          </a:bodyPr>
          <a:lstStyle/>
          <a:p>
            <a:r>
              <a:rPr kumimoji="1" lang="en-US" altLang="ja-JP" dirty="0"/>
              <a:t>param 16</a:t>
            </a:r>
          </a:p>
        </p:txBody>
      </p:sp>
    </p:spTree>
    <p:extLst>
      <p:ext uri="{BB962C8B-B14F-4D97-AF65-F5344CB8AC3E}">
        <p14:creationId xmlns:p14="http://schemas.microsoft.com/office/powerpoint/2010/main" val="182035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7CFBC6E-4BB4-1DCA-28CD-60331977E8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3344" y="0"/>
            <a:ext cx="5247322" cy="4627245"/>
          </a:xfrm>
          <a:prstGeom prst="rect">
            <a:avLst/>
          </a:prstGeom>
        </p:spPr>
      </p:pic>
      <p:pic>
        <p:nvPicPr>
          <p:cNvPr id="30" name="図 29">
            <a:extLst>
              <a:ext uri="{FF2B5EF4-FFF2-40B4-BE49-F238E27FC236}">
                <a16:creationId xmlns:a16="http://schemas.microsoft.com/office/drawing/2014/main" id="{15BC95FB-1DE9-0D70-DEC7-FD72D7A755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63602" y="4044315"/>
            <a:ext cx="3180397" cy="2813685"/>
          </a:xfrm>
          <a:prstGeom prst="rect">
            <a:avLst/>
          </a:prstGeom>
        </p:spPr>
      </p:pic>
      <p:pic>
        <p:nvPicPr>
          <p:cNvPr id="10" name="図 9">
            <a:extLst>
              <a:ext uri="{FF2B5EF4-FFF2-40B4-BE49-F238E27FC236}">
                <a16:creationId xmlns:a16="http://schemas.microsoft.com/office/drawing/2014/main" id="{AB9FBE10-C186-92BD-C1C8-C9418D0CBC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2733674" cy="418052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95863" y="4216901"/>
            <a:ext cx="3374514" cy="2529342"/>
          </a:xfrm>
          <a:prstGeom prst="rect">
            <a:avLst/>
          </a:prstGeom>
          <a:solidFill>
            <a:schemeClr val="bg1">
              <a:alpha val="70000"/>
            </a:schemeClr>
          </a:solidFill>
        </p:spPr>
        <p:txBody>
          <a:bodyPr wrap="none" lIns="0" tIns="36000" rIns="0" bIns="0" rtlCol="0">
            <a:spAutoFit/>
          </a:bodyPr>
          <a:lstStyle/>
          <a:p>
            <a:r>
              <a:rPr kumimoji="1" lang="en-US" altLang="ja-JP" dirty="0"/>
              <a:t>Full refine option</a:t>
            </a:r>
            <a:r>
              <a:rPr kumimoji="1" lang="ja-JP" altLang="en-US" dirty="0"/>
              <a:t>を</a:t>
            </a:r>
            <a:r>
              <a:rPr kumimoji="1" lang="en-US" altLang="ja-JP" dirty="0"/>
              <a:t>on</a:t>
            </a:r>
            <a:r>
              <a:rPr kumimoji="1" lang="ja-JP" altLang="en-US" dirty="0"/>
              <a:t>にすると、</a:t>
            </a:r>
            <a:endParaRPr kumimoji="1" lang="en-US" altLang="ja-JP" dirty="0"/>
          </a:p>
          <a:p>
            <a:r>
              <a:rPr kumimoji="1" lang="en-US" altLang="ja-JP" dirty="0"/>
              <a:t>right Fitting region</a:t>
            </a:r>
          </a:p>
          <a:p>
            <a:r>
              <a:rPr kumimoji="1" lang="ja-JP" altLang="en-US" dirty="0"/>
              <a:t>　　↓</a:t>
            </a:r>
            <a:endParaRPr kumimoji="1" lang="en-US" altLang="ja-JP" dirty="0"/>
          </a:p>
          <a:p>
            <a:r>
              <a:rPr kumimoji="1" lang="en-US" altLang="ja-JP" dirty="0"/>
              <a:t>left Fitting region</a:t>
            </a:r>
          </a:p>
          <a:p>
            <a:r>
              <a:rPr kumimoji="1" lang="ja-JP" altLang="en-US" dirty="0"/>
              <a:t>　　↓</a:t>
            </a:r>
            <a:endParaRPr kumimoji="1" lang="en-US" altLang="ja-JP" dirty="0"/>
          </a:p>
          <a:p>
            <a:r>
              <a:rPr kumimoji="1" lang="en-US" altLang="ja-JP" dirty="0"/>
              <a:t>middle Fitting region</a:t>
            </a:r>
          </a:p>
          <a:p>
            <a:r>
              <a:rPr kumimoji="1" lang="ja-JP" altLang="en-US" dirty="0"/>
              <a:t>　　↓</a:t>
            </a:r>
            <a:endParaRPr kumimoji="1" lang="en-US" altLang="ja-JP" dirty="0"/>
          </a:p>
          <a:p>
            <a:r>
              <a:rPr kumimoji="1" lang="en-US" altLang="ja-JP" dirty="0"/>
              <a:t>all region</a:t>
            </a:r>
          </a:p>
          <a:p>
            <a:r>
              <a:rPr kumimoji="1" lang="ja-JP" altLang="en-US" dirty="0"/>
              <a:t>のフィットを行う。</a:t>
            </a:r>
            <a:endParaRPr kumimoji="1" lang="en-US" altLang="ja-JP" dirty="0"/>
          </a:p>
        </p:txBody>
      </p:sp>
      <p:sp>
        <p:nvSpPr>
          <p:cNvPr id="2" name="右中かっこ 1">
            <a:extLst>
              <a:ext uri="{FF2B5EF4-FFF2-40B4-BE49-F238E27FC236}">
                <a16:creationId xmlns:a16="http://schemas.microsoft.com/office/drawing/2014/main" id="{BC2905E5-CF77-409F-9401-C0F3605FAB7C}"/>
              </a:ext>
            </a:extLst>
          </p:cNvPr>
          <p:cNvSpPr/>
          <p:nvPr/>
        </p:nvSpPr>
        <p:spPr>
          <a:xfrm>
            <a:off x="1981200" y="616856"/>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1981200" y="306976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203562" y="784355"/>
            <a:ext cx="1242520" cy="276999"/>
          </a:xfrm>
          <a:prstGeom prst="rect">
            <a:avLst/>
          </a:prstGeom>
          <a:solidFill>
            <a:schemeClr val="bg1">
              <a:alpha val="70000"/>
            </a:schemeClr>
          </a:solidFill>
        </p:spPr>
        <p:txBody>
          <a:bodyPr wrap="none" lIns="0" tIns="0" rIns="0" bIns="0"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413313" y="2924943"/>
            <a:ext cx="958789" cy="276999"/>
          </a:xfrm>
          <a:prstGeom prst="rect">
            <a:avLst/>
          </a:prstGeom>
          <a:solidFill>
            <a:schemeClr val="bg1">
              <a:alpha val="70000"/>
            </a:schemeClr>
          </a:solidFill>
        </p:spPr>
        <p:txBody>
          <a:bodyPr wrap="none" lIns="0" tIns="0" rIns="0" bIns="0" rtlCol="0">
            <a:spAutoFit/>
          </a:bodyPr>
          <a:lstStyle/>
          <a:p>
            <a:r>
              <a:rPr kumimoji="1" lang="en-US" altLang="ja-JP" dirty="0"/>
              <a:t>param 16</a:t>
            </a:r>
          </a:p>
        </p:txBody>
      </p:sp>
      <p:cxnSp>
        <p:nvCxnSpPr>
          <p:cNvPr id="21" name="直線矢印コネクタ 20">
            <a:extLst>
              <a:ext uri="{FF2B5EF4-FFF2-40B4-BE49-F238E27FC236}">
                <a16:creationId xmlns:a16="http://schemas.microsoft.com/office/drawing/2014/main" id="{CD8199C6-472C-4669-9D13-A12D5955C16B}"/>
              </a:ext>
            </a:extLst>
          </p:cNvPr>
          <p:cNvCxnSpPr>
            <a:cxnSpLocks/>
            <a:stCxn id="22" idx="2"/>
          </p:cNvCxnSpPr>
          <p:nvPr/>
        </p:nvCxnSpPr>
        <p:spPr>
          <a:xfrm>
            <a:off x="5709001" y="2083556"/>
            <a:ext cx="116612" cy="77763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766018" y="1831761"/>
            <a:ext cx="1885966" cy="251795"/>
          </a:xfrm>
          <a:prstGeom prst="rect">
            <a:avLst/>
          </a:prstGeom>
          <a:solidFill>
            <a:schemeClr val="bg1">
              <a:alpha val="70000"/>
            </a:schemeClr>
          </a:solidFill>
        </p:spPr>
        <p:txBody>
          <a:bodyPr wrap="none" lIns="0" tIns="36000" rIns="0" bIns="0" rtlCol="0">
            <a:spAutoFit/>
          </a:bodyPr>
          <a:lstStyle/>
          <a:p>
            <a:r>
              <a:rPr kumimoji="1" lang="en-US" altLang="ja-JP" sz="1400" dirty="0"/>
              <a:t>Full refine option</a:t>
            </a:r>
            <a:r>
              <a:rPr kumimoji="1" lang="ja-JP" altLang="en-US" sz="1400" dirty="0"/>
              <a:t>による</a:t>
            </a:r>
            <a:endParaRPr kumimoji="1" lang="en-US" altLang="ja-JP" sz="1400" dirty="0"/>
          </a:p>
        </p:txBody>
      </p:sp>
      <p:cxnSp>
        <p:nvCxnSpPr>
          <p:cNvPr id="24" name="直線矢印コネクタ 23">
            <a:extLst>
              <a:ext uri="{FF2B5EF4-FFF2-40B4-BE49-F238E27FC236}">
                <a16:creationId xmlns:a16="http://schemas.microsoft.com/office/drawing/2014/main" id="{9C658B16-951A-4E00-A1C7-3629BAE0292B}"/>
              </a:ext>
            </a:extLst>
          </p:cNvPr>
          <p:cNvCxnSpPr>
            <a:cxnSpLocks/>
            <a:stCxn id="25" idx="0"/>
          </p:cNvCxnSpPr>
          <p:nvPr/>
        </p:nvCxnSpPr>
        <p:spPr>
          <a:xfrm flipH="1" flipV="1">
            <a:off x="7381568" y="1128252"/>
            <a:ext cx="475539" cy="63819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5F4032F-0841-48E5-9CE6-A7A704ED439C}"/>
              </a:ext>
            </a:extLst>
          </p:cNvPr>
          <p:cNvSpPr txBox="1"/>
          <p:nvPr/>
        </p:nvSpPr>
        <p:spPr>
          <a:xfrm>
            <a:off x="6914124" y="1766451"/>
            <a:ext cx="1885966" cy="251795"/>
          </a:xfrm>
          <a:prstGeom prst="rect">
            <a:avLst/>
          </a:prstGeom>
          <a:solidFill>
            <a:schemeClr val="bg1">
              <a:alpha val="70000"/>
            </a:schemeClr>
          </a:solidFill>
        </p:spPr>
        <p:txBody>
          <a:bodyPr wrap="none" lIns="0" tIns="36000" rIns="0" bIns="0" rtlCol="0">
            <a:spAutoFit/>
          </a:bodyPr>
          <a:lstStyle/>
          <a:p>
            <a:r>
              <a:rPr kumimoji="1" lang="en-US" altLang="ja-JP" sz="1400" dirty="0"/>
              <a:t>Full refine option</a:t>
            </a:r>
            <a:r>
              <a:rPr kumimoji="1" lang="ja-JP" altLang="en-US" sz="1400" dirty="0"/>
              <a:t>による</a:t>
            </a:r>
            <a:endParaRPr kumimoji="1" lang="en-US" altLang="ja-JP" sz="1400" dirty="0"/>
          </a:p>
        </p:txBody>
      </p:sp>
      <p:cxnSp>
        <p:nvCxnSpPr>
          <p:cNvPr id="11" name="直線矢印コネクタ 10">
            <a:extLst>
              <a:ext uri="{FF2B5EF4-FFF2-40B4-BE49-F238E27FC236}">
                <a16:creationId xmlns:a16="http://schemas.microsoft.com/office/drawing/2014/main" id="{5317648A-8CAD-A758-D70D-1ADFEDC16FA9}"/>
              </a:ext>
            </a:extLst>
          </p:cNvPr>
          <p:cNvCxnSpPr/>
          <p:nvPr/>
        </p:nvCxnSpPr>
        <p:spPr>
          <a:xfrm flipH="1">
            <a:off x="900000" y="2322519"/>
            <a:ext cx="133200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FD8C69D-9E03-2EDB-2E1D-9FEC0CD4C100}"/>
              </a:ext>
            </a:extLst>
          </p:cNvPr>
          <p:cNvSpPr txBox="1"/>
          <p:nvPr/>
        </p:nvSpPr>
        <p:spPr>
          <a:xfrm>
            <a:off x="2263371" y="2177694"/>
            <a:ext cx="1458733" cy="276999"/>
          </a:xfrm>
          <a:prstGeom prst="rect">
            <a:avLst/>
          </a:prstGeom>
          <a:solidFill>
            <a:schemeClr val="bg1">
              <a:alpha val="70000"/>
            </a:schemeClr>
          </a:solidFill>
        </p:spPr>
        <p:txBody>
          <a:bodyPr wrap="none" lIns="0" tIns="0" rIns="0" bIns="0" rtlCol="0">
            <a:spAutoFit/>
          </a:bodyPr>
          <a:lstStyle/>
          <a:p>
            <a:r>
              <a:rPr kumimoji="1" lang="en-US" altLang="ja-JP" dirty="0"/>
              <a:t>on</a:t>
            </a:r>
            <a:r>
              <a:rPr kumimoji="1" lang="ja-JP" altLang="en-US" dirty="0"/>
              <a:t>にしてみる</a:t>
            </a:r>
            <a:endParaRPr kumimoji="1" lang="en-US" altLang="ja-JP" dirty="0"/>
          </a:p>
        </p:txBody>
      </p:sp>
      <p:sp>
        <p:nvSpPr>
          <p:cNvPr id="31" name="テキスト ボックス 30">
            <a:extLst>
              <a:ext uri="{FF2B5EF4-FFF2-40B4-BE49-F238E27FC236}">
                <a16:creationId xmlns:a16="http://schemas.microsoft.com/office/drawing/2014/main" id="{892A361B-CAAF-4435-DA08-A6DE23BF6562}"/>
              </a:ext>
            </a:extLst>
          </p:cNvPr>
          <p:cNvSpPr txBox="1"/>
          <p:nvPr/>
        </p:nvSpPr>
        <p:spPr>
          <a:xfrm>
            <a:off x="2964106" y="5299148"/>
            <a:ext cx="2484000" cy="590349"/>
          </a:xfrm>
          <a:prstGeom prst="rect">
            <a:avLst/>
          </a:prstGeom>
          <a:solidFill>
            <a:schemeClr val="bg1">
              <a:alpha val="70000"/>
            </a:schemeClr>
          </a:solidFill>
        </p:spPr>
        <p:txBody>
          <a:bodyPr wrap="square" lIns="0" tIns="36000" rIns="0" bIns="0" rtlCol="0">
            <a:spAutoFit/>
          </a:bodyPr>
          <a:lstStyle/>
          <a:p>
            <a:r>
              <a:rPr kumimoji="1" lang="en-US" altLang="ja-JP" dirty="0"/>
              <a:t>Full refine option</a:t>
            </a:r>
            <a:r>
              <a:rPr kumimoji="1" lang="ja-JP" altLang="en-US" dirty="0"/>
              <a:t>を</a:t>
            </a:r>
            <a:r>
              <a:rPr kumimoji="1" lang="en-US" altLang="ja-JP" dirty="0"/>
              <a:t>on</a:t>
            </a:r>
            <a:r>
              <a:rPr kumimoji="1" lang="ja-JP" altLang="en-US" dirty="0"/>
              <a:t>にしなければ、ここまで。</a:t>
            </a:r>
            <a:endParaRPr kumimoji="1" lang="en-US" altLang="ja-JP" dirty="0"/>
          </a:p>
        </p:txBody>
      </p:sp>
      <p:cxnSp>
        <p:nvCxnSpPr>
          <p:cNvPr id="32" name="直線コネクタ 31">
            <a:extLst>
              <a:ext uri="{FF2B5EF4-FFF2-40B4-BE49-F238E27FC236}">
                <a16:creationId xmlns:a16="http://schemas.microsoft.com/office/drawing/2014/main" id="{2FDA20C4-6650-77F9-3E85-63B187B324F7}"/>
              </a:ext>
            </a:extLst>
          </p:cNvPr>
          <p:cNvCxnSpPr>
            <a:cxnSpLocks/>
          </p:cNvCxnSpPr>
          <p:nvPr/>
        </p:nvCxnSpPr>
        <p:spPr>
          <a:xfrm>
            <a:off x="1538697" y="5931981"/>
            <a:ext cx="3909409" cy="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562766E-9125-90B7-313A-7C1C276E2C00}"/>
              </a:ext>
            </a:extLst>
          </p:cNvPr>
          <p:cNvSpPr txBox="1"/>
          <p:nvPr/>
        </p:nvSpPr>
        <p:spPr>
          <a:xfrm>
            <a:off x="2307430" y="6216033"/>
            <a:ext cx="3492000" cy="590349"/>
          </a:xfrm>
          <a:prstGeom prst="rect">
            <a:avLst/>
          </a:prstGeom>
          <a:solidFill>
            <a:schemeClr val="bg1">
              <a:alpha val="70000"/>
            </a:schemeClr>
          </a:solidFill>
        </p:spPr>
        <p:txBody>
          <a:bodyPr wrap="square" lIns="0" tIns="36000" rIns="0" bIns="0" rtlCol="0">
            <a:spAutoFit/>
          </a:bodyPr>
          <a:lstStyle/>
          <a:p>
            <a:r>
              <a:rPr kumimoji="1" lang="ja-JP" altLang="en-US" dirty="0"/>
              <a:t>残差は確実に小さくなるが、結果が正しいかは慎重に見極める必要。</a:t>
            </a:r>
            <a:endParaRPr kumimoji="1" lang="en-US" altLang="ja-JP" dirty="0"/>
          </a:p>
        </p:txBody>
      </p:sp>
    </p:spTree>
    <p:extLst>
      <p:ext uri="{BB962C8B-B14F-4D97-AF65-F5344CB8AC3E}">
        <p14:creationId xmlns:p14="http://schemas.microsoft.com/office/powerpoint/2010/main" val="2198833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876</TotalTime>
  <Words>1341</Words>
  <Application>Microsoft Office PowerPoint</Application>
  <PresentationFormat>画面に合わせる (4:3)</PresentationFormat>
  <Paragraphs>127</Paragraphs>
  <Slides>17</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メイリオ</vt:lpstr>
      <vt:lpstr>游ゴシック</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Oikawa Kenichi</dc:creator>
  <cp:lastModifiedBy>Kenichi Oikawa</cp:lastModifiedBy>
  <cp:revision>43</cp:revision>
  <dcterms:created xsi:type="dcterms:W3CDTF">2021-03-02T05:42:38Z</dcterms:created>
  <dcterms:modified xsi:type="dcterms:W3CDTF">2023-09-25T08:42:33Z</dcterms:modified>
</cp:coreProperties>
</file>