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670" r:id="rId2"/>
    <p:sldId id="683" r:id="rId3"/>
    <p:sldId id="687" r:id="rId4"/>
    <p:sldId id="688" r:id="rId5"/>
    <p:sldId id="671" r:id="rId6"/>
    <p:sldId id="689" r:id="rId7"/>
    <p:sldId id="673" r:id="rId8"/>
    <p:sldId id="672" r:id="rId9"/>
    <p:sldId id="690" r:id="rId10"/>
    <p:sldId id="261" r:id="rId11"/>
    <p:sldId id="265" r:id="rId12"/>
    <p:sldId id="266" r:id="rId13"/>
    <p:sldId id="268" r:id="rId14"/>
    <p:sldId id="271" r:id="rId15"/>
    <p:sldId id="267" r:id="rId16"/>
    <p:sldId id="691" r:id="rId17"/>
    <p:sldId id="69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ikawa" initials="o" lastIdx="1" clrIdx="0">
    <p:extLst>
      <p:ext uri="{19B8F6BF-5375-455C-9EA6-DF929625EA0E}">
        <p15:presenceInfo xmlns:p15="http://schemas.microsoft.com/office/powerpoint/2012/main" userId="oikaw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71" autoAdjust="0"/>
    <p:restoredTop sz="94669" autoAdjust="0"/>
  </p:normalViewPr>
  <p:slideViewPr>
    <p:cSldViewPr snapToGrid="0">
      <p:cViewPr varScale="1">
        <p:scale>
          <a:sx n="129" d="100"/>
          <a:sy n="129" d="100"/>
        </p:scale>
        <p:origin x="70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B18A4-B576-441D-A616-F38B9A5CE1A1}" type="datetimeFigureOut">
              <a:rPr kumimoji="1" lang="ja-JP" altLang="en-US" smtClean="0"/>
              <a:t>2025/8/28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C3D74-EFB6-45D4-B610-84D15A2FE6BA}" type="slidenum">
              <a:rPr kumimoji="1" lang="ja-JP" altLang="en-US" smtClean="0"/>
              <a:t>‹#›</a:t>
            </a:fld>
            <a:endParaRPr kumimoji="1" lang="ja-JP" altLang="en-US"/>
          </a:p>
        </p:txBody>
      </p:sp>
    </p:spTree>
    <p:extLst>
      <p:ext uri="{BB962C8B-B14F-4D97-AF65-F5344CB8AC3E}">
        <p14:creationId xmlns:p14="http://schemas.microsoft.com/office/powerpoint/2010/main" val="23194374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dirty="0"/>
              <a:t>GUI-RITS</a:t>
            </a:r>
            <a:r>
              <a:rPr kumimoji="1" lang="ja-JP" altLang="en-US" dirty="0"/>
              <a:t>のパッケージにはこれらのプログラムが含まれています。</a:t>
            </a:r>
            <a:endParaRPr kumimoji="1" lang="en-US" altLang="ja-JP" dirty="0"/>
          </a:p>
          <a:p>
            <a:r>
              <a:rPr kumimoji="1" lang="ja-JP" altLang="en-US" dirty="0"/>
              <a:t>シングルエッジフィットを行う</a:t>
            </a:r>
            <a:r>
              <a:rPr kumimoji="1" lang="en-US" altLang="ja-JP" dirty="0"/>
              <a:t>EDGE</a:t>
            </a:r>
            <a:r>
              <a:rPr kumimoji="1" lang="ja-JP" altLang="en-US" dirty="0"/>
              <a:t>プログラム、フルパターンフィットを行う</a:t>
            </a:r>
            <a:r>
              <a:rPr kumimoji="1" lang="en-US" altLang="ja-JP" dirty="0"/>
              <a:t>RITS</a:t>
            </a:r>
            <a:r>
              <a:rPr kumimoji="1" lang="ja-JP" altLang="en-US" dirty="0"/>
              <a:t>プログラム、</a:t>
            </a:r>
            <a:endParaRPr kumimoji="1" lang="en-US" altLang="ja-JP" dirty="0"/>
          </a:p>
          <a:p>
            <a:r>
              <a:rPr kumimoji="1" lang="ja-JP" altLang="en-US" dirty="0"/>
              <a:t>これらを多数のスペクトルに対して行う</a:t>
            </a:r>
            <a:r>
              <a:rPr kumimoji="1" lang="en-US" altLang="ja-JP" dirty="0"/>
              <a:t>EDGE2</a:t>
            </a:r>
            <a:r>
              <a:rPr kumimoji="1" lang="ja-JP" altLang="en-US" dirty="0"/>
              <a:t>及び</a:t>
            </a:r>
            <a:r>
              <a:rPr kumimoji="1" lang="en-US" altLang="ja-JP" dirty="0"/>
              <a:t>RITS2</a:t>
            </a:r>
            <a:r>
              <a:rPr kumimoji="1" lang="ja-JP" altLang="en-US" dirty="0"/>
              <a:t>プログラム、</a:t>
            </a:r>
            <a:endParaRPr kumimoji="1" lang="en-US" altLang="ja-JP" dirty="0"/>
          </a:p>
          <a:p>
            <a:r>
              <a:rPr kumimoji="1" lang="ja-JP" altLang="en-US" dirty="0"/>
              <a:t>また、本日の説明では割愛しますが、シミュレーションパターンを生成する</a:t>
            </a:r>
            <a:r>
              <a:rPr kumimoji="1" lang="en-US" altLang="ja-JP" dirty="0"/>
              <a:t>RITS</a:t>
            </a:r>
            <a:r>
              <a:rPr kumimoji="1" lang="ja-JP" altLang="en-US" dirty="0"/>
              <a:t>シミュレーションです。</a:t>
            </a:r>
            <a:endParaRPr kumimoji="1" lang="en-US" dirty="0"/>
          </a:p>
        </p:txBody>
      </p:sp>
      <p:sp>
        <p:nvSpPr>
          <p:cNvPr id="4" name="スライド番号プレースホルダー 3"/>
          <p:cNvSpPr>
            <a:spLocks noGrp="1"/>
          </p:cNvSpPr>
          <p:nvPr>
            <p:ph type="sldNum" sz="quarter" idx="5"/>
          </p:nvPr>
        </p:nvSpPr>
        <p:spPr/>
        <p:txBody>
          <a:bodyPr/>
          <a:lstStyle/>
          <a:p>
            <a:fld id="{D2C4B826-8781-452E-B021-F5720BA58D0A}" type="slidenum">
              <a:rPr kumimoji="1" lang="ja-JP" altLang="en-US" smtClean="0"/>
              <a:t>2</a:t>
            </a:fld>
            <a:endParaRPr kumimoji="1" lang="ja-JP" altLang="en-US"/>
          </a:p>
        </p:txBody>
      </p:sp>
    </p:spTree>
    <p:extLst>
      <p:ext uri="{BB962C8B-B14F-4D97-AF65-F5344CB8AC3E}">
        <p14:creationId xmlns:p14="http://schemas.microsoft.com/office/powerpoint/2010/main" val="296108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Zip</a:t>
            </a:r>
            <a:r>
              <a:rPr kumimoji="1" lang="ja-JP" altLang="en-US" dirty="0"/>
              <a:t>ファイルを解凍してできた</a:t>
            </a:r>
            <a:r>
              <a:rPr kumimoji="1" lang="en-US" altLang="ja-JP" dirty="0"/>
              <a:t>GUI-RITS.msi</a:t>
            </a:r>
            <a:r>
              <a:rPr kumimoji="1" lang="ja-JP" altLang="en-US" dirty="0"/>
              <a:t>をダブルクリックします。</a:t>
            </a:r>
            <a:endParaRPr kumimoji="1" lang="en-US" dirty="0"/>
          </a:p>
        </p:txBody>
      </p:sp>
      <p:sp>
        <p:nvSpPr>
          <p:cNvPr id="4" name="スライド番号プレースホルダー 3"/>
          <p:cNvSpPr>
            <a:spLocks noGrp="1"/>
          </p:cNvSpPr>
          <p:nvPr>
            <p:ph type="sldNum" sz="quarter" idx="5"/>
          </p:nvPr>
        </p:nvSpPr>
        <p:spPr/>
        <p:txBody>
          <a:bodyPr/>
          <a:lstStyle/>
          <a:p>
            <a:fld id="{D2C4B826-8781-452E-B021-F5720BA58D0A}" type="slidenum">
              <a:rPr kumimoji="1" lang="ja-JP" altLang="en-US" smtClean="0"/>
              <a:t>3</a:t>
            </a:fld>
            <a:endParaRPr kumimoji="1" lang="ja-JP" altLang="en-US"/>
          </a:p>
        </p:txBody>
      </p:sp>
    </p:spTree>
    <p:extLst>
      <p:ext uri="{BB962C8B-B14F-4D97-AF65-F5344CB8AC3E}">
        <p14:creationId xmlns:p14="http://schemas.microsoft.com/office/powerpoint/2010/main" val="98317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2C4B826-8781-452E-B021-F5720BA58D0A}" type="slidenum">
              <a:rPr kumimoji="1" lang="ja-JP" altLang="en-US" smtClean="0"/>
              <a:t>7</a:t>
            </a:fld>
            <a:endParaRPr kumimoji="1" lang="ja-JP" altLang="en-US"/>
          </a:p>
        </p:txBody>
      </p:sp>
    </p:spTree>
    <p:extLst>
      <p:ext uri="{BB962C8B-B14F-4D97-AF65-F5344CB8AC3E}">
        <p14:creationId xmlns:p14="http://schemas.microsoft.com/office/powerpoint/2010/main" val="2825136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2C4B826-8781-452E-B021-F5720BA58D0A}" type="slidenum">
              <a:rPr kumimoji="1" lang="ja-JP" altLang="en-US" smtClean="0"/>
              <a:t>9</a:t>
            </a:fld>
            <a:endParaRPr kumimoji="1" lang="ja-JP" altLang="en-US"/>
          </a:p>
        </p:txBody>
      </p:sp>
    </p:spTree>
    <p:extLst>
      <p:ext uri="{BB962C8B-B14F-4D97-AF65-F5344CB8AC3E}">
        <p14:creationId xmlns:p14="http://schemas.microsoft.com/office/powerpoint/2010/main" val="3676339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BBDA3E1-F564-4B8B-8B1B-D1953E879C5C}" type="datetimeFigureOut">
              <a:rPr kumimoji="1" lang="ja-JP" altLang="en-US" smtClean="0"/>
              <a:t>2025/8/28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6EC729-9047-4929-BF7B-3F3C160503B4}" type="slidenum">
              <a:rPr kumimoji="1" lang="ja-JP" altLang="en-US" smtClean="0"/>
              <a:t>‹#›</a:t>
            </a:fld>
            <a:endParaRPr kumimoji="1" lang="ja-JP" altLang="en-US"/>
          </a:p>
        </p:txBody>
      </p:sp>
    </p:spTree>
    <p:extLst>
      <p:ext uri="{BB962C8B-B14F-4D97-AF65-F5344CB8AC3E}">
        <p14:creationId xmlns:p14="http://schemas.microsoft.com/office/powerpoint/2010/main" val="531916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BBDA3E1-F564-4B8B-8B1B-D1953E879C5C}" type="datetimeFigureOut">
              <a:rPr kumimoji="1" lang="ja-JP" altLang="en-US" smtClean="0"/>
              <a:t>2025/8/28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6EC729-9047-4929-BF7B-3F3C160503B4}" type="slidenum">
              <a:rPr kumimoji="1" lang="ja-JP" altLang="en-US" smtClean="0"/>
              <a:t>‹#›</a:t>
            </a:fld>
            <a:endParaRPr kumimoji="1" lang="ja-JP" altLang="en-US"/>
          </a:p>
        </p:txBody>
      </p:sp>
    </p:spTree>
    <p:extLst>
      <p:ext uri="{BB962C8B-B14F-4D97-AF65-F5344CB8AC3E}">
        <p14:creationId xmlns:p14="http://schemas.microsoft.com/office/powerpoint/2010/main" val="397012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BBDA3E1-F564-4B8B-8B1B-D1953E879C5C}" type="datetimeFigureOut">
              <a:rPr kumimoji="1" lang="ja-JP" altLang="en-US" smtClean="0"/>
              <a:t>2025/8/28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6EC729-9047-4929-BF7B-3F3C160503B4}" type="slidenum">
              <a:rPr kumimoji="1" lang="ja-JP" altLang="en-US" smtClean="0"/>
              <a:t>‹#›</a:t>
            </a:fld>
            <a:endParaRPr kumimoji="1" lang="ja-JP" altLang="en-US"/>
          </a:p>
        </p:txBody>
      </p:sp>
    </p:spTree>
    <p:extLst>
      <p:ext uri="{BB962C8B-B14F-4D97-AF65-F5344CB8AC3E}">
        <p14:creationId xmlns:p14="http://schemas.microsoft.com/office/powerpoint/2010/main" val="347866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BBDA3E1-F564-4B8B-8B1B-D1953E879C5C}" type="datetimeFigureOut">
              <a:rPr kumimoji="1" lang="ja-JP" altLang="en-US" smtClean="0"/>
              <a:t>2025/8/28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6EC729-9047-4929-BF7B-3F3C160503B4}" type="slidenum">
              <a:rPr kumimoji="1" lang="ja-JP" altLang="en-US" smtClean="0"/>
              <a:t>‹#›</a:t>
            </a:fld>
            <a:endParaRPr kumimoji="1" lang="ja-JP" altLang="en-US"/>
          </a:p>
        </p:txBody>
      </p:sp>
    </p:spTree>
    <p:extLst>
      <p:ext uri="{BB962C8B-B14F-4D97-AF65-F5344CB8AC3E}">
        <p14:creationId xmlns:p14="http://schemas.microsoft.com/office/powerpoint/2010/main" val="166033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BBDA3E1-F564-4B8B-8B1B-D1953E879C5C}" type="datetimeFigureOut">
              <a:rPr kumimoji="1" lang="ja-JP" altLang="en-US" smtClean="0"/>
              <a:t>2025/8/28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6EC729-9047-4929-BF7B-3F3C160503B4}" type="slidenum">
              <a:rPr kumimoji="1" lang="ja-JP" altLang="en-US" smtClean="0"/>
              <a:t>‹#›</a:t>
            </a:fld>
            <a:endParaRPr kumimoji="1" lang="ja-JP" altLang="en-US"/>
          </a:p>
        </p:txBody>
      </p:sp>
    </p:spTree>
    <p:extLst>
      <p:ext uri="{BB962C8B-B14F-4D97-AF65-F5344CB8AC3E}">
        <p14:creationId xmlns:p14="http://schemas.microsoft.com/office/powerpoint/2010/main" val="24236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BBDA3E1-F564-4B8B-8B1B-D1953E879C5C}" type="datetimeFigureOut">
              <a:rPr kumimoji="1" lang="ja-JP" altLang="en-US" smtClean="0"/>
              <a:t>2025/8/28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6EC729-9047-4929-BF7B-3F3C160503B4}" type="slidenum">
              <a:rPr kumimoji="1" lang="ja-JP" altLang="en-US" smtClean="0"/>
              <a:t>‹#›</a:t>
            </a:fld>
            <a:endParaRPr kumimoji="1" lang="ja-JP" altLang="en-US"/>
          </a:p>
        </p:txBody>
      </p:sp>
    </p:spTree>
    <p:extLst>
      <p:ext uri="{BB962C8B-B14F-4D97-AF65-F5344CB8AC3E}">
        <p14:creationId xmlns:p14="http://schemas.microsoft.com/office/powerpoint/2010/main" val="428580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BBDA3E1-F564-4B8B-8B1B-D1953E879C5C}" type="datetimeFigureOut">
              <a:rPr kumimoji="1" lang="ja-JP" altLang="en-US" smtClean="0"/>
              <a:t>2025/8/28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C6EC729-9047-4929-BF7B-3F3C160503B4}" type="slidenum">
              <a:rPr kumimoji="1" lang="ja-JP" altLang="en-US" smtClean="0"/>
              <a:t>‹#›</a:t>
            </a:fld>
            <a:endParaRPr kumimoji="1" lang="ja-JP" altLang="en-US"/>
          </a:p>
        </p:txBody>
      </p:sp>
    </p:spTree>
    <p:extLst>
      <p:ext uri="{BB962C8B-B14F-4D97-AF65-F5344CB8AC3E}">
        <p14:creationId xmlns:p14="http://schemas.microsoft.com/office/powerpoint/2010/main" val="2259466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BBDA3E1-F564-4B8B-8B1B-D1953E879C5C}" type="datetimeFigureOut">
              <a:rPr kumimoji="1" lang="ja-JP" altLang="en-US" smtClean="0"/>
              <a:t>2025/8/28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C6EC729-9047-4929-BF7B-3F3C160503B4}" type="slidenum">
              <a:rPr kumimoji="1" lang="ja-JP" altLang="en-US" smtClean="0"/>
              <a:t>‹#›</a:t>
            </a:fld>
            <a:endParaRPr kumimoji="1" lang="ja-JP" altLang="en-US"/>
          </a:p>
        </p:txBody>
      </p:sp>
    </p:spTree>
    <p:extLst>
      <p:ext uri="{BB962C8B-B14F-4D97-AF65-F5344CB8AC3E}">
        <p14:creationId xmlns:p14="http://schemas.microsoft.com/office/powerpoint/2010/main" val="233823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DA3E1-F564-4B8B-8B1B-D1953E879C5C}" type="datetimeFigureOut">
              <a:rPr kumimoji="1" lang="ja-JP" altLang="en-US" smtClean="0"/>
              <a:t>2025/8/28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C6EC729-9047-4929-BF7B-3F3C160503B4}" type="slidenum">
              <a:rPr kumimoji="1" lang="ja-JP" altLang="en-US" smtClean="0"/>
              <a:t>‹#›</a:t>
            </a:fld>
            <a:endParaRPr kumimoji="1" lang="ja-JP" altLang="en-US"/>
          </a:p>
        </p:txBody>
      </p:sp>
    </p:spTree>
    <p:extLst>
      <p:ext uri="{BB962C8B-B14F-4D97-AF65-F5344CB8AC3E}">
        <p14:creationId xmlns:p14="http://schemas.microsoft.com/office/powerpoint/2010/main" val="3959768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BBDA3E1-F564-4B8B-8B1B-D1953E879C5C}" type="datetimeFigureOut">
              <a:rPr kumimoji="1" lang="ja-JP" altLang="en-US" smtClean="0"/>
              <a:t>2025/8/28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6EC729-9047-4929-BF7B-3F3C160503B4}" type="slidenum">
              <a:rPr kumimoji="1" lang="ja-JP" altLang="en-US" smtClean="0"/>
              <a:t>‹#›</a:t>
            </a:fld>
            <a:endParaRPr kumimoji="1" lang="ja-JP" altLang="en-US"/>
          </a:p>
        </p:txBody>
      </p:sp>
    </p:spTree>
    <p:extLst>
      <p:ext uri="{BB962C8B-B14F-4D97-AF65-F5344CB8AC3E}">
        <p14:creationId xmlns:p14="http://schemas.microsoft.com/office/powerpoint/2010/main" val="327717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BBDA3E1-F564-4B8B-8B1B-D1953E879C5C}" type="datetimeFigureOut">
              <a:rPr kumimoji="1" lang="ja-JP" altLang="en-US" smtClean="0"/>
              <a:t>2025/8/28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6EC729-9047-4929-BF7B-3F3C160503B4}" type="slidenum">
              <a:rPr kumimoji="1" lang="ja-JP" altLang="en-US" smtClean="0"/>
              <a:t>‹#›</a:t>
            </a:fld>
            <a:endParaRPr kumimoji="1" lang="ja-JP" altLang="en-US"/>
          </a:p>
        </p:txBody>
      </p:sp>
    </p:spTree>
    <p:extLst>
      <p:ext uri="{BB962C8B-B14F-4D97-AF65-F5344CB8AC3E}">
        <p14:creationId xmlns:p14="http://schemas.microsoft.com/office/powerpoint/2010/main" val="2276185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DA3E1-F564-4B8B-8B1B-D1953E879C5C}" type="datetimeFigureOut">
              <a:rPr kumimoji="1" lang="ja-JP" altLang="en-US" smtClean="0"/>
              <a:t>2025/8/28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EC729-9047-4929-BF7B-3F3C160503B4}" type="slidenum">
              <a:rPr kumimoji="1" lang="ja-JP" altLang="en-US" smtClean="0"/>
              <a:t>‹#›</a:t>
            </a:fld>
            <a:endParaRPr kumimoji="1" lang="ja-JP" altLang="en-US"/>
          </a:p>
        </p:txBody>
      </p:sp>
    </p:spTree>
    <p:extLst>
      <p:ext uri="{BB962C8B-B14F-4D97-AF65-F5344CB8AC3E}">
        <p14:creationId xmlns:p14="http://schemas.microsoft.com/office/powerpoint/2010/main" val="771453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2F7FEE2-279B-474B-9CA0-9D71AA43FE72}"/>
              </a:ext>
            </a:extLst>
          </p:cNvPr>
          <p:cNvSpPr txBox="1"/>
          <p:nvPr/>
        </p:nvSpPr>
        <p:spPr>
          <a:xfrm>
            <a:off x="2266984" y="2007269"/>
            <a:ext cx="4610033" cy="2823850"/>
          </a:xfrm>
          <a:prstGeom prst="rect">
            <a:avLst/>
          </a:prstGeom>
          <a:noFill/>
        </p:spPr>
        <p:txBody>
          <a:bodyPr wrap="square" rtlCol="0">
            <a:spAutoFit/>
          </a:bodyPr>
          <a:lstStyle/>
          <a:p>
            <a:pPr>
              <a:spcBef>
                <a:spcPts val="450"/>
              </a:spcBef>
            </a:pPr>
            <a:r>
              <a:rPr kumimoji="1" lang="ja-JP" altLang="en-US" sz="1500" dirty="0">
                <a:latin typeface="+mn-ea"/>
              </a:rPr>
              <a:t>現状</a:t>
            </a:r>
            <a:r>
              <a:rPr kumimoji="1" lang="en-US" altLang="ja-JP" sz="1500" dirty="0">
                <a:latin typeface="+mn-ea"/>
              </a:rPr>
              <a:t>GUI-RITS</a:t>
            </a:r>
            <a:r>
              <a:rPr kumimoji="1" lang="ja-JP" altLang="en-US" sz="1500" dirty="0">
                <a:latin typeface="+mn-ea"/>
              </a:rPr>
              <a:t>は、全解析スペクトル数が</a:t>
            </a:r>
            <a:r>
              <a:rPr kumimoji="1" lang="en-US" altLang="ja-JP" sz="1500" dirty="0">
                <a:latin typeface="+mn-ea"/>
              </a:rPr>
              <a:t>1000</a:t>
            </a:r>
            <a:r>
              <a:rPr kumimoji="1" lang="ja-JP" altLang="en-US" sz="1500" dirty="0">
                <a:latin typeface="+mn-ea"/>
              </a:rPr>
              <a:t>のオーダーを超えてくると、完走せずに途中で落ちる可能性があります。</a:t>
            </a:r>
            <a:endParaRPr kumimoji="1" lang="en-US" altLang="ja-JP" sz="1500" dirty="0">
              <a:latin typeface="+mn-ea"/>
            </a:endParaRPr>
          </a:p>
          <a:p>
            <a:pPr>
              <a:spcBef>
                <a:spcPts val="450"/>
              </a:spcBef>
            </a:pPr>
            <a:r>
              <a:rPr kumimoji="1" lang="en-US" altLang="ja-JP" sz="1500" dirty="0">
                <a:latin typeface="+mn-ea"/>
              </a:rPr>
              <a:t>Windows</a:t>
            </a:r>
            <a:r>
              <a:rPr kumimoji="1" lang="ja-JP" altLang="en-US" sz="1500" dirty="0">
                <a:latin typeface="+mn-ea"/>
              </a:rPr>
              <a:t>版</a:t>
            </a:r>
            <a:r>
              <a:rPr kumimoji="1" lang="en-US" altLang="ja-JP" sz="1500" dirty="0">
                <a:latin typeface="+mn-ea"/>
              </a:rPr>
              <a:t>Python</a:t>
            </a:r>
            <a:r>
              <a:rPr kumimoji="1" lang="ja-JP" altLang="en-US" sz="1500" dirty="0">
                <a:latin typeface="+mn-ea"/>
              </a:rPr>
              <a:t>の問題の可能性が高いが、原因特定に至っていません。</a:t>
            </a:r>
            <a:endParaRPr kumimoji="1" lang="en-US" altLang="ja-JP" sz="1500" dirty="0">
              <a:latin typeface="+mn-ea"/>
            </a:endParaRPr>
          </a:p>
          <a:p>
            <a:pPr>
              <a:spcBef>
                <a:spcPts val="450"/>
              </a:spcBef>
            </a:pPr>
            <a:endParaRPr kumimoji="1" lang="en-US" altLang="ja-JP" sz="1500" dirty="0">
              <a:latin typeface="+mn-ea"/>
            </a:endParaRPr>
          </a:p>
          <a:p>
            <a:pPr>
              <a:spcBef>
                <a:spcPts val="450"/>
              </a:spcBef>
            </a:pPr>
            <a:r>
              <a:rPr kumimoji="1" lang="ja-JP" altLang="en-US" sz="1500" dirty="0">
                <a:latin typeface="+mn-ea"/>
              </a:rPr>
              <a:t>そこで、完走する確率の高い</a:t>
            </a:r>
            <a:r>
              <a:rPr kumimoji="1" lang="en-US" altLang="ja-JP" sz="1500" dirty="0">
                <a:latin typeface="+mn-ea"/>
              </a:rPr>
              <a:t>100</a:t>
            </a:r>
            <a:r>
              <a:rPr kumimoji="1" lang="ja-JP" altLang="en-US" sz="1500" dirty="0">
                <a:latin typeface="+mn-ea"/>
              </a:rPr>
              <a:t>のオーダー以下のスペクトル数までは</a:t>
            </a:r>
            <a:r>
              <a:rPr kumimoji="1" lang="en-US" altLang="ja-JP" sz="1500" dirty="0">
                <a:latin typeface="+mn-ea"/>
              </a:rPr>
              <a:t>GUI-RITS</a:t>
            </a:r>
            <a:r>
              <a:rPr kumimoji="1" lang="ja-JP" altLang="en-US" sz="1500" dirty="0">
                <a:latin typeface="+mn-ea"/>
              </a:rPr>
              <a:t>を用い、プロファイルパラメータの初期値や構造モデルの初期検討を行い 、全スペクトルフィットには</a:t>
            </a:r>
            <a:r>
              <a:rPr kumimoji="1" lang="en-US" altLang="ja-JP" sz="1500" dirty="0">
                <a:latin typeface="+mn-ea"/>
              </a:rPr>
              <a:t>CLI</a:t>
            </a:r>
            <a:r>
              <a:rPr kumimoji="1" lang="ja-JP" altLang="en-US" sz="1500" dirty="0">
                <a:latin typeface="+mn-ea"/>
              </a:rPr>
              <a:t>ベースで</a:t>
            </a:r>
            <a:r>
              <a:rPr kumimoji="1" lang="en-US" altLang="ja-JP" sz="1500" dirty="0">
                <a:latin typeface="+mn-ea"/>
              </a:rPr>
              <a:t>exe</a:t>
            </a:r>
            <a:r>
              <a:rPr kumimoji="1" lang="ja-JP" altLang="en-US" sz="1500" dirty="0">
                <a:latin typeface="+mn-ea"/>
              </a:rPr>
              <a:t>ファイルを使った解析を勧めます。</a:t>
            </a:r>
            <a:endParaRPr kumimoji="1" lang="en-US" altLang="ja-JP" sz="1500" dirty="0">
              <a:latin typeface="+mn-ea"/>
            </a:endParaRPr>
          </a:p>
        </p:txBody>
      </p:sp>
    </p:spTree>
    <p:extLst>
      <p:ext uri="{BB962C8B-B14F-4D97-AF65-F5344CB8AC3E}">
        <p14:creationId xmlns:p14="http://schemas.microsoft.com/office/powerpoint/2010/main" val="4167829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55673274-E856-453F-950A-C98E75E49389}"/>
              </a:ext>
            </a:extLst>
          </p:cNvPr>
          <p:cNvSpPr/>
          <p:nvPr/>
        </p:nvSpPr>
        <p:spPr>
          <a:xfrm>
            <a:off x="4169146" y="3155613"/>
            <a:ext cx="1944798"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EDGE2mask.txt</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11" name="四角形: 角を丸くする 10">
            <a:extLst>
              <a:ext uri="{FF2B5EF4-FFF2-40B4-BE49-F238E27FC236}">
                <a16:creationId xmlns:a16="http://schemas.microsoft.com/office/drawing/2014/main" id="{1CF63E89-6918-46F5-A916-523A5CAE765E}"/>
              </a:ext>
            </a:extLst>
          </p:cNvPr>
          <p:cNvSpPr/>
          <p:nvPr/>
        </p:nvSpPr>
        <p:spPr>
          <a:xfrm>
            <a:off x="1992355" y="1354993"/>
            <a:ext cx="1598388"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『GEM003584』</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四角形: 角を丸くする 11">
            <a:extLst>
              <a:ext uri="{FF2B5EF4-FFF2-40B4-BE49-F238E27FC236}">
                <a16:creationId xmlns:a16="http://schemas.microsoft.com/office/drawing/2014/main" id="{EF758ABD-CB33-4A7D-8AB8-C74FD23E10AC}"/>
              </a:ext>
            </a:extLst>
          </p:cNvPr>
          <p:cNvSpPr/>
          <p:nvPr/>
        </p:nvSpPr>
        <p:spPr>
          <a:xfrm>
            <a:off x="1992355" y="1928197"/>
            <a:ext cx="1598388"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『GEM003585』</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3" name="四角形: 角を丸くする 12">
            <a:extLst>
              <a:ext uri="{FF2B5EF4-FFF2-40B4-BE49-F238E27FC236}">
                <a16:creationId xmlns:a16="http://schemas.microsoft.com/office/drawing/2014/main" id="{87F3C24E-F667-42F0-8A8C-75B8102C17AF}"/>
              </a:ext>
            </a:extLst>
          </p:cNvPr>
          <p:cNvSpPr/>
          <p:nvPr/>
        </p:nvSpPr>
        <p:spPr>
          <a:xfrm>
            <a:off x="1992355" y="2501401"/>
            <a:ext cx="1598388"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『GEM003586』</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27" name="四角形: 角を丸くする 26">
            <a:extLst>
              <a:ext uri="{FF2B5EF4-FFF2-40B4-BE49-F238E27FC236}">
                <a16:creationId xmlns:a16="http://schemas.microsoft.com/office/drawing/2014/main" id="{77D3C436-3D0F-4522-85B4-4FA5E5DDDBD2}"/>
              </a:ext>
            </a:extLst>
          </p:cNvPr>
          <p:cNvSpPr/>
          <p:nvPr/>
        </p:nvSpPr>
        <p:spPr>
          <a:xfrm>
            <a:off x="4169146" y="1354993"/>
            <a:ext cx="1451327"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『RITS2data』</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四角形: 角を丸くする 27">
            <a:extLst>
              <a:ext uri="{FF2B5EF4-FFF2-40B4-BE49-F238E27FC236}">
                <a16:creationId xmlns:a16="http://schemas.microsoft.com/office/drawing/2014/main" id="{F4574FF3-E8E2-488C-B434-09EB22B0EBB8}"/>
              </a:ext>
            </a:extLst>
          </p:cNvPr>
          <p:cNvSpPr/>
          <p:nvPr/>
        </p:nvSpPr>
        <p:spPr>
          <a:xfrm>
            <a:off x="4169146" y="1805148"/>
            <a:ext cx="154610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『EDGE2data』</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32" name="四角形: 角を丸くする 31">
            <a:extLst>
              <a:ext uri="{FF2B5EF4-FFF2-40B4-BE49-F238E27FC236}">
                <a16:creationId xmlns:a16="http://schemas.microsoft.com/office/drawing/2014/main" id="{F430EB01-DE18-4B6F-8689-B5C6E473FA70}"/>
              </a:ext>
            </a:extLst>
          </p:cNvPr>
          <p:cNvSpPr/>
          <p:nvPr/>
        </p:nvSpPr>
        <p:spPr>
          <a:xfrm>
            <a:off x="341854" y="1354993"/>
            <a:ext cx="1415379"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err="1">
                <a:solidFill>
                  <a:schemeClr val="tx1"/>
                </a:solidFill>
                <a:latin typeface="ＭＳ Ｐゴシック" panose="020B0600070205080204" pitchFamily="50" charset="-128"/>
                <a:ea typeface="ＭＳ Ｐゴシック" panose="020B0600070205080204" pitchFamily="50" charset="-128"/>
              </a:rPr>
              <a:t>Sukemasa</a:t>
            </a:r>
            <a:r>
              <a:rPr kumimoji="1" lang="en-US" altLang="ja-JP"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33" name="四角形: 角を丸くする 32">
            <a:extLst>
              <a:ext uri="{FF2B5EF4-FFF2-40B4-BE49-F238E27FC236}">
                <a16:creationId xmlns:a16="http://schemas.microsoft.com/office/drawing/2014/main" id="{3DB43DFB-5068-4766-9A72-A757FFBCD507}"/>
              </a:ext>
            </a:extLst>
          </p:cNvPr>
          <p:cNvSpPr/>
          <p:nvPr/>
        </p:nvSpPr>
        <p:spPr>
          <a:xfrm>
            <a:off x="1843864" y="3074605"/>
            <a:ext cx="2002184"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rPr>
              <a:t>『some pictures』</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34" name="四角形: 角を丸くする 33">
            <a:extLst>
              <a:ext uri="{FF2B5EF4-FFF2-40B4-BE49-F238E27FC236}">
                <a16:creationId xmlns:a16="http://schemas.microsoft.com/office/drawing/2014/main" id="{DE8DE502-B3ED-47FB-BA73-33F8D604C2CF}"/>
              </a:ext>
            </a:extLst>
          </p:cNvPr>
          <p:cNvSpPr/>
          <p:nvPr/>
        </p:nvSpPr>
        <p:spPr>
          <a:xfrm>
            <a:off x="1864940" y="3647808"/>
            <a:ext cx="2080104"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rPr>
              <a:t>「</a:t>
            </a:r>
            <a:r>
              <a:rPr kumimoji="1" lang="en-US" altLang="ja-JP" dirty="0">
                <a:solidFill>
                  <a:schemeClr val="tx1"/>
                </a:solidFill>
              </a:rPr>
              <a:t>Condition.docx</a:t>
            </a:r>
            <a:r>
              <a:rPr kumimoji="1" lang="ja-JP" altLang="en-US" dirty="0">
                <a:solidFill>
                  <a:schemeClr val="tx1"/>
                </a:solidFill>
              </a:rPr>
              <a:t>」</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36" name="四角形: 角を丸くする 35">
            <a:extLst>
              <a:ext uri="{FF2B5EF4-FFF2-40B4-BE49-F238E27FC236}">
                <a16:creationId xmlns:a16="http://schemas.microsoft.com/office/drawing/2014/main" id="{D5AFCB6C-0D07-488B-B1E2-14B70AE3A8A2}"/>
              </a:ext>
            </a:extLst>
          </p:cNvPr>
          <p:cNvSpPr/>
          <p:nvPr/>
        </p:nvSpPr>
        <p:spPr>
          <a:xfrm>
            <a:off x="4169146" y="2255303"/>
            <a:ext cx="1921922"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GEM003584.tiff</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59" name="四角形: 角を丸くする 58">
            <a:extLst>
              <a:ext uri="{FF2B5EF4-FFF2-40B4-BE49-F238E27FC236}">
                <a16:creationId xmlns:a16="http://schemas.microsoft.com/office/drawing/2014/main" id="{BF801737-1A84-46B0-B94F-3C3316D0EDFC}"/>
              </a:ext>
            </a:extLst>
          </p:cNvPr>
          <p:cNvSpPr/>
          <p:nvPr/>
        </p:nvSpPr>
        <p:spPr>
          <a:xfrm>
            <a:off x="4169146" y="2705458"/>
            <a:ext cx="1850025"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RITS2mask.txt</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60" name="左中かっこ 59">
            <a:extLst>
              <a:ext uri="{FF2B5EF4-FFF2-40B4-BE49-F238E27FC236}">
                <a16:creationId xmlns:a16="http://schemas.microsoft.com/office/drawing/2014/main" id="{2B14BC11-15B6-47E3-9733-0674A27273C5}"/>
              </a:ext>
            </a:extLst>
          </p:cNvPr>
          <p:cNvSpPr/>
          <p:nvPr/>
        </p:nvSpPr>
        <p:spPr>
          <a:xfrm>
            <a:off x="1672684" y="1398550"/>
            <a:ext cx="372888" cy="2787451"/>
          </a:xfrm>
          <a:prstGeom prst="leftBrace">
            <a:avLst>
              <a:gd name="adj1" fmla="val 8333"/>
              <a:gd name="adj2" fmla="val 683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左中かっこ 61">
            <a:extLst>
              <a:ext uri="{FF2B5EF4-FFF2-40B4-BE49-F238E27FC236}">
                <a16:creationId xmlns:a16="http://schemas.microsoft.com/office/drawing/2014/main" id="{A54E3F2E-3EE0-446C-B5F5-C54BB2810BCF}"/>
              </a:ext>
            </a:extLst>
          </p:cNvPr>
          <p:cNvSpPr/>
          <p:nvPr/>
        </p:nvSpPr>
        <p:spPr>
          <a:xfrm>
            <a:off x="3723970" y="1398550"/>
            <a:ext cx="372888" cy="5202972"/>
          </a:xfrm>
          <a:prstGeom prst="leftBrace">
            <a:avLst>
              <a:gd name="adj1" fmla="val 8333"/>
              <a:gd name="adj2" fmla="val 409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3" name="左中かっこ 62">
            <a:extLst>
              <a:ext uri="{FF2B5EF4-FFF2-40B4-BE49-F238E27FC236}">
                <a16:creationId xmlns:a16="http://schemas.microsoft.com/office/drawing/2014/main" id="{E1DBD703-5B00-4CE9-B9B7-B1E8C08D299A}"/>
              </a:ext>
            </a:extLst>
          </p:cNvPr>
          <p:cNvSpPr/>
          <p:nvPr/>
        </p:nvSpPr>
        <p:spPr>
          <a:xfrm>
            <a:off x="6109041" y="1398549"/>
            <a:ext cx="372888" cy="3996000"/>
          </a:xfrm>
          <a:prstGeom prst="leftBrace">
            <a:avLst>
              <a:gd name="adj1" fmla="val 8333"/>
              <a:gd name="adj2" fmla="val 57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4" name="四角形: 角を丸くする 63">
            <a:extLst>
              <a:ext uri="{FF2B5EF4-FFF2-40B4-BE49-F238E27FC236}">
                <a16:creationId xmlns:a16="http://schemas.microsoft.com/office/drawing/2014/main" id="{E84587F9-8153-4AE5-BDC9-9240A5194462}"/>
              </a:ext>
            </a:extLst>
          </p:cNvPr>
          <p:cNvSpPr/>
          <p:nvPr/>
        </p:nvSpPr>
        <p:spPr>
          <a:xfrm>
            <a:off x="6628004" y="4290511"/>
            <a:ext cx="1951334"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index_16383</a:t>
            </a:r>
            <a:r>
              <a:rPr kumimoji="1" lang="en-US" altLang="ja-JP" dirty="0">
                <a:solidFill>
                  <a:srgbClr val="FF0000"/>
                </a:solidFill>
                <a:latin typeface="ＭＳ Ｐゴシック" panose="020B0600070205080204" pitchFamily="50" charset="-128"/>
                <a:ea typeface="ＭＳ Ｐゴシック" panose="020B0600070205080204" pitchFamily="50" charset="-128"/>
              </a:rPr>
              <a:t>.dat</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65" name="四角形: 角を丸くする 64">
            <a:extLst>
              <a:ext uri="{FF2B5EF4-FFF2-40B4-BE49-F238E27FC236}">
                <a16:creationId xmlns:a16="http://schemas.microsoft.com/office/drawing/2014/main" id="{07713166-9E2D-47A1-B57E-CD3DC402819E}"/>
              </a:ext>
            </a:extLst>
          </p:cNvPr>
          <p:cNvSpPr/>
          <p:nvPr/>
        </p:nvSpPr>
        <p:spPr>
          <a:xfrm>
            <a:off x="6629560" y="1354993"/>
            <a:ext cx="1480739"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index_0</a:t>
            </a:r>
            <a:r>
              <a:rPr kumimoji="1" lang="en-US" altLang="ja-JP" dirty="0">
                <a:solidFill>
                  <a:srgbClr val="FF0000"/>
                </a:solidFill>
                <a:latin typeface="ＭＳ Ｐゴシック" panose="020B0600070205080204" pitchFamily="50" charset="-128"/>
                <a:ea typeface="ＭＳ Ｐゴシック" panose="020B0600070205080204" pitchFamily="50" charset="-128"/>
              </a:rPr>
              <a:t>.dat</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67" name="四角形: 角を丸くする 66">
            <a:extLst>
              <a:ext uri="{FF2B5EF4-FFF2-40B4-BE49-F238E27FC236}">
                <a16:creationId xmlns:a16="http://schemas.microsoft.com/office/drawing/2014/main" id="{B6D20E76-2DD7-438F-9B44-234A7213F768}"/>
              </a:ext>
            </a:extLst>
          </p:cNvPr>
          <p:cNvSpPr/>
          <p:nvPr/>
        </p:nvSpPr>
        <p:spPr>
          <a:xfrm>
            <a:off x="6629560" y="1975195"/>
            <a:ext cx="1480739"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index_1</a:t>
            </a:r>
            <a:r>
              <a:rPr kumimoji="1" lang="en-US" altLang="ja-JP" dirty="0">
                <a:solidFill>
                  <a:srgbClr val="FF0000"/>
                </a:solidFill>
                <a:latin typeface="ＭＳ Ｐゴシック" panose="020B0600070205080204" pitchFamily="50" charset="-128"/>
                <a:ea typeface="ＭＳ Ｐゴシック" panose="020B0600070205080204" pitchFamily="50" charset="-128"/>
              </a:rPr>
              <a:t>.dat</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68" name="四角形: 角を丸くする 67">
            <a:extLst>
              <a:ext uri="{FF2B5EF4-FFF2-40B4-BE49-F238E27FC236}">
                <a16:creationId xmlns:a16="http://schemas.microsoft.com/office/drawing/2014/main" id="{8C820BCF-9090-435C-9AA4-5850C4BE2FD7}"/>
              </a:ext>
            </a:extLst>
          </p:cNvPr>
          <p:cNvSpPr/>
          <p:nvPr/>
        </p:nvSpPr>
        <p:spPr>
          <a:xfrm>
            <a:off x="4169146" y="3605768"/>
            <a:ext cx="175035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Suke_rits1</a:t>
            </a:r>
            <a:r>
              <a:rPr kumimoji="1" lang="en-US" altLang="ja-JP" dirty="0">
                <a:solidFill>
                  <a:srgbClr val="FF0000"/>
                </a:solidFill>
                <a:latin typeface="ＭＳ Ｐゴシック" panose="020B0600070205080204" pitchFamily="50" charset="-128"/>
                <a:ea typeface="ＭＳ Ｐゴシック" panose="020B0600070205080204" pitchFamily="50" charset="-128"/>
              </a:rPr>
              <a:t>.inp</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69" name="四角形: 角を丸くする 68">
            <a:extLst>
              <a:ext uri="{FF2B5EF4-FFF2-40B4-BE49-F238E27FC236}">
                <a16:creationId xmlns:a16="http://schemas.microsoft.com/office/drawing/2014/main" id="{38C38918-88C0-448B-A3D4-99B1F41931BA}"/>
              </a:ext>
            </a:extLst>
          </p:cNvPr>
          <p:cNvSpPr/>
          <p:nvPr/>
        </p:nvSpPr>
        <p:spPr>
          <a:xfrm>
            <a:off x="4169146" y="4055923"/>
            <a:ext cx="175035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Suke_rits2</a:t>
            </a:r>
            <a:r>
              <a:rPr kumimoji="1" lang="en-US" altLang="ja-JP" dirty="0">
                <a:solidFill>
                  <a:srgbClr val="FF0000"/>
                </a:solidFill>
                <a:latin typeface="ＭＳ Ｐゴシック" panose="020B0600070205080204" pitchFamily="50" charset="-128"/>
                <a:ea typeface="ＭＳ Ｐゴシック" panose="020B0600070205080204" pitchFamily="50" charset="-128"/>
              </a:rPr>
              <a:t>.inp</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70" name="四角形: 角を丸くする 69">
            <a:extLst>
              <a:ext uri="{FF2B5EF4-FFF2-40B4-BE49-F238E27FC236}">
                <a16:creationId xmlns:a16="http://schemas.microsoft.com/office/drawing/2014/main" id="{518BF2A1-F926-4BD0-9C2C-75BEDAA285B4}"/>
              </a:ext>
            </a:extLst>
          </p:cNvPr>
          <p:cNvSpPr/>
          <p:nvPr/>
        </p:nvSpPr>
        <p:spPr>
          <a:xfrm>
            <a:off x="4169146" y="4506078"/>
            <a:ext cx="1822247"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Suke_rits3</a:t>
            </a:r>
            <a:r>
              <a:rPr kumimoji="1" lang="en-US" altLang="ja-JP" dirty="0">
                <a:solidFill>
                  <a:srgbClr val="FF0000"/>
                </a:solidFill>
                <a:latin typeface="ＭＳ Ｐゴシック" panose="020B0600070205080204" pitchFamily="50" charset="-128"/>
                <a:ea typeface="ＭＳ Ｐゴシック" panose="020B0600070205080204" pitchFamily="50" charset="-128"/>
              </a:rPr>
              <a:t>.inp</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71" name="四角形: 角を丸くする 70">
            <a:extLst>
              <a:ext uri="{FF2B5EF4-FFF2-40B4-BE49-F238E27FC236}">
                <a16:creationId xmlns:a16="http://schemas.microsoft.com/office/drawing/2014/main" id="{90203932-0587-4796-98BB-A7B3A71ABF66}"/>
              </a:ext>
            </a:extLst>
          </p:cNvPr>
          <p:cNvSpPr/>
          <p:nvPr/>
        </p:nvSpPr>
        <p:spPr>
          <a:xfrm>
            <a:off x="4169146" y="4956233"/>
            <a:ext cx="165231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Suke3584.sh</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25" name="テキスト ボックス 24">
            <a:extLst>
              <a:ext uri="{FF2B5EF4-FFF2-40B4-BE49-F238E27FC236}">
                <a16:creationId xmlns:a16="http://schemas.microsoft.com/office/drawing/2014/main" id="{B6F884D3-73DA-9933-3A32-67FCBB057045}"/>
              </a:ext>
            </a:extLst>
          </p:cNvPr>
          <p:cNvSpPr txBox="1"/>
          <p:nvPr/>
        </p:nvSpPr>
        <p:spPr>
          <a:xfrm>
            <a:off x="6273931" y="5750004"/>
            <a:ext cx="2808000" cy="1107996"/>
          </a:xfrm>
          <a:prstGeom prst="rect">
            <a:avLst/>
          </a:prstGeom>
          <a:noFill/>
        </p:spPr>
        <p:txBody>
          <a:bodyPr wrap="square" lIns="0" tIns="0" rIns="0" bIns="0" rtlCol="0">
            <a:spAutoFit/>
          </a:bodyPr>
          <a:lstStyle/>
          <a:p>
            <a:r>
              <a:rPr kumimoji="1" lang="en-US" altLang="ja-JP" dirty="0">
                <a:latin typeface="ＭＳ Ｐゴシック" panose="020B0600070205080204" pitchFamily="50" charset="-128"/>
                <a:ea typeface="ＭＳ Ｐゴシック" panose="020B0600070205080204" pitchFamily="50" charset="-128"/>
              </a:rPr>
              <a:t>Only the files *.</a:t>
            </a:r>
            <a:r>
              <a:rPr kumimoji="1" lang="en-US" altLang="ja-JP" dirty="0" err="1">
                <a:latin typeface="ＭＳ Ｐゴシック" panose="020B0600070205080204" pitchFamily="50" charset="-128"/>
                <a:ea typeface="ＭＳ Ｐゴシック" panose="020B0600070205080204" pitchFamily="50" charset="-128"/>
              </a:rPr>
              <a:t>dat</a:t>
            </a:r>
            <a:r>
              <a:rPr kumimoji="1" lang="en-US" altLang="ja-JP" dirty="0">
                <a:latin typeface="ＭＳ Ｐゴシック" panose="020B0600070205080204" pitchFamily="50" charset="-128"/>
                <a:ea typeface="ＭＳ Ｐゴシック" panose="020B0600070205080204" pitchFamily="50" charset="-128"/>
              </a:rPr>
              <a:t> are read by RITS2.exe/EDGE2.exe, so you can leave notes, etc. in the directory.</a:t>
            </a:r>
          </a:p>
        </p:txBody>
      </p:sp>
      <p:sp>
        <p:nvSpPr>
          <p:cNvPr id="72" name="テキスト ボックス 71">
            <a:extLst>
              <a:ext uri="{FF2B5EF4-FFF2-40B4-BE49-F238E27FC236}">
                <a16:creationId xmlns:a16="http://schemas.microsoft.com/office/drawing/2014/main" id="{7C6E3DEE-31BD-45CB-A51B-3F132F45DA2A}"/>
              </a:ext>
            </a:extLst>
          </p:cNvPr>
          <p:cNvSpPr txBox="1"/>
          <p:nvPr/>
        </p:nvSpPr>
        <p:spPr>
          <a:xfrm>
            <a:off x="3723851" y="63306"/>
            <a:ext cx="2526654" cy="369332"/>
          </a:xfrm>
          <a:prstGeom prst="rect">
            <a:avLst/>
          </a:prstGeom>
          <a:noFill/>
        </p:spPr>
        <p:txBody>
          <a:bodyPr wrap="none" rtlCol="0">
            <a:spAutoFit/>
          </a:bodyPr>
          <a:lstStyle/>
          <a:p>
            <a:r>
              <a:rPr kumimoji="1" lang="en-US" altLang="ja-JP" dirty="0">
                <a:latin typeface="ＭＳ Ｐゴシック" panose="020B0600070205080204" pitchFamily="50" charset="-128"/>
                <a:ea typeface="ＭＳ Ｐゴシック" panose="020B0600070205080204" pitchFamily="50" charset="-128"/>
              </a:rPr>
              <a:t>Other tips and examples</a:t>
            </a:r>
          </a:p>
        </p:txBody>
      </p:sp>
      <p:sp>
        <p:nvSpPr>
          <p:cNvPr id="26" name="四角形: 角を丸くする 25">
            <a:extLst>
              <a:ext uri="{FF2B5EF4-FFF2-40B4-BE49-F238E27FC236}">
                <a16:creationId xmlns:a16="http://schemas.microsoft.com/office/drawing/2014/main" id="{B8C62D1D-D726-8407-87F2-2BC22726E9E1}"/>
              </a:ext>
            </a:extLst>
          </p:cNvPr>
          <p:cNvSpPr/>
          <p:nvPr/>
        </p:nvSpPr>
        <p:spPr>
          <a:xfrm>
            <a:off x="6628004" y="4896598"/>
            <a:ext cx="1771593"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ROI_memo.txt</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cxnSp>
        <p:nvCxnSpPr>
          <p:cNvPr id="29" name="直線矢印コネクタ 28">
            <a:extLst>
              <a:ext uri="{FF2B5EF4-FFF2-40B4-BE49-F238E27FC236}">
                <a16:creationId xmlns:a16="http://schemas.microsoft.com/office/drawing/2014/main" id="{6B97D37A-B175-3A01-A2CB-249FEEFFD7D3}"/>
              </a:ext>
            </a:extLst>
          </p:cNvPr>
          <p:cNvCxnSpPr>
            <a:cxnSpLocks/>
          </p:cNvCxnSpPr>
          <p:nvPr/>
        </p:nvCxnSpPr>
        <p:spPr>
          <a:xfrm flipV="1">
            <a:off x="7097843" y="5271937"/>
            <a:ext cx="253100" cy="474406"/>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0" name="四角形: 角を丸くする 29">
            <a:extLst>
              <a:ext uri="{FF2B5EF4-FFF2-40B4-BE49-F238E27FC236}">
                <a16:creationId xmlns:a16="http://schemas.microsoft.com/office/drawing/2014/main" id="{D21593F0-5282-B81C-F764-C9201FF21D94}"/>
              </a:ext>
            </a:extLst>
          </p:cNvPr>
          <p:cNvSpPr/>
          <p:nvPr/>
        </p:nvSpPr>
        <p:spPr>
          <a:xfrm>
            <a:off x="4169146" y="5406388"/>
            <a:ext cx="1417012"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RITS2.exe</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31" name="四角形: 角を丸くする 30">
            <a:extLst>
              <a:ext uri="{FF2B5EF4-FFF2-40B4-BE49-F238E27FC236}">
                <a16:creationId xmlns:a16="http://schemas.microsoft.com/office/drawing/2014/main" id="{13256E82-C945-DF52-53F9-496DDB271974}"/>
              </a:ext>
            </a:extLst>
          </p:cNvPr>
          <p:cNvSpPr/>
          <p:nvPr/>
        </p:nvSpPr>
        <p:spPr>
          <a:xfrm>
            <a:off x="4169146" y="5856543"/>
            <a:ext cx="967707"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err="1">
                <a:solidFill>
                  <a:srgbClr val="FF0000"/>
                </a:solidFill>
                <a:latin typeface="ＭＳ Ｐゴシック" panose="020B0600070205080204" pitchFamily="50" charset="-128"/>
                <a:ea typeface="ＭＳ Ｐゴシック" panose="020B0600070205080204" pitchFamily="50" charset="-128"/>
              </a:rPr>
              <a:t>spgra</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35" name="四角形: 角を丸くする 34">
            <a:extLst>
              <a:ext uri="{FF2B5EF4-FFF2-40B4-BE49-F238E27FC236}">
                <a16:creationId xmlns:a16="http://schemas.microsoft.com/office/drawing/2014/main" id="{904F13EF-682F-EAC6-9FBA-BD83DA2D14DF}"/>
              </a:ext>
            </a:extLst>
          </p:cNvPr>
          <p:cNvSpPr/>
          <p:nvPr/>
        </p:nvSpPr>
        <p:spPr>
          <a:xfrm>
            <a:off x="4169146" y="6306696"/>
            <a:ext cx="1511785"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EDGE2.exe</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37" name="テキスト ボックス 36">
            <a:extLst>
              <a:ext uri="{FF2B5EF4-FFF2-40B4-BE49-F238E27FC236}">
                <a16:creationId xmlns:a16="http://schemas.microsoft.com/office/drawing/2014/main" id="{47346BE1-30E1-5078-EFB8-99DD2C770E71}"/>
              </a:ext>
            </a:extLst>
          </p:cNvPr>
          <p:cNvSpPr txBox="1"/>
          <p:nvPr/>
        </p:nvSpPr>
        <p:spPr>
          <a:xfrm>
            <a:off x="469885" y="5661803"/>
            <a:ext cx="2808000" cy="1107996"/>
          </a:xfrm>
          <a:prstGeom prst="rect">
            <a:avLst/>
          </a:prstGeom>
          <a:noFill/>
        </p:spPr>
        <p:txBody>
          <a:bodyPr wrap="square" lIns="0" tIns="0" rIns="0" bIns="0" rtlCol="0">
            <a:spAutoFit/>
          </a:bodyPr>
          <a:lstStyle/>
          <a:p>
            <a:r>
              <a:rPr kumimoji="1" lang="en-US" altLang="ja-JP" dirty="0">
                <a:latin typeface="ＭＳ Ｐゴシック" panose="020B0600070205080204" pitchFamily="50" charset="-128"/>
                <a:ea typeface="ＭＳ Ｐゴシック" panose="020B0600070205080204" pitchFamily="50" charset="-128"/>
              </a:rPr>
              <a:t>This is the file of symmetry operation used in RITS(2), abbreviation of </a:t>
            </a:r>
            <a:r>
              <a:rPr kumimoji="1" lang="en-US" altLang="ja-JP" dirty="0" err="1">
                <a:latin typeface="ＭＳ Ｐゴシック" panose="020B0600070205080204" pitchFamily="50" charset="-128"/>
                <a:ea typeface="ＭＳ Ｐゴシック" panose="020B0600070205080204" pitchFamily="50" charset="-128"/>
              </a:rPr>
              <a:t>SpaceGroup</a:t>
            </a:r>
            <a:r>
              <a:rPr kumimoji="1" lang="en-US" altLang="ja-JP" dirty="0">
                <a:latin typeface="ＭＳ Ｐゴシック" panose="020B0600070205080204" pitchFamily="50" charset="-128"/>
                <a:ea typeface="ＭＳ Ｐゴシック" panose="020B0600070205080204" pitchFamily="50" charset="-128"/>
              </a:rPr>
              <a:t> </a:t>
            </a:r>
            <a:r>
              <a:rPr kumimoji="1" lang="en-US" altLang="ja-JP" dirty="0" err="1">
                <a:latin typeface="ＭＳ Ｐゴシック" panose="020B0600070205080204" pitchFamily="50" charset="-128"/>
                <a:ea typeface="ＭＳ Ｐゴシック" panose="020B0600070205080204" pitchFamily="50" charset="-128"/>
              </a:rPr>
              <a:t>vol.A</a:t>
            </a:r>
            <a:r>
              <a:rPr kumimoji="1" lang="en-US" altLang="ja-JP" dirty="0">
                <a:latin typeface="ＭＳ Ｐゴシック" panose="020B0600070205080204" pitchFamily="50" charset="-128"/>
                <a:ea typeface="ＭＳ Ｐゴシック" panose="020B0600070205080204" pitchFamily="50" charset="-128"/>
              </a:rPr>
              <a:t>.</a:t>
            </a:r>
          </a:p>
        </p:txBody>
      </p:sp>
      <p:cxnSp>
        <p:nvCxnSpPr>
          <p:cNvPr id="38" name="直線矢印コネクタ 37">
            <a:extLst>
              <a:ext uri="{FF2B5EF4-FFF2-40B4-BE49-F238E27FC236}">
                <a16:creationId xmlns:a16="http://schemas.microsoft.com/office/drawing/2014/main" id="{CFC8D0F9-527F-DA92-8504-9DAA845A5263}"/>
              </a:ext>
            </a:extLst>
          </p:cNvPr>
          <p:cNvCxnSpPr>
            <a:cxnSpLocks/>
            <a:stCxn id="37" idx="3"/>
            <a:endCxn id="31" idx="1"/>
          </p:cNvCxnSpPr>
          <p:nvPr/>
        </p:nvCxnSpPr>
        <p:spPr>
          <a:xfrm flipV="1">
            <a:off x="3277885" y="6060855"/>
            <a:ext cx="891261" cy="154946"/>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E48627D3-139F-2C7B-7DEF-017CAB93B26F}"/>
              </a:ext>
            </a:extLst>
          </p:cNvPr>
          <p:cNvSpPr txBox="1"/>
          <p:nvPr/>
        </p:nvSpPr>
        <p:spPr>
          <a:xfrm>
            <a:off x="415457" y="4359497"/>
            <a:ext cx="2808000" cy="830997"/>
          </a:xfrm>
          <a:prstGeom prst="rect">
            <a:avLst/>
          </a:prstGeom>
          <a:noFill/>
        </p:spPr>
        <p:txBody>
          <a:bodyPr wrap="square" lIns="0" tIns="0" rIns="0" bIns="0" rtlCol="0">
            <a:spAutoFit/>
          </a:bodyPr>
          <a:lstStyle/>
          <a:p>
            <a:r>
              <a:rPr kumimoji="1" lang="en-US" altLang="ja-JP" dirty="0">
                <a:latin typeface="ＭＳ Ｐゴシック" panose="020B0600070205080204" pitchFamily="50" charset="-128"/>
                <a:ea typeface="ＭＳ Ｐゴシック" panose="020B0600070205080204" pitchFamily="50" charset="-128"/>
              </a:rPr>
              <a:t>Initial parameter file(s) for RITS (or EDGE) saved by GUI-RITS panel.</a:t>
            </a:r>
          </a:p>
        </p:txBody>
      </p:sp>
      <p:cxnSp>
        <p:nvCxnSpPr>
          <p:cNvPr id="40" name="直線矢印コネクタ 39">
            <a:extLst>
              <a:ext uri="{FF2B5EF4-FFF2-40B4-BE49-F238E27FC236}">
                <a16:creationId xmlns:a16="http://schemas.microsoft.com/office/drawing/2014/main" id="{8C28A9D4-77D5-B38E-53EC-46297CA3239C}"/>
              </a:ext>
            </a:extLst>
          </p:cNvPr>
          <p:cNvCxnSpPr>
            <a:cxnSpLocks/>
            <a:stCxn id="39" idx="3"/>
            <a:endCxn id="68" idx="1"/>
          </p:cNvCxnSpPr>
          <p:nvPr/>
        </p:nvCxnSpPr>
        <p:spPr>
          <a:xfrm flipV="1">
            <a:off x="3223457" y="3810080"/>
            <a:ext cx="945689" cy="964916"/>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5A31F177-77E4-85C9-8084-55558457730F}"/>
              </a:ext>
            </a:extLst>
          </p:cNvPr>
          <p:cNvCxnSpPr>
            <a:cxnSpLocks/>
            <a:stCxn id="39" idx="3"/>
            <a:endCxn id="69" idx="1"/>
          </p:cNvCxnSpPr>
          <p:nvPr/>
        </p:nvCxnSpPr>
        <p:spPr>
          <a:xfrm flipV="1">
            <a:off x="3223457" y="4260235"/>
            <a:ext cx="945689" cy="514761"/>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C4AC7DB4-C7A1-05B7-9A52-E3BBE00B0C53}"/>
              </a:ext>
            </a:extLst>
          </p:cNvPr>
          <p:cNvCxnSpPr>
            <a:cxnSpLocks/>
            <a:stCxn id="39" idx="3"/>
            <a:endCxn id="70" idx="1"/>
          </p:cNvCxnSpPr>
          <p:nvPr/>
        </p:nvCxnSpPr>
        <p:spPr>
          <a:xfrm flipV="1">
            <a:off x="3223457" y="4710390"/>
            <a:ext cx="945689" cy="64606"/>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727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2F7FEE2-279B-474B-9CA0-9D71AA43FE72}"/>
              </a:ext>
            </a:extLst>
          </p:cNvPr>
          <p:cNvSpPr txBox="1"/>
          <p:nvPr/>
        </p:nvSpPr>
        <p:spPr>
          <a:xfrm>
            <a:off x="3436112" y="118944"/>
            <a:ext cx="2598788" cy="369332"/>
          </a:xfrm>
          <a:prstGeom prst="rect">
            <a:avLst/>
          </a:prstGeom>
          <a:noFill/>
        </p:spPr>
        <p:txBody>
          <a:bodyPr wrap="none" rtlCol="0">
            <a:spAutoFit/>
          </a:bodyPr>
          <a:lstStyle/>
          <a:p>
            <a:r>
              <a:rPr kumimoji="1" lang="en-GB" altLang="ja-JP" dirty="0">
                <a:latin typeface="ＭＳ Ｐゴシック" panose="020B0600070205080204" pitchFamily="50" charset="-128"/>
                <a:ea typeface="ＭＳ Ｐゴシック" panose="020B0600070205080204" pitchFamily="50" charset="-128"/>
              </a:rPr>
              <a:t>Shell Script Examples (1)</a:t>
            </a:r>
          </a:p>
        </p:txBody>
      </p:sp>
      <p:sp>
        <p:nvSpPr>
          <p:cNvPr id="3" name="四角形: 角を丸くする 2">
            <a:extLst>
              <a:ext uri="{FF2B5EF4-FFF2-40B4-BE49-F238E27FC236}">
                <a16:creationId xmlns:a16="http://schemas.microsoft.com/office/drawing/2014/main" id="{82354171-033F-428B-ADEF-0DC39230DECD}"/>
              </a:ext>
            </a:extLst>
          </p:cNvPr>
          <p:cNvSpPr/>
          <p:nvPr/>
        </p:nvSpPr>
        <p:spPr>
          <a:xfrm>
            <a:off x="6748784" y="3019276"/>
            <a:ext cx="1944798"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EDGE2mask.txt</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7" name="四角形: 角を丸くする 6">
            <a:extLst>
              <a:ext uri="{FF2B5EF4-FFF2-40B4-BE49-F238E27FC236}">
                <a16:creationId xmlns:a16="http://schemas.microsoft.com/office/drawing/2014/main" id="{32A5A9F3-229B-486E-A9D0-515F9CB351DD}"/>
              </a:ext>
            </a:extLst>
          </p:cNvPr>
          <p:cNvSpPr/>
          <p:nvPr/>
        </p:nvSpPr>
        <p:spPr>
          <a:xfrm>
            <a:off x="4571993" y="737960"/>
            <a:ext cx="1598388"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『GEM003584』</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3" name="四角形: 角を丸くする 12">
            <a:extLst>
              <a:ext uri="{FF2B5EF4-FFF2-40B4-BE49-F238E27FC236}">
                <a16:creationId xmlns:a16="http://schemas.microsoft.com/office/drawing/2014/main" id="{E6E36CB3-7855-40FA-8DE8-03ECCBD24EAB}"/>
              </a:ext>
            </a:extLst>
          </p:cNvPr>
          <p:cNvSpPr/>
          <p:nvPr/>
        </p:nvSpPr>
        <p:spPr>
          <a:xfrm>
            <a:off x="6748784" y="737960"/>
            <a:ext cx="1451327"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『RITS2data』</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四角形: 角を丸くする 14">
            <a:extLst>
              <a:ext uri="{FF2B5EF4-FFF2-40B4-BE49-F238E27FC236}">
                <a16:creationId xmlns:a16="http://schemas.microsoft.com/office/drawing/2014/main" id="{6476B12B-4560-4EC3-9E35-44A818D7BA78}"/>
              </a:ext>
            </a:extLst>
          </p:cNvPr>
          <p:cNvSpPr/>
          <p:nvPr/>
        </p:nvSpPr>
        <p:spPr>
          <a:xfrm>
            <a:off x="6748784" y="1317994"/>
            <a:ext cx="154610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『EDGE2data』</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四角形: 角を丸くする 16">
            <a:extLst>
              <a:ext uri="{FF2B5EF4-FFF2-40B4-BE49-F238E27FC236}">
                <a16:creationId xmlns:a16="http://schemas.microsoft.com/office/drawing/2014/main" id="{61FEA9E1-39C1-474F-81E9-5969094C11F0}"/>
              </a:ext>
            </a:extLst>
          </p:cNvPr>
          <p:cNvSpPr/>
          <p:nvPr/>
        </p:nvSpPr>
        <p:spPr>
          <a:xfrm>
            <a:off x="2921492" y="737960"/>
            <a:ext cx="1415379"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err="1">
                <a:solidFill>
                  <a:schemeClr val="tx1"/>
                </a:solidFill>
                <a:latin typeface="ＭＳ Ｐゴシック" panose="020B0600070205080204" pitchFamily="50" charset="-128"/>
                <a:ea typeface="ＭＳ Ｐゴシック" panose="020B0600070205080204" pitchFamily="50" charset="-128"/>
              </a:rPr>
              <a:t>Sukemasa</a:t>
            </a:r>
            <a:r>
              <a:rPr kumimoji="1" lang="en-US" altLang="ja-JP"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23" name="四角形: 角を丸くする 22">
            <a:extLst>
              <a:ext uri="{FF2B5EF4-FFF2-40B4-BE49-F238E27FC236}">
                <a16:creationId xmlns:a16="http://schemas.microsoft.com/office/drawing/2014/main" id="{A22A7314-679B-442D-B3A9-6F6A22BB9468}"/>
              </a:ext>
            </a:extLst>
          </p:cNvPr>
          <p:cNvSpPr/>
          <p:nvPr/>
        </p:nvSpPr>
        <p:spPr>
          <a:xfrm>
            <a:off x="6748784" y="1794385"/>
            <a:ext cx="1921922"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GEM003584.tiff</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25" name="四角形: 角を丸くする 24">
            <a:extLst>
              <a:ext uri="{FF2B5EF4-FFF2-40B4-BE49-F238E27FC236}">
                <a16:creationId xmlns:a16="http://schemas.microsoft.com/office/drawing/2014/main" id="{CEAD169F-2796-4D7A-9ED2-FFA2012BA13D}"/>
              </a:ext>
            </a:extLst>
          </p:cNvPr>
          <p:cNvSpPr/>
          <p:nvPr/>
        </p:nvSpPr>
        <p:spPr>
          <a:xfrm>
            <a:off x="6748784" y="2399074"/>
            <a:ext cx="1850025"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accent2"/>
                </a:solidFill>
                <a:latin typeface="ＭＳ Ｐゴシック" panose="020B0600070205080204" pitchFamily="50" charset="-128"/>
                <a:ea typeface="ＭＳ Ｐゴシック" panose="020B0600070205080204" pitchFamily="50" charset="-128"/>
              </a:rPr>
              <a:t>「</a:t>
            </a:r>
            <a:r>
              <a:rPr kumimoji="1" lang="en-US" altLang="ja-JP" dirty="0">
                <a:solidFill>
                  <a:schemeClr val="accent2"/>
                </a:solidFill>
                <a:latin typeface="ＭＳ Ｐゴシック" panose="020B0600070205080204" pitchFamily="50" charset="-128"/>
                <a:ea typeface="ＭＳ Ｐゴシック" panose="020B0600070205080204" pitchFamily="50" charset="-128"/>
              </a:rPr>
              <a:t>RITS2mask.txt</a:t>
            </a:r>
            <a:r>
              <a:rPr kumimoji="1" lang="ja-JP" altLang="en-US" dirty="0">
                <a:solidFill>
                  <a:schemeClr val="accent2"/>
                </a:solidFill>
                <a:latin typeface="ＭＳ Ｐゴシック" panose="020B0600070205080204" pitchFamily="50" charset="-128"/>
                <a:ea typeface="ＭＳ Ｐゴシック" panose="020B0600070205080204" pitchFamily="50" charset="-128"/>
              </a:rPr>
              <a:t>」</a:t>
            </a:r>
          </a:p>
        </p:txBody>
      </p:sp>
      <p:sp>
        <p:nvSpPr>
          <p:cNvPr id="27" name="左中かっこ 26">
            <a:extLst>
              <a:ext uri="{FF2B5EF4-FFF2-40B4-BE49-F238E27FC236}">
                <a16:creationId xmlns:a16="http://schemas.microsoft.com/office/drawing/2014/main" id="{CFE25B28-EA23-47D7-A37D-82A56D3B4BE0}"/>
              </a:ext>
            </a:extLst>
          </p:cNvPr>
          <p:cNvSpPr/>
          <p:nvPr/>
        </p:nvSpPr>
        <p:spPr>
          <a:xfrm>
            <a:off x="4252322" y="781517"/>
            <a:ext cx="372888" cy="2787451"/>
          </a:xfrm>
          <a:prstGeom prst="leftBrace">
            <a:avLst>
              <a:gd name="adj1" fmla="val 8333"/>
              <a:gd name="adj2" fmla="val 683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左中かっこ 28">
            <a:extLst>
              <a:ext uri="{FF2B5EF4-FFF2-40B4-BE49-F238E27FC236}">
                <a16:creationId xmlns:a16="http://schemas.microsoft.com/office/drawing/2014/main" id="{99640646-93AE-47C8-A22C-4F53BD791FE6}"/>
              </a:ext>
            </a:extLst>
          </p:cNvPr>
          <p:cNvSpPr/>
          <p:nvPr/>
        </p:nvSpPr>
        <p:spPr>
          <a:xfrm>
            <a:off x="6303608" y="781517"/>
            <a:ext cx="372888" cy="5202972"/>
          </a:xfrm>
          <a:prstGeom prst="leftBrace">
            <a:avLst>
              <a:gd name="adj1" fmla="val 8333"/>
              <a:gd name="adj2" fmla="val 57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左中かっこ 30">
            <a:extLst>
              <a:ext uri="{FF2B5EF4-FFF2-40B4-BE49-F238E27FC236}">
                <a16:creationId xmlns:a16="http://schemas.microsoft.com/office/drawing/2014/main" id="{9E4BDC37-0238-4556-8855-D856FD468BC3}"/>
              </a:ext>
            </a:extLst>
          </p:cNvPr>
          <p:cNvSpPr/>
          <p:nvPr/>
        </p:nvSpPr>
        <p:spPr>
          <a:xfrm>
            <a:off x="8608852" y="781517"/>
            <a:ext cx="372888" cy="3626933"/>
          </a:xfrm>
          <a:prstGeom prst="leftBrace">
            <a:avLst>
              <a:gd name="adj1" fmla="val 8333"/>
              <a:gd name="adj2" fmla="val 57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97902E27-DB47-4F1D-B286-EC63DD665129}"/>
              </a:ext>
            </a:extLst>
          </p:cNvPr>
          <p:cNvSpPr/>
          <p:nvPr/>
        </p:nvSpPr>
        <p:spPr>
          <a:xfrm>
            <a:off x="6748784" y="3640232"/>
            <a:ext cx="175035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rgbClr val="FF0000"/>
                </a:solidFill>
                <a:latin typeface="ＭＳ Ｐゴシック" panose="020B0600070205080204" pitchFamily="50" charset="-128"/>
                <a:ea typeface="ＭＳ Ｐゴシック" panose="020B0600070205080204" pitchFamily="50" charset="-128"/>
              </a:rPr>
              <a:t>「</a:t>
            </a:r>
            <a:r>
              <a:rPr kumimoji="1" lang="en-US" altLang="ja-JP" dirty="0">
                <a:solidFill>
                  <a:srgbClr val="FF0000"/>
                </a:solidFill>
                <a:latin typeface="ＭＳ Ｐゴシック" panose="020B0600070205080204" pitchFamily="50" charset="-128"/>
                <a:ea typeface="ＭＳ Ｐゴシック" panose="020B0600070205080204" pitchFamily="50" charset="-128"/>
              </a:rPr>
              <a:t>Suke_rits1.inp</a:t>
            </a:r>
            <a:r>
              <a:rPr kumimoji="1" lang="ja-JP" altLang="en-US" dirty="0">
                <a:solidFill>
                  <a:srgbClr val="FF0000"/>
                </a:solidFill>
                <a:latin typeface="ＭＳ Ｐゴシック" panose="020B0600070205080204" pitchFamily="50" charset="-128"/>
                <a:ea typeface="ＭＳ Ｐゴシック" panose="020B0600070205080204" pitchFamily="50" charset="-128"/>
              </a:rPr>
              <a:t>」</a:t>
            </a:r>
          </a:p>
        </p:txBody>
      </p:sp>
      <p:sp>
        <p:nvSpPr>
          <p:cNvPr id="41" name="四角形: 角を丸くする 40">
            <a:extLst>
              <a:ext uri="{FF2B5EF4-FFF2-40B4-BE49-F238E27FC236}">
                <a16:creationId xmlns:a16="http://schemas.microsoft.com/office/drawing/2014/main" id="{E69C9738-8061-4669-8C43-7729FB450BAF}"/>
              </a:ext>
            </a:extLst>
          </p:cNvPr>
          <p:cNvSpPr/>
          <p:nvPr/>
        </p:nvSpPr>
        <p:spPr>
          <a:xfrm>
            <a:off x="6748784" y="4192185"/>
            <a:ext cx="175035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rgbClr val="0000FF"/>
                </a:solidFill>
                <a:latin typeface="ＭＳ Ｐゴシック" panose="020B0600070205080204" pitchFamily="50" charset="-128"/>
                <a:ea typeface="ＭＳ Ｐゴシック" panose="020B0600070205080204" pitchFamily="50" charset="-128"/>
              </a:rPr>
              <a:t>「</a:t>
            </a:r>
            <a:r>
              <a:rPr kumimoji="1" lang="en-US" altLang="ja-JP" dirty="0">
                <a:solidFill>
                  <a:srgbClr val="0000FF"/>
                </a:solidFill>
                <a:latin typeface="ＭＳ Ｐゴシック" panose="020B0600070205080204" pitchFamily="50" charset="-128"/>
                <a:ea typeface="ＭＳ Ｐゴシック" panose="020B0600070205080204" pitchFamily="50" charset="-128"/>
              </a:rPr>
              <a:t>Suke_rits2.inp</a:t>
            </a:r>
            <a:r>
              <a:rPr kumimoji="1" lang="ja-JP" altLang="en-US" dirty="0">
                <a:solidFill>
                  <a:srgbClr val="0000FF"/>
                </a:solidFill>
                <a:latin typeface="ＭＳ Ｐゴシック" panose="020B0600070205080204" pitchFamily="50" charset="-128"/>
                <a:ea typeface="ＭＳ Ｐゴシック" panose="020B0600070205080204" pitchFamily="50" charset="-128"/>
              </a:rPr>
              <a:t>」</a:t>
            </a:r>
          </a:p>
        </p:txBody>
      </p:sp>
      <p:sp>
        <p:nvSpPr>
          <p:cNvPr id="43" name="四角形: 角を丸くする 42">
            <a:extLst>
              <a:ext uri="{FF2B5EF4-FFF2-40B4-BE49-F238E27FC236}">
                <a16:creationId xmlns:a16="http://schemas.microsoft.com/office/drawing/2014/main" id="{410BC4B6-DB91-482D-A95C-2408BCF19F84}"/>
              </a:ext>
            </a:extLst>
          </p:cNvPr>
          <p:cNvSpPr/>
          <p:nvPr/>
        </p:nvSpPr>
        <p:spPr>
          <a:xfrm>
            <a:off x="6748784" y="4720687"/>
            <a:ext cx="175035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rgbClr val="00FF00"/>
                </a:solidFill>
                <a:latin typeface="ＭＳ Ｐゴシック" panose="020B0600070205080204" pitchFamily="50" charset="-128"/>
                <a:ea typeface="ＭＳ Ｐゴシック" panose="020B0600070205080204" pitchFamily="50" charset="-128"/>
              </a:rPr>
              <a:t>「</a:t>
            </a:r>
            <a:r>
              <a:rPr kumimoji="1" lang="en-US" altLang="ja-JP" dirty="0">
                <a:solidFill>
                  <a:srgbClr val="00FF00"/>
                </a:solidFill>
                <a:latin typeface="ＭＳ Ｐゴシック" panose="020B0600070205080204" pitchFamily="50" charset="-128"/>
                <a:ea typeface="ＭＳ Ｐゴシック" panose="020B0600070205080204" pitchFamily="50" charset="-128"/>
              </a:rPr>
              <a:t>Suke_rits3.inp</a:t>
            </a:r>
            <a:r>
              <a:rPr kumimoji="1" lang="ja-JP" altLang="en-US" dirty="0">
                <a:solidFill>
                  <a:srgbClr val="00FF00"/>
                </a:solidFill>
                <a:latin typeface="ＭＳ Ｐゴシック" panose="020B0600070205080204" pitchFamily="50" charset="-128"/>
                <a:ea typeface="ＭＳ Ｐゴシック" panose="020B0600070205080204" pitchFamily="50" charset="-128"/>
              </a:rPr>
              <a:t>」</a:t>
            </a:r>
          </a:p>
        </p:txBody>
      </p:sp>
      <p:sp>
        <p:nvSpPr>
          <p:cNvPr id="45" name="四角形: 角を丸くする 44">
            <a:extLst>
              <a:ext uri="{FF2B5EF4-FFF2-40B4-BE49-F238E27FC236}">
                <a16:creationId xmlns:a16="http://schemas.microsoft.com/office/drawing/2014/main" id="{142C54FA-4A77-428D-8087-969EA5ECED8F}"/>
              </a:ext>
            </a:extLst>
          </p:cNvPr>
          <p:cNvSpPr/>
          <p:nvPr/>
        </p:nvSpPr>
        <p:spPr>
          <a:xfrm>
            <a:off x="6748784" y="5284724"/>
            <a:ext cx="165231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Suke3584.sh</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47" name="テキスト ボックス 46">
            <a:extLst>
              <a:ext uri="{FF2B5EF4-FFF2-40B4-BE49-F238E27FC236}">
                <a16:creationId xmlns:a16="http://schemas.microsoft.com/office/drawing/2014/main" id="{372E829B-56DA-4075-95FB-1EE678F61A2E}"/>
              </a:ext>
            </a:extLst>
          </p:cNvPr>
          <p:cNvSpPr txBox="1"/>
          <p:nvPr/>
        </p:nvSpPr>
        <p:spPr>
          <a:xfrm>
            <a:off x="85906" y="1142563"/>
            <a:ext cx="6372000" cy="5539978"/>
          </a:xfrm>
          <a:prstGeom prst="rect">
            <a:avLst/>
          </a:prstGeom>
          <a:solidFill>
            <a:schemeClr val="bg1"/>
          </a:solidFill>
        </p:spPr>
        <p:txBody>
          <a:bodyPr wrap="square" lIns="0" tIns="0" rIns="0" bIns="0" rtlCol="0">
            <a:spAutoFit/>
          </a:bodyPr>
          <a:lstStyle/>
          <a:p>
            <a:r>
              <a:rPr kumimoji="1" lang="en-US" altLang="ja-JP" dirty="0">
                <a:latin typeface="ＭＳ Ｐゴシック" panose="020B0600070205080204" pitchFamily="50" charset="-128"/>
                <a:ea typeface="ＭＳ Ｐゴシック" panose="020B0600070205080204" pitchFamily="50" charset="-128"/>
              </a:rPr>
              <a:t>Assuming that you are currently at “GEM003584”,</a:t>
            </a:r>
            <a:r>
              <a:rPr kumimoji="1" lang="ja-JP" altLang="en-US" dirty="0">
                <a:latin typeface="ＭＳ Ｐゴシック" panose="020B0600070205080204" pitchFamily="50" charset="-128"/>
                <a:ea typeface="ＭＳ Ｐゴシック" panose="020B0600070205080204" pitchFamily="50" charset="-128"/>
              </a:rPr>
              <a:t> </a:t>
            </a:r>
            <a:r>
              <a:rPr kumimoji="1" lang="en-US" altLang="ja-JP" dirty="0">
                <a:latin typeface="ＭＳ Ｐゴシック" panose="020B0600070205080204" pitchFamily="50" charset="-128"/>
                <a:ea typeface="ＭＳ Ｐゴシック" panose="020B0600070205080204" pitchFamily="50" charset="-128"/>
              </a:rPr>
              <a:t>from the Ubuntu terminal, </a:t>
            </a:r>
          </a:p>
          <a:p>
            <a:r>
              <a:rPr kumimoji="1" lang="en-US" altLang="ja-JP" dirty="0">
                <a:latin typeface="ＭＳ Ｐゴシック" panose="020B0600070205080204" pitchFamily="50" charset="-128"/>
                <a:ea typeface="ＭＳ Ｐゴシック" panose="020B0600070205080204" pitchFamily="50" charset="-128"/>
              </a:rPr>
              <a:t>$ ./Suke3584.sh &amp;</a:t>
            </a:r>
            <a:r>
              <a:rPr kumimoji="1" lang="en-US" altLang="ja-JP" dirty="0">
                <a:solidFill>
                  <a:schemeClr val="tx1"/>
                </a:solidFill>
                <a:latin typeface="ＭＳ Ｐゴシック" panose="020B0600070205080204" pitchFamily="50" charset="-128"/>
                <a:ea typeface="ＭＳ Ｐゴシック" panose="020B0600070205080204" pitchFamily="50" charset="-128"/>
              </a:rPr>
              <a:t> ⏎</a:t>
            </a:r>
          </a:p>
          <a:p>
            <a:r>
              <a:rPr kumimoji="1" lang="en-US" altLang="ja-JP" dirty="0">
                <a:latin typeface="ＭＳ Ｐゴシック" panose="020B0600070205080204" pitchFamily="50" charset="-128"/>
                <a:ea typeface="ＭＳ Ｐゴシック" panose="020B0600070205080204" pitchFamily="50" charset="-128"/>
              </a:rPr>
              <a:t>To execute the script “Suke3584.sh”.</a:t>
            </a:r>
          </a:p>
          <a:p>
            <a:endParaRPr kumimoji="1" lang="en-US" altLang="ja-JP" sz="1200"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You may write a path to "Suke3584.sh" from any location, but this depends on your style/skill. However, in that case, the Japanese path may not pass (it was not possible in my environment).</a:t>
            </a:r>
          </a:p>
          <a:p>
            <a:endParaRPr kumimoji="1" lang="en-US" altLang="ja-JP" sz="1200"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The contents of "Suke3584.sh" are, if you want to run RITS2 using 8 </a:t>
            </a:r>
            <a:r>
              <a:rPr kumimoji="1" lang="en-US" altLang="ja-JP" dirty="0" err="1">
                <a:latin typeface="ＭＳ Ｐゴシック" panose="020B0600070205080204" pitchFamily="50" charset="-128"/>
                <a:ea typeface="ＭＳ Ｐゴシック" panose="020B0600070205080204" pitchFamily="50" charset="-128"/>
              </a:rPr>
              <a:t>threds</a:t>
            </a:r>
            <a:r>
              <a:rPr kumimoji="1" lang="en-US" altLang="ja-JP" dirty="0">
                <a:latin typeface="ＭＳ Ｐゴシック" panose="020B0600070205080204" pitchFamily="50" charset="-128"/>
                <a:ea typeface="ＭＳ Ｐゴシック" panose="020B0600070205080204" pitchFamily="50" charset="-128"/>
              </a:rPr>
              <a:t>,</a:t>
            </a:r>
          </a:p>
          <a:p>
            <a:r>
              <a:rPr kumimoji="1" lang="en-US" altLang="ja-JP" dirty="0">
                <a:latin typeface="ＭＳ Ｐゴシック" panose="020B0600070205080204" pitchFamily="50" charset="-128"/>
                <a:ea typeface="ＭＳ Ｐゴシック" panose="020B0600070205080204" pitchFamily="50" charset="-128"/>
              </a:rPr>
              <a:t>#!/bin/bash</a:t>
            </a:r>
          </a:p>
          <a:p>
            <a:r>
              <a:rPr kumimoji="1" lang="en-US" altLang="ja-JP" dirty="0">
                <a:latin typeface="ＭＳ Ｐゴシック" panose="020B0600070205080204" pitchFamily="50" charset="-128"/>
                <a:ea typeface="ＭＳ Ｐゴシック" panose="020B0600070205080204" pitchFamily="50" charset="-128"/>
              </a:rPr>
              <a:t>./rietveldcc2.exe ./</a:t>
            </a:r>
            <a:r>
              <a:rPr kumimoji="1" lang="en-US" altLang="ja-JP" dirty="0">
                <a:solidFill>
                  <a:srgbClr val="FF0000"/>
                </a:solidFill>
                <a:latin typeface="ＭＳ Ｐゴシック" panose="020B0600070205080204" pitchFamily="50" charset="-128"/>
                <a:ea typeface="ＭＳ Ｐゴシック" panose="020B0600070205080204" pitchFamily="50" charset="-128"/>
              </a:rPr>
              <a:t>Suke_rits1.inp</a:t>
            </a:r>
            <a:r>
              <a:rPr kumimoji="1" lang="en-US" altLang="ja-JP" dirty="0">
                <a:latin typeface="ＭＳ Ｐゴシック" panose="020B0600070205080204" pitchFamily="50" charset="-128"/>
                <a:ea typeface="ＭＳ Ｐゴシック" panose="020B0600070205080204" pitchFamily="50" charset="-128"/>
              </a:rPr>
              <a:t> ./</a:t>
            </a:r>
            <a:r>
              <a:rPr kumimoji="1" lang="en-US" altLang="ja-JP" dirty="0">
                <a:solidFill>
                  <a:schemeClr val="accent2"/>
                </a:solidFill>
                <a:latin typeface="ＭＳ Ｐゴシック" panose="020B0600070205080204" pitchFamily="50" charset="-128"/>
                <a:ea typeface="ＭＳ Ｐゴシック" panose="020B0600070205080204" pitchFamily="50" charset="-128"/>
              </a:rPr>
              <a:t>RITS2mask.txt</a:t>
            </a:r>
            <a:r>
              <a:rPr kumimoji="1" lang="en-US" altLang="ja-JP" dirty="0">
                <a:latin typeface="ＭＳ Ｐゴシック" panose="020B0600070205080204" pitchFamily="50" charset="-128"/>
                <a:ea typeface="ＭＳ Ｐゴシック" panose="020B0600070205080204" pitchFamily="50" charset="-128"/>
              </a:rPr>
              <a:t> ./RITS2data 8</a:t>
            </a:r>
            <a:endParaRPr kumimoji="1" lang="en-US" altLang="ja-JP" dirty="0">
              <a:solidFill>
                <a:schemeClr val="accent2"/>
              </a:solidFill>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./rietveldcc2.exe ./</a:t>
            </a:r>
            <a:r>
              <a:rPr kumimoji="1" lang="en-US" altLang="ja-JP" dirty="0">
                <a:solidFill>
                  <a:srgbClr val="0000FF"/>
                </a:solidFill>
                <a:latin typeface="ＭＳ Ｐゴシック" panose="020B0600070205080204" pitchFamily="50" charset="-128"/>
                <a:ea typeface="ＭＳ Ｐゴシック" panose="020B0600070205080204" pitchFamily="50" charset="-128"/>
              </a:rPr>
              <a:t>Suke_rits2.inp</a:t>
            </a:r>
            <a:r>
              <a:rPr kumimoji="1" lang="en-US" altLang="ja-JP" dirty="0">
                <a:latin typeface="ＭＳ Ｐゴシック" panose="020B0600070205080204" pitchFamily="50" charset="-128"/>
                <a:ea typeface="ＭＳ Ｐゴシック" panose="020B0600070205080204" pitchFamily="50" charset="-128"/>
              </a:rPr>
              <a:t> ./</a:t>
            </a:r>
            <a:r>
              <a:rPr kumimoji="1" lang="en-US" altLang="ja-JP" dirty="0">
                <a:solidFill>
                  <a:schemeClr val="accent2"/>
                </a:solidFill>
                <a:latin typeface="ＭＳ Ｐゴシック" panose="020B0600070205080204" pitchFamily="50" charset="-128"/>
                <a:ea typeface="ＭＳ Ｐゴシック" panose="020B0600070205080204" pitchFamily="50" charset="-128"/>
              </a:rPr>
              <a:t>RITS2mask.txt</a:t>
            </a:r>
            <a:r>
              <a:rPr kumimoji="1" lang="en-US" altLang="ja-JP" dirty="0">
                <a:latin typeface="ＭＳ Ｐゴシック" panose="020B0600070205080204" pitchFamily="50" charset="-128"/>
                <a:ea typeface="ＭＳ Ｐゴシック" panose="020B0600070205080204" pitchFamily="50" charset="-128"/>
              </a:rPr>
              <a:t> ./RITS2data 8</a:t>
            </a:r>
            <a:endParaRPr kumimoji="1" lang="en-US" altLang="ja-JP" dirty="0">
              <a:solidFill>
                <a:schemeClr val="accent2"/>
              </a:solidFill>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./rietveldcc2.exe ./</a:t>
            </a:r>
            <a:r>
              <a:rPr kumimoji="1" lang="en-US" altLang="ja-JP" dirty="0">
                <a:solidFill>
                  <a:srgbClr val="00FF00"/>
                </a:solidFill>
                <a:latin typeface="ＭＳ Ｐゴシック" panose="020B0600070205080204" pitchFamily="50" charset="-128"/>
                <a:ea typeface="ＭＳ Ｐゴシック" panose="020B0600070205080204" pitchFamily="50" charset="-128"/>
              </a:rPr>
              <a:t>Suke_rits3.inp</a:t>
            </a:r>
            <a:r>
              <a:rPr kumimoji="1" lang="en-US" altLang="ja-JP" dirty="0">
                <a:latin typeface="ＭＳ Ｐゴシック" panose="020B0600070205080204" pitchFamily="50" charset="-128"/>
                <a:ea typeface="ＭＳ Ｐゴシック" panose="020B0600070205080204" pitchFamily="50" charset="-128"/>
              </a:rPr>
              <a:t> ./</a:t>
            </a:r>
            <a:r>
              <a:rPr kumimoji="1" lang="en-US" altLang="ja-JP" dirty="0">
                <a:solidFill>
                  <a:schemeClr val="accent2"/>
                </a:solidFill>
                <a:latin typeface="ＭＳ Ｐゴシック" panose="020B0600070205080204" pitchFamily="50" charset="-128"/>
                <a:ea typeface="ＭＳ Ｐゴシック" panose="020B0600070205080204" pitchFamily="50" charset="-128"/>
              </a:rPr>
              <a:t>RITS2mask.txt</a:t>
            </a:r>
            <a:r>
              <a:rPr kumimoji="1" lang="en-US" altLang="ja-JP" dirty="0">
                <a:latin typeface="ＭＳ Ｐゴシック" panose="020B0600070205080204" pitchFamily="50" charset="-128"/>
                <a:ea typeface="ＭＳ Ｐゴシック" panose="020B0600070205080204" pitchFamily="50" charset="-128"/>
              </a:rPr>
              <a:t> ./RITS2data 8</a:t>
            </a:r>
            <a:endParaRPr kumimoji="1" lang="en-US" altLang="ja-JP" dirty="0">
              <a:solidFill>
                <a:schemeClr val="accent2"/>
              </a:solidFill>
              <a:latin typeface="ＭＳ Ｐゴシック" panose="020B0600070205080204" pitchFamily="50" charset="-128"/>
              <a:ea typeface="ＭＳ Ｐゴシック" panose="020B0600070205080204" pitchFamily="50" charset="-128"/>
            </a:endParaRPr>
          </a:p>
          <a:p>
            <a:endParaRPr kumimoji="1" lang="en-US" altLang="ja-JP" sz="1200"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If you want to run EDGE2, change rietveldcc2.exe to edgecc2.exe and specify the *.</a:t>
            </a:r>
            <a:r>
              <a:rPr kumimoji="1" lang="en-US" altLang="ja-JP" dirty="0" err="1">
                <a:latin typeface="ＭＳ Ｐゴシック" panose="020B0600070205080204" pitchFamily="50" charset="-128"/>
                <a:ea typeface="ＭＳ Ｐゴシック" panose="020B0600070205080204" pitchFamily="50" charset="-128"/>
              </a:rPr>
              <a:t>inp</a:t>
            </a:r>
            <a:r>
              <a:rPr kumimoji="1" lang="en-US" altLang="ja-JP" dirty="0">
                <a:latin typeface="ＭＳ Ｐゴシック" panose="020B0600070205080204" pitchFamily="50" charset="-128"/>
                <a:ea typeface="ＭＳ Ｐゴシック" panose="020B0600070205080204" pitchFamily="50" charset="-128"/>
              </a:rPr>
              <a:t> file for EDGE.</a:t>
            </a:r>
          </a:p>
          <a:p>
            <a:r>
              <a:rPr kumimoji="1" lang="en-US" altLang="ja-JP" dirty="0">
                <a:latin typeface="ＭＳ Ｐゴシック" panose="020B0600070205080204" pitchFamily="50" charset="-128"/>
                <a:ea typeface="ＭＳ Ｐゴシック" panose="020B0600070205080204" pitchFamily="50" charset="-128"/>
              </a:rPr>
              <a:t>In most cases, </a:t>
            </a:r>
            <a:r>
              <a:rPr kumimoji="1" lang="en-US" altLang="ja-JP" dirty="0">
                <a:solidFill>
                  <a:schemeClr val="accent2"/>
                </a:solidFill>
                <a:latin typeface="ＭＳ Ｐゴシック" panose="020B0600070205080204" pitchFamily="50" charset="-128"/>
                <a:ea typeface="ＭＳ Ｐゴシック" panose="020B0600070205080204" pitchFamily="50" charset="-128"/>
              </a:rPr>
              <a:t>the mask file</a:t>
            </a:r>
            <a:r>
              <a:rPr kumimoji="1" lang="en-US" altLang="ja-JP" dirty="0">
                <a:latin typeface="ＭＳ Ｐゴシック" panose="020B0600070205080204" pitchFamily="50" charset="-128"/>
                <a:ea typeface="ＭＳ Ｐゴシック" panose="020B0600070205080204" pitchFamily="50" charset="-128"/>
              </a:rPr>
              <a:t> should be the same, but if you have several samples, you can use separate files for each area (see image on next page).</a:t>
            </a:r>
          </a:p>
        </p:txBody>
      </p:sp>
      <p:sp>
        <p:nvSpPr>
          <p:cNvPr id="19" name="四角形: 角を丸くする 18">
            <a:extLst>
              <a:ext uri="{FF2B5EF4-FFF2-40B4-BE49-F238E27FC236}">
                <a16:creationId xmlns:a16="http://schemas.microsoft.com/office/drawing/2014/main" id="{2BA1FF99-2993-3A17-224B-0AEE67CB654F}"/>
              </a:ext>
            </a:extLst>
          </p:cNvPr>
          <p:cNvSpPr/>
          <p:nvPr/>
        </p:nvSpPr>
        <p:spPr>
          <a:xfrm>
            <a:off x="6783099" y="5848761"/>
            <a:ext cx="1417012"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RITS2.exe</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20" name="四角形: 角を丸くする 19">
            <a:extLst>
              <a:ext uri="{FF2B5EF4-FFF2-40B4-BE49-F238E27FC236}">
                <a16:creationId xmlns:a16="http://schemas.microsoft.com/office/drawing/2014/main" id="{D1E0EEE7-607A-EE08-779A-CBDE08BF7D32}"/>
              </a:ext>
            </a:extLst>
          </p:cNvPr>
          <p:cNvSpPr/>
          <p:nvPr/>
        </p:nvSpPr>
        <p:spPr>
          <a:xfrm>
            <a:off x="6783099" y="6298916"/>
            <a:ext cx="967707"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err="1">
                <a:solidFill>
                  <a:srgbClr val="FF0000"/>
                </a:solidFill>
                <a:latin typeface="ＭＳ Ｐゴシック" panose="020B0600070205080204" pitchFamily="50" charset="-128"/>
                <a:ea typeface="ＭＳ Ｐゴシック" panose="020B0600070205080204" pitchFamily="50" charset="-128"/>
              </a:rPr>
              <a:t>spgra</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cxnSp>
        <p:nvCxnSpPr>
          <p:cNvPr id="21" name="直線矢印コネクタ 20">
            <a:extLst>
              <a:ext uri="{FF2B5EF4-FFF2-40B4-BE49-F238E27FC236}">
                <a16:creationId xmlns:a16="http://schemas.microsoft.com/office/drawing/2014/main" id="{FBC3BAD7-EACF-FC10-B55B-F924A18B5473}"/>
              </a:ext>
            </a:extLst>
          </p:cNvPr>
          <p:cNvCxnSpPr>
            <a:cxnSpLocks/>
            <a:stCxn id="45" idx="1"/>
          </p:cNvCxnSpPr>
          <p:nvPr/>
        </p:nvCxnSpPr>
        <p:spPr>
          <a:xfrm flipH="1" flipV="1">
            <a:off x="4811486" y="4114800"/>
            <a:ext cx="1937298" cy="1374236"/>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953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2F7FEE2-279B-474B-9CA0-9D71AA43FE72}"/>
              </a:ext>
            </a:extLst>
          </p:cNvPr>
          <p:cNvSpPr txBox="1"/>
          <p:nvPr/>
        </p:nvSpPr>
        <p:spPr>
          <a:xfrm>
            <a:off x="718066" y="898607"/>
            <a:ext cx="4197013" cy="1938992"/>
          </a:xfrm>
          <a:prstGeom prst="rect">
            <a:avLst/>
          </a:prstGeom>
          <a:noFill/>
        </p:spPr>
        <p:txBody>
          <a:bodyPr wrap="square" lIns="0" tIns="0" rIns="0" bIns="0" rtlCol="0">
            <a:spAutoFit/>
          </a:bodyPr>
          <a:lstStyle/>
          <a:p>
            <a:r>
              <a:rPr kumimoji="1" lang="ja-JP" altLang="en-US" dirty="0">
                <a:latin typeface="ＭＳ Ｐゴシック" panose="020B0600070205080204" pitchFamily="50" charset="-128"/>
                <a:ea typeface="ＭＳ Ｐゴシック" panose="020B0600070205080204" pitchFamily="50" charset="-128"/>
              </a:rPr>
              <a:t>例えば、素性の違う（初期値ファイルがかなり違う）</a:t>
            </a:r>
            <a:r>
              <a:rPr kumimoji="1" lang="en-US" altLang="ja-JP" dirty="0">
                <a:latin typeface="ＭＳ Ｐゴシック" panose="020B0600070205080204" pitchFamily="50" charset="-128"/>
                <a:ea typeface="ＭＳ Ｐゴシック" panose="020B0600070205080204" pitchFamily="50" charset="-128"/>
              </a:rPr>
              <a:t>3</a:t>
            </a:r>
            <a:r>
              <a:rPr kumimoji="1" lang="ja-JP" altLang="en-US" dirty="0">
                <a:latin typeface="ＭＳ Ｐゴシック" panose="020B0600070205080204" pitchFamily="50" charset="-128"/>
                <a:ea typeface="ＭＳ Ｐゴシック" panose="020B0600070205080204" pitchFamily="50" charset="-128"/>
              </a:rPr>
              <a:t>種類の試料を同時に測定したとする。</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データ領域ごとにスペクトルのフォルダ</a:t>
            </a:r>
            <a:r>
              <a:rPr kumimoji="1" lang="en-US" altLang="ja-JP" dirty="0">
                <a:solidFill>
                  <a:schemeClr val="tx1"/>
                </a:solidFill>
                <a:latin typeface="ＭＳ Ｐゴシック" panose="020B0600070205080204" pitchFamily="50" charset="-128"/>
                <a:ea typeface="ＭＳ Ｐゴシック" panose="020B0600070205080204" pitchFamily="50" charset="-128"/>
              </a:rPr>
              <a:t>『RITS2data』</a:t>
            </a:r>
            <a:r>
              <a:rPr kumimoji="1" lang="ja-JP" altLang="en-US" dirty="0">
                <a:solidFill>
                  <a:schemeClr val="tx1"/>
                </a:solidFill>
                <a:latin typeface="ＭＳ Ｐゴシック" panose="020B0600070205080204" pitchFamily="50" charset="-128"/>
                <a:ea typeface="ＭＳ Ｐゴシック" panose="020B0600070205080204" pitchFamily="50" charset="-128"/>
              </a:rPr>
              <a:t>を準備してもいいが、煩雑になる。</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32" name="テキスト ボックス 31">
            <a:extLst>
              <a:ext uri="{FF2B5EF4-FFF2-40B4-BE49-F238E27FC236}">
                <a16:creationId xmlns:a16="http://schemas.microsoft.com/office/drawing/2014/main" id="{158B9777-81E8-EE4B-AA9B-E183C2F36A3F}"/>
              </a:ext>
            </a:extLst>
          </p:cNvPr>
          <p:cNvSpPr txBox="1"/>
          <p:nvPr/>
        </p:nvSpPr>
        <p:spPr>
          <a:xfrm>
            <a:off x="480369" y="3811012"/>
            <a:ext cx="6336000" cy="3046988"/>
          </a:xfrm>
          <a:prstGeom prst="rect">
            <a:avLst/>
          </a:prstGeom>
          <a:noFill/>
        </p:spPr>
        <p:txBody>
          <a:bodyPr wrap="square" lIns="0" tIns="0" rIns="0" bIns="0" rtlCol="0">
            <a:spAutoFit/>
          </a:bodyPr>
          <a:lstStyle/>
          <a:p>
            <a:r>
              <a:rPr kumimoji="1" lang="ja-JP" altLang="en-US" dirty="0">
                <a:latin typeface="ＭＳ Ｐゴシック" panose="020B0600070205080204" pitchFamily="50" charset="-128"/>
                <a:ea typeface="ＭＳ Ｐゴシック" panose="020B0600070205080204" pitchFamily="50" charset="-128"/>
              </a:rPr>
              <a:t>そこで、</a:t>
            </a:r>
            <a:r>
              <a:rPr kumimoji="1" lang="en-US" altLang="ja-JP" dirty="0">
                <a:solidFill>
                  <a:schemeClr val="tx1"/>
                </a:solidFill>
                <a:latin typeface="ＭＳ Ｐゴシック" panose="020B0600070205080204" pitchFamily="50" charset="-128"/>
                <a:ea typeface="ＭＳ Ｐゴシック" panose="020B0600070205080204" pitchFamily="50" charset="-128"/>
              </a:rPr>
              <a:t> 『RITS2data』</a:t>
            </a:r>
            <a:r>
              <a:rPr kumimoji="1" lang="ja-JP" altLang="en-US" dirty="0">
                <a:solidFill>
                  <a:schemeClr val="tx1"/>
                </a:solidFill>
                <a:latin typeface="ＭＳ Ｐゴシック" panose="020B0600070205080204" pitchFamily="50" charset="-128"/>
                <a:ea typeface="ＭＳ Ｐゴシック" panose="020B0600070205080204" pitchFamily="50" charset="-128"/>
              </a:rPr>
              <a:t>は全領域のデータを含むものとして、</a:t>
            </a:r>
            <a:r>
              <a:rPr kumimoji="1" lang="ja-JP" altLang="en-US" dirty="0">
                <a:latin typeface="ＭＳ Ｐゴシック" panose="020B0600070205080204" pitchFamily="50" charset="-128"/>
                <a:ea typeface="ＭＳ Ｐゴシック" panose="020B0600070205080204" pitchFamily="50" charset="-128"/>
              </a:rPr>
              <a:t>試料</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の存在する部分のみ解析フラグ</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とし、それ以外をすべて解析除外領域（フラグ</a:t>
            </a:r>
            <a:r>
              <a:rPr kumimoji="1" lang="en-US" altLang="ja-JP" dirty="0">
                <a:latin typeface="ＭＳ Ｐゴシック" panose="020B0600070205080204" pitchFamily="50" charset="-128"/>
                <a:ea typeface="ＭＳ Ｐゴシック" panose="020B0600070205080204" pitchFamily="50" charset="-128"/>
              </a:rPr>
              <a:t>0</a:t>
            </a:r>
            <a:r>
              <a:rPr kumimoji="1" lang="ja-JP" altLang="en-US" dirty="0">
                <a:latin typeface="ＭＳ Ｐゴシック" panose="020B0600070205080204" pitchFamily="50" charset="-128"/>
                <a:ea typeface="ＭＳ Ｐゴシック" panose="020B0600070205080204" pitchFamily="50" charset="-128"/>
              </a:rPr>
              <a:t>）としたファイルを「</a:t>
            </a:r>
            <a:r>
              <a:rPr kumimoji="1" lang="en-US" altLang="ja-JP" dirty="0">
                <a:solidFill>
                  <a:srgbClr val="FF0000"/>
                </a:solidFill>
                <a:latin typeface="ＭＳ Ｐゴシック" panose="020B0600070205080204" pitchFamily="50" charset="-128"/>
                <a:ea typeface="ＭＳ Ｐゴシック" panose="020B0600070205080204" pitchFamily="50" charset="-128"/>
              </a:rPr>
              <a:t>RITSmask1.txt</a:t>
            </a:r>
            <a:r>
              <a:rPr kumimoji="1" lang="ja-JP" altLang="en-US" dirty="0">
                <a:latin typeface="ＭＳ Ｐゴシック" panose="020B0600070205080204" pitchFamily="50" charset="-128"/>
                <a:ea typeface="ＭＳ Ｐゴシック" panose="020B0600070205080204" pitchFamily="50" charset="-128"/>
              </a:rPr>
              <a:t>」、同様に試料</a:t>
            </a:r>
            <a:r>
              <a:rPr kumimoji="1" lang="en-US" altLang="ja-JP" dirty="0">
                <a:latin typeface="ＭＳ Ｐゴシック" panose="020B0600070205080204" pitchFamily="50" charset="-128"/>
                <a:ea typeface="ＭＳ Ｐゴシック" panose="020B0600070205080204" pitchFamily="50" charset="-128"/>
              </a:rPr>
              <a:t>2</a:t>
            </a:r>
            <a:r>
              <a:rPr kumimoji="1" lang="ja-JP" altLang="en-US" dirty="0">
                <a:latin typeface="ＭＳ Ｐゴシック" panose="020B0600070205080204" pitchFamily="50" charset="-128"/>
                <a:ea typeface="ＭＳ Ｐゴシック" panose="020B0600070205080204" pitchFamily="50" charset="-128"/>
              </a:rPr>
              <a:t>のみフラグ</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とした「</a:t>
            </a:r>
            <a:r>
              <a:rPr kumimoji="1" lang="en-US" altLang="ja-JP" dirty="0">
                <a:solidFill>
                  <a:srgbClr val="0000FF"/>
                </a:solidFill>
                <a:latin typeface="ＭＳ Ｐゴシック" panose="020B0600070205080204" pitchFamily="50" charset="-128"/>
                <a:ea typeface="ＭＳ Ｐゴシック" panose="020B0600070205080204" pitchFamily="50" charset="-128"/>
              </a:rPr>
              <a:t>RITSmask2.txt</a:t>
            </a:r>
            <a:r>
              <a:rPr kumimoji="1" lang="ja-JP" altLang="en-US" dirty="0">
                <a:latin typeface="ＭＳ Ｐゴシック" panose="020B0600070205080204" pitchFamily="50" charset="-128"/>
                <a:ea typeface="ＭＳ Ｐゴシック" panose="020B0600070205080204" pitchFamily="50" charset="-128"/>
              </a:rPr>
              <a:t>」、同様に試料</a:t>
            </a:r>
            <a:r>
              <a:rPr kumimoji="1" lang="en-US" altLang="ja-JP" dirty="0">
                <a:latin typeface="ＭＳ Ｐゴシック" panose="020B0600070205080204" pitchFamily="50" charset="-128"/>
                <a:ea typeface="ＭＳ Ｐゴシック" panose="020B0600070205080204" pitchFamily="50" charset="-128"/>
              </a:rPr>
              <a:t>3</a:t>
            </a:r>
            <a:r>
              <a:rPr kumimoji="1" lang="ja-JP" altLang="en-US" dirty="0">
                <a:latin typeface="ＭＳ Ｐゴシック" panose="020B0600070205080204" pitchFamily="50" charset="-128"/>
                <a:ea typeface="ＭＳ Ｐゴシック" panose="020B0600070205080204" pitchFamily="50" charset="-128"/>
              </a:rPr>
              <a:t>のみフラグ</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とした「</a:t>
            </a:r>
            <a:r>
              <a:rPr kumimoji="1" lang="en-US" altLang="ja-JP" dirty="0">
                <a:solidFill>
                  <a:srgbClr val="00FF00"/>
                </a:solidFill>
                <a:latin typeface="ＭＳ Ｐゴシック" panose="020B0600070205080204" pitchFamily="50" charset="-128"/>
                <a:ea typeface="ＭＳ Ｐゴシック" panose="020B0600070205080204" pitchFamily="50" charset="-128"/>
              </a:rPr>
              <a:t>RITSmask3.txt</a:t>
            </a:r>
            <a:r>
              <a:rPr kumimoji="1" lang="ja-JP" altLang="en-US" dirty="0">
                <a:latin typeface="ＭＳ Ｐゴシック" panose="020B0600070205080204" pitchFamily="50" charset="-128"/>
                <a:ea typeface="ＭＳ Ｐゴシック" panose="020B0600070205080204" pitchFamily="50" charset="-128"/>
              </a:rPr>
              <a:t>」を準備すれば、</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#!/bin/bash</a:t>
            </a:r>
          </a:p>
          <a:p>
            <a:r>
              <a:rPr kumimoji="1" lang="en-US" altLang="ja-JP" dirty="0">
                <a:latin typeface="ＭＳ Ｐゴシック" panose="020B0600070205080204" pitchFamily="50" charset="-128"/>
                <a:ea typeface="ＭＳ Ｐゴシック" panose="020B0600070205080204" pitchFamily="50" charset="-128"/>
              </a:rPr>
              <a:t>./rietveldcc2.exe ./</a:t>
            </a:r>
            <a:r>
              <a:rPr kumimoji="1" lang="en-US" altLang="ja-JP" dirty="0">
                <a:solidFill>
                  <a:srgbClr val="FF0000"/>
                </a:solidFill>
                <a:latin typeface="ＭＳ Ｐゴシック" panose="020B0600070205080204" pitchFamily="50" charset="-128"/>
                <a:ea typeface="ＭＳ Ｐゴシック" panose="020B0600070205080204" pitchFamily="50" charset="-128"/>
              </a:rPr>
              <a:t>Suke_rits1.inp</a:t>
            </a:r>
            <a:r>
              <a:rPr kumimoji="1" lang="en-US" altLang="ja-JP" dirty="0">
                <a:latin typeface="ＭＳ Ｐゴシック" panose="020B0600070205080204" pitchFamily="50" charset="-128"/>
                <a:ea typeface="ＭＳ Ｐゴシック" panose="020B0600070205080204" pitchFamily="50" charset="-128"/>
              </a:rPr>
              <a:t> ./</a:t>
            </a:r>
            <a:r>
              <a:rPr kumimoji="1" lang="en-US" altLang="ja-JP" dirty="0">
                <a:solidFill>
                  <a:srgbClr val="FF0000"/>
                </a:solidFill>
                <a:latin typeface="ＭＳ Ｐゴシック" panose="020B0600070205080204" pitchFamily="50" charset="-128"/>
                <a:ea typeface="ＭＳ Ｐゴシック" panose="020B0600070205080204" pitchFamily="50" charset="-128"/>
              </a:rPr>
              <a:t>RITSmask1.txt</a:t>
            </a:r>
            <a:r>
              <a:rPr kumimoji="1" lang="en-US" altLang="ja-JP" dirty="0">
                <a:latin typeface="ＭＳ Ｐゴシック" panose="020B0600070205080204" pitchFamily="50" charset="-128"/>
                <a:ea typeface="ＭＳ Ｐゴシック" panose="020B0600070205080204" pitchFamily="50" charset="-128"/>
              </a:rPr>
              <a:t> ./RITS2data 8</a:t>
            </a:r>
            <a:endParaRPr kumimoji="1" lang="en-US" altLang="ja-JP" dirty="0">
              <a:solidFill>
                <a:srgbClr val="FF0000"/>
              </a:solidFill>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./rietveldcc2.exe ./</a:t>
            </a:r>
            <a:r>
              <a:rPr kumimoji="1" lang="en-US" altLang="ja-JP" dirty="0">
                <a:solidFill>
                  <a:srgbClr val="0000FF"/>
                </a:solidFill>
                <a:latin typeface="ＭＳ Ｐゴシック" panose="020B0600070205080204" pitchFamily="50" charset="-128"/>
                <a:ea typeface="ＭＳ Ｐゴシック" panose="020B0600070205080204" pitchFamily="50" charset="-128"/>
              </a:rPr>
              <a:t>Suke_rits2.inp</a:t>
            </a:r>
            <a:r>
              <a:rPr kumimoji="1" lang="en-US" altLang="ja-JP" dirty="0">
                <a:latin typeface="ＭＳ Ｐゴシック" panose="020B0600070205080204" pitchFamily="50" charset="-128"/>
                <a:ea typeface="ＭＳ Ｐゴシック" panose="020B0600070205080204" pitchFamily="50" charset="-128"/>
              </a:rPr>
              <a:t> ./</a:t>
            </a:r>
            <a:r>
              <a:rPr kumimoji="1" lang="en-US" altLang="ja-JP" dirty="0">
                <a:solidFill>
                  <a:srgbClr val="0000FF"/>
                </a:solidFill>
                <a:latin typeface="ＭＳ Ｐゴシック" panose="020B0600070205080204" pitchFamily="50" charset="-128"/>
                <a:ea typeface="ＭＳ Ｐゴシック" panose="020B0600070205080204" pitchFamily="50" charset="-128"/>
              </a:rPr>
              <a:t>RITSmask2.txt</a:t>
            </a:r>
            <a:r>
              <a:rPr kumimoji="1" lang="en-US" altLang="ja-JP" dirty="0">
                <a:latin typeface="ＭＳ Ｐゴシック" panose="020B0600070205080204" pitchFamily="50" charset="-128"/>
                <a:ea typeface="ＭＳ Ｐゴシック" panose="020B0600070205080204" pitchFamily="50" charset="-128"/>
              </a:rPr>
              <a:t> ./RITS2data 8</a:t>
            </a:r>
            <a:endParaRPr kumimoji="1" lang="en-US" altLang="ja-JP" dirty="0">
              <a:solidFill>
                <a:srgbClr val="0000FF"/>
              </a:solidFill>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./rietveldcc2.exe ./</a:t>
            </a:r>
            <a:r>
              <a:rPr kumimoji="1" lang="en-US" altLang="ja-JP" dirty="0">
                <a:solidFill>
                  <a:srgbClr val="00FF00"/>
                </a:solidFill>
                <a:latin typeface="ＭＳ Ｐゴシック" panose="020B0600070205080204" pitchFamily="50" charset="-128"/>
                <a:ea typeface="ＭＳ Ｐゴシック" panose="020B0600070205080204" pitchFamily="50" charset="-128"/>
              </a:rPr>
              <a:t>Suke_rits3.inp</a:t>
            </a:r>
            <a:r>
              <a:rPr kumimoji="1" lang="en-US" altLang="ja-JP" dirty="0">
                <a:latin typeface="ＭＳ Ｐゴシック" panose="020B0600070205080204" pitchFamily="50" charset="-128"/>
                <a:ea typeface="ＭＳ Ｐゴシック" panose="020B0600070205080204" pitchFamily="50" charset="-128"/>
              </a:rPr>
              <a:t> ./</a:t>
            </a:r>
            <a:r>
              <a:rPr kumimoji="1" lang="en-US" altLang="ja-JP" dirty="0">
                <a:solidFill>
                  <a:srgbClr val="00FF00"/>
                </a:solidFill>
                <a:latin typeface="ＭＳ Ｐゴシック" panose="020B0600070205080204" pitchFamily="50" charset="-128"/>
                <a:ea typeface="ＭＳ Ｐゴシック" panose="020B0600070205080204" pitchFamily="50" charset="-128"/>
              </a:rPr>
              <a:t>RITSmask3.txt</a:t>
            </a:r>
            <a:r>
              <a:rPr kumimoji="1" lang="en-US" altLang="ja-JP" dirty="0">
                <a:latin typeface="ＭＳ Ｐゴシック" panose="020B0600070205080204" pitchFamily="50" charset="-128"/>
                <a:ea typeface="ＭＳ Ｐゴシック" panose="020B0600070205080204" pitchFamily="50" charset="-128"/>
              </a:rPr>
              <a:t> ./RITS2data 8</a:t>
            </a:r>
            <a:endParaRPr kumimoji="1" lang="en-US" altLang="ja-JP" dirty="0">
              <a:solidFill>
                <a:srgbClr val="00FF00"/>
              </a:solidFill>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というような使い方ができる。</a:t>
            </a:r>
            <a:endParaRPr kumimoji="1" lang="en-US" altLang="ja-JP" dirty="0">
              <a:latin typeface="ＭＳ Ｐゴシック" panose="020B0600070205080204" pitchFamily="50" charset="-128"/>
              <a:ea typeface="ＭＳ Ｐゴシック" panose="020B0600070205080204" pitchFamily="50" charset="-128"/>
            </a:endParaRPr>
          </a:p>
        </p:txBody>
      </p:sp>
      <p:grpSp>
        <p:nvGrpSpPr>
          <p:cNvPr id="10" name="グループ化 9">
            <a:extLst>
              <a:ext uri="{FF2B5EF4-FFF2-40B4-BE49-F238E27FC236}">
                <a16:creationId xmlns:a16="http://schemas.microsoft.com/office/drawing/2014/main" id="{A601A0CE-B0E5-6EEF-B86C-22B2CC123BAB}"/>
              </a:ext>
            </a:extLst>
          </p:cNvPr>
          <p:cNvGrpSpPr/>
          <p:nvPr/>
        </p:nvGrpSpPr>
        <p:grpSpPr>
          <a:xfrm>
            <a:off x="5544000" y="0"/>
            <a:ext cx="3600000" cy="3600000"/>
            <a:chOff x="528953" y="488276"/>
            <a:chExt cx="3600000" cy="3600000"/>
          </a:xfrm>
        </p:grpSpPr>
        <p:sp>
          <p:nvSpPr>
            <p:cNvPr id="2" name="正方形/長方形 1">
              <a:extLst>
                <a:ext uri="{FF2B5EF4-FFF2-40B4-BE49-F238E27FC236}">
                  <a16:creationId xmlns:a16="http://schemas.microsoft.com/office/drawing/2014/main" id="{81F103EF-AC97-55F7-4988-36480F846B45}"/>
                </a:ext>
              </a:extLst>
            </p:cNvPr>
            <p:cNvSpPr/>
            <p:nvPr/>
          </p:nvSpPr>
          <p:spPr>
            <a:xfrm>
              <a:off x="528953" y="488276"/>
              <a:ext cx="3600000" cy="360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5" name="正方形/長方形 4">
              <a:extLst>
                <a:ext uri="{FF2B5EF4-FFF2-40B4-BE49-F238E27FC236}">
                  <a16:creationId xmlns:a16="http://schemas.microsoft.com/office/drawing/2014/main" id="{E85BD214-3A5B-C0CC-D386-0BBF34782B59}"/>
                </a:ext>
              </a:extLst>
            </p:cNvPr>
            <p:cNvSpPr/>
            <p:nvPr/>
          </p:nvSpPr>
          <p:spPr>
            <a:xfrm>
              <a:off x="1214203" y="854439"/>
              <a:ext cx="884420" cy="12891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6" name="二等辺三角形 5">
              <a:extLst>
                <a:ext uri="{FF2B5EF4-FFF2-40B4-BE49-F238E27FC236}">
                  <a16:creationId xmlns:a16="http://schemas.microsoft.com/office/drawing/2014/main" id="{0407FC11-F3E8-F976-CE86-EABCDA6688DF}"/>
                </a:ext>
              </a:extLst>
            </p:cNvPr>
            <p:cNvSpPr/>
            <p:nvPr/>
          </p:nvSpPr>
          <p:spPr>
            <a:xfrm>
              <a:off x="3020518" y="1469036"/>
              <a:ext cx="884420" cy="117672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8" name="楕円 7">
              <a:extLst>
                <a:ext uri="{FF2B5EF4-FFF2-40B4-BE49-F238E27FC236}">
                  <a16:creationId xmlns:a16="http://schemas.microsoft.com/office/drawing/2014/main" id="{5FAFF4E0-82BB-4CD4-DD24-A2341BFC6268}"/>
                </a:ext>
              </a:extLst>
            </p:cNvPr>
            <p:cNvSpPr/>
            <p:nvPr/>
          </p:nvSpPr>
          <p:spPr>
            <a:xfrm>
              <a:off x="1289154" y="2833141"/>
              <a:ext cx="1528997" cy="7570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6" name="テキスト ボックス 25">
              <a:extLst>
                <a:ext uri="{FF2B5EF4-FFF2-40B4-BE49-F238E27FC236}">
                  <a16:creationId xmlns:a16="http://schemas.microsoft.com/office/drawing/2014/main" id="{A2C45246-9806-BF69-1FA3-5A23C4FE5478}"/>
                </a:ext>
              </a:extLst>
            </p:cNvPr>
            <p:cNvSpPr txBox="1"/>
            <p:nvPr/>
          </p:nvSpPr>
          <p:spPr>
            <a:xfrm>
              <a:off x="1345009" y="1330536"/>
              <a:ext cx="577081" cy="276999"/>
            </a:xfrm>
            <a:prstGeom prst="rect">
              <a:avLst/>
            </a:prstGeom>
            <a:noFill/>
          </p:spPr>
          <p:txBody>
            <a:bodyPr wrap="none" lIns="0" tIns="0" rIns="0" bIns="0" rtlCol="0">
              <a:spAutoFit/>
            </a:bodyPr>
            <a:lstStyle/>
            <a:p>
              <a:r>
                <a:rPr kumimoji="1" lang="ja-JP" altLang="en-US" dirty="0">
                  <a:latin typeface="ＭＳ Ｐゴシック" panose="020B0600070205080204" pitchFamily="50" charset="-128"/>
                  <a:ea typeface="ＭＳ Ｐゴシック" panose="020B0600070205080204" pitchFamily="50" charset="-128"/>
                </a:rPr>
                <a:t>試料</a:t>
              </a:r>
              <a:r>
                <a:rPr kumimoji="1" lang="en-US" altLang="ja-JP" dirty="0">
                  <a:latin typeface="ＭＳ Ｐゴシック" panose="020B0600070205080204" pitchFamily="50" charset="-128"/>
                  <a:ea typeface="ＭＳ Ｐゴシック" panose="020B0600070205080204" pitchFamily="50" charset="-128"/>
                </a:rPr>
                <a:t>1</a:t>
              </a:r>
            </a:p>
          </p:txBody>
        </p:sp>
        <p:sp>
          <p:nvSpPr>
            <p:cNvPr id="28" name="テキスト ボックス 27">
              <a:extLst>
                <a:ext uri="{FF2B5EF4-FFF2-40B4-BE49-F238E27FC236}">
                  <a16:creationId xmlns:a16="http://schemas.microsoft.com/office/drawing/2014/main" id="{2E601B33-D24A-D61B-1F3A-7D4D4F2B1F0B}"/>
                </a:ext>
              </a:extLst>
            </p:cNvPr>
            <p:cNvSpPr txBox="1"/>
            <p:nvPr/>
          </p:nvSpPr>
          <p:spPr>
            <a:xfrm>
              <a:off x="3174187" y="2288276"/>
              <a:ext cx="577081" cy="276999"/>
            </a:xfrm>
            <a:prstGeom prst="rect">
              <a:avLst/>
            </a:prstGeom>
            <a:noFill/>
          </p:spPr>
          <p:txBody>
            <a:bodyPr wrap="none" lIns="0" tIns="0" rIns="0" bIns="0" rtlCol="0">
              <a:spAutoFit/>
            </a:bodyPr>
            <a:lstStyle/>
            <a:p>
              <a:r>
                <a:rPr kumimoji="1" lang="ja-JP" altLang="en-US" dirty="0">
                  <a:latin typeface="ＭＳ Ｐゴシック" panose="020B0600070205080204" pitchFamily="50" charset="-128"/>
                  <a:ea typeface="ＭＳ Ｐゴシック" panose="020B0600070205080204" pitchFamily="50" charset="-128"/>
                </a:rPr>
                <a:t>試料</a:t>
              </a:r>
              <a:r>
                <a:rPr kumimoji="1" lang="en-US" altLang="ja-JP" dirty="0">
                  <a:latin typeface="ＭＳ Ｐゴシック" panose="020B0600070205080204" pitchFamily="50" charset="-128"/>
                  <a:ea typeface="ＭＳ Ｐゴシック" panose="020B0600070205080204" pitchFamily="50" charset="-128"/>
                </a:rPr>
                <a:t>2</a:t>
              </a:r>
            </a:p>
          </p:txBody>
        </p:sp>
        <p:sp>
          <p:nvSpPr>
            <p:cNvPr id="30" name="テキスト ボックス 29">
              <a:extLst>
                <a:ext uri="{FF2B5EF4-FFF2-40B4-BE49-F238E27FC236}">
                  <a16:creationId xmlns:a16="http://schemas.microsoft.com/office/drawing/2014/main" id="{C093673D-4FA3-6191-6C84-23D53B5BDA06}"/>
                </a:ext>
              </a:extLst>
            </p:cNvPr>
            <p:cNvSpPr txBox="1"/>
            <p:nvPr/>
          </p:nvSpPr>
          <p:spPr>
            <a:xfrm>
              <a:off x="1765111" y="3073142"/>
              <a:ext cx="577081" cy="276999"/>
            </a:xfrm>
            <a:prstGeom prst="rect">
              <a:avLst/>
            </a:prstGeom>
            <a:noFill/>
          </p:spPr>
          <p:txBody>
            <a:bodyPr wrap="none" lIns="0" tIns="0" rIns="0" bIns="0" rtlCol="0">
              <a:spAutoFit/>
            </a:bodyPr>
            <a:lstStyle/>
            <a:p>
              <a:r>
                <a:rPr kumimoji="1" lang="ja-JP" altLang="en-US" dirty="0">
                  <a:latin typeface="ＭＳ Ｐゴシック" panose="020B0600070205080204" pitchFamily="50" charset="-128"/>
                  <a:ea typeface="ＭＳ Ｐゴシック" panose="020B0600070205080204" pitchFamily="50" charset="-128"/>
                </a:rPr>
                <a:t>試料</a:t>
              </a:r>
              <a:r>
                <a:rPr kumimoji="1" lang="en-US" altLang="ja-JP" dirty="0">
                  <a:latin typeface="ＭＳ Ｐゴシック" panose="020B0600070205080204" pitchFamily="50" charset="-128"/>
                  <a:ea typeface="ＭＳ Ｐゴシック" panose="020B0600070205080204" pitchFamily="50" charset="-128"/>
                </a:rPr>
                <a:t>3</a:t>
              </a:r>
            </a:p>
          </p:txBody>
        </p:sp>
      </p:grpSp>
      <p:sp>
        <p:nvSpPr>
          <p:cNvPr id="3" name="テキスト ボックス 2">
            <a:extLst>
              <a:ext uri="{FF2B5EF4-FFF2-40B4-BE49-F238E27FC236}">
                <a16:creationId xmlns:a16="http://schemas.microsoft.com/office/drawing/2014/main" id="{A5202969-9A82-171C-E87C-AC5504D8A146}"/>
              </a:ext>
            </a:extLst>
          </p:cNvPr>
          <p:cNvSpPr txBox="1"/>
          <p:nvPr/>
        </p:nvSpPr>
        <p:spPr>
          <a:xfrm>
            <a:off x="1688009" y="118944"/>
            <a:ext cx="1996059"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ちょっとした応用例</a:t>
            </a:r>
            <a:endParaRPr kumimoji="1"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2001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2F7FEE2-279B-474B-9CA0-9D71AA43FE72}"/>
              </a:ext>
            </a:extLst>
          </p:cNvPr>
          <p:cNvSpPr txBox="1"/>
          <p:nvPr/>
        </p:nvSpPr>
        <p:spPr>
          <a:xfrm>
            <a:off x="3485004" y="118944"/>
            <a:ext cx="1890261"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出力ファイルの例</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3" name="四角形: 角を丸くする 2">
            <a:extLst>
              <a:ext uri="{FF2B5EF4-FFF2-40B4-BE49-F238E27FC236}">
                <a16:creationId xmlns:a16="http://schemas.microsoft.com/office/drawing/2014/main" id="{82354171-033F-428B-ADEF-0DC39230DECD}"/>
              </a:ext>
            </a:extLst>
          </p:cNvPr>
          <p:cNvSpPr/>
          <p:nvPr/>
        </p:nvSpPr>
        <p:spPr>
          <a:xfrm>
            <a:off x="6748784" y="3019276"/>
            <a:ext cx="1944798"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EDGE2mask.txt</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7" name="四角形: 角を丸くする 6">
            <a:extLst>
              <a:ext uri="{FF2B5EF4-FFF2-40B4-BE49-F238E27FC236}">
                <a16:creationId xmlns:a16="http://schemas.microsoft.com/office/drawing/2014/main" id="{32A5A9F3-229B-486E-A9D0-515F9CB351DD}"/>
              </a:ext>
            </a:extLst>
          </p:cNvPr>
          <p:cNvSpPr/>
          <p:nvPr/>
        </p:nvSpPr>
        <p:spPr>
          <a:xfrm>
            <a:off x="4571993" y="737960"/>
            <a:ext cx="1598388"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『GEM003584』</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3" name="四角形: 角を丸くする 12">
            <a:extLst>
              <a:ext uri="{FF2B5EF4-FFF2-40B4-BE49-F238E27FC236}">
                <a16:creationId xmlns:a16="http://schemas.microsoft.com/office/drawing/2014/main" id="{E6E36CB3-7855-40FA-8DE8-03ECCBD24EAB}"/>
              </a:ext>
            </a:extLst>
          </p:cNvPr>
          <p:cNvSpPr/>
          <p:nvPr/>
        </p:nvSpPr>
        <p:spPr>
          <a:xfrm>
            <a:off x="6748784" y="737960"/>
            <a:ext cx="1451327"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『RITS2data』</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四角形: 角を丸くする 14">
            <a:extLst>
              <a:ext uri="{FF2B5EF4-FFF2-40B4-BE49-F238E27FC236}">
                <a16:creationId xmlns:a16="http://schemas.microsoft.com/office/drawing/2014/main" id="{6476B12B-4560-4EC3-9E35-44A818D7BA78}"/>
              </a:ext>
            </a:extLst>
          </p:cNvPr>
          <p:cNvSpPr/>
          <p:nvPr/>
        </p:nvSpPr>
        <p:spPr>
          <a:xfrm>
            <a:off x="6748784" y="1317994"/>
            <a:ext cx="154610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『EDGE2data』</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四角形: 角を丸くする 16">
            <a:extLst>
              <a:ext uri="{FF2B5EF4-FFF2-40B4-BE49-F238E27FC236}">
                <a16:creationId xmlns:a16="http://schemas.microsoft.com/office/drawing/2014/main" id="{61FEA9E1-39C1-474F-81E9-5969094C11F0}"/>
              </a:ext>
            </a:extLst>
          </p:cNvPr>
          <p:cNvSpPr/>
          <p:nvPr/>
        </p:nvSpPr>
        <p:spPr>
          <a:xfrm>
            <a:off x="2921492" y="737960"/>
            <a:ext cx="1415379"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err="1">
                <a:solidFill>
                  <a:schemeClr val="tx1"/>
                </a:solidFill>
                <a:latin typeface="ＭＳ Ｐゴシック" panose="020B0600070205080204" pitchFamily="50" charset="-128"/>
                <a:ea typeface="ＭＳ Ｐゴシック" panose="020B0600070205080204" pitchFamily="50" charset="-128"/>
              </a:rPr>
              <a:t>Sukemasa</a:t>
            </a:r>
            <a:r>
              <a:rPr kumimoji="1" lang="en-US" altLang="ja-JP"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23" name="四角形: 角を丸くする 22">
            <a:extLst>
              <a:ext uri="{FF2B5EF4-FFF2-40B4-BE49-F238E27FC236}">
                <a16:creationId xmlns:a16="http://schemas.microsoft.com/office/drawing/2014/main" id="{A22A7314-679B-442D-B3A9-6F6A22BB9468}"/>
              </a:ext>
            </a:extLst>
          </p:cNvPr>
          <p:cNvSpPr/>
          <p:nvPr/>
        </p:nvSpPr>
        <p:spPr>
          <a:xfrm>
            <a:off x="6748784" y="1794385"/>
            <a:ext cx="1921922"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GEM003584.tiff</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25" name="四角形: 角を丸くする 24">
            <a:extLst>
              <a:ext uri="{FF2B5EF4-FFF2-40B4-BE49-F238E27FC236}">
                <a16:creationId xmlns:a16="http://schemas.microsoft.com/office/drawing/2014/main" id="{CEAD169F-2796-4D7A-9ED2-FFA2012BA13D}"/>
              </a:ext>
            </a:extLst>
          </p:cNvPr>
          <p:cNvSpPr/>
          <p:nvPr/>
        </p:nvSpPr>
        <p:spPr>
          <a:xfrm>
            <a:off x="6748784" y="2399074"/>
            <a:ext cx="1850025"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accent2"/>
                </a:solidFill>
                <a:latin typeface="ＭＳ Ｐゴシック" panose="020B0600070205080204" pitchFamily="50" charset="-128"/>
                <a:ea typeface="ＭＳ Ｐゴシック" panose="020B0600070205080204" pitchFamily="50" charset="-128"/>
              </a:rPr>
              <a:t>「</a:t>
            </a:r>
            <a:r>
              <a:rPr kumimoji="1" lang="en-US" altLang="ja-JP" dirty="0">
                <a:solidFill>
                  <a:schemeClr val="accent2"/>
                </a:solidFill>
                <a:latin typeface="ＭＳ Ｐゴシック" panose="020B0600070205080204" pitchFamily="50" charset="-128"/>
                <a:ea typeface="ＭＳ Ｐゴシック" panose="020B0600070205080204" pitchFamily="50" charset="-128"/>
              </a:rPr>
              <a:t>RITS2mask.txt</a:t>
            </a:r>
            <a:r>
              <a:rPr kumimoji="1" lang="ja-JP" altLang="en-US" dirty="0">
                <a:solidFill>
                  <a:schemeClr val="accent2"/>
                </a:solidFill>
                <a:latin typeface="ＭＳ Ｐゴシック" panose="020B0600070205080204" pitchFamily="50" charset="-128"/>
                <a:ea typeface="ＭＳ Ｐゴシック" panose="020B0600070205080204" pitchFamily="50" charset="-128"/>
              </a:rPr>
              <a:t>」</a:t>
            </a:r>
          </a:p>
        </p:txBody>
      </p:sp>
      <p:sp>
        <p:nvSpPr>
          <p:cNvPr id="27" name="左中かっこ 26">
            <a:extLst>
              <a:ext uri="{FF2B5EF4-FFF2-40B4-BE49-F238E27FC236}">
                <a16:creationId xmlns:a16="http://schemas.microsoft.com/office/drawing/2014/main" id="{CFE25B28-EA23-47D7-A37D-82A56D3B4BE0}"/>
              </a:ext>
            </a:extLst>
          </p:cNvPr>
          <p:cNvSpPr/>
          <p:nvPr/>
        </p:nvSpPr>
        <p:spPr>
          <a:xfrm>
            <a:off x="4252322" y="781517"/>
            <a:ext cx="372888" cy="2787451"/>
          </a:xfrm>
          <a:prstGeom prst="leftBrace">
            <a:avLst>
              <a:gd name="adj1" fmla="val 8333"/>
              <a:gd name="adj2" fmla="val 683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左中かっこ 28">
            <a:extLst>
              <a:ext uri="{FF2B5EF4-FFF2-40B4-BE49-F238E27FC236}">
                <a16:creationId xmlns:a16="http://schemas.microsoft.com/office/drawing/2014/main" id="{99640646-93AE-47C8-A22C-4F53BD791FE6}"/>
              </a:ext>
            </a:extLst>
          </p:cNvPr>
          <p:cNvSpPr/>
          <p:nvPr/>
        </p:nvSpPr>
        <p:spPr>
          <a:xfrm>
            <a:off x="6303608" y="781517"/>
            <a:ext cx="372888" cy="5202972"/>
          </a:xfrm>
          <a:prstGeom prst="leftBrace">
            <a:avLst>
              <a:gd name="adj1" fmla="val 8333"/>
              <a:gd name="adj2" fmla="val 57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左中かっこ 30">
            <a:extLst>
              <a:ext uri="{FF2B5EF4-FFF2-40B4-BE49-F238E27FC236}">
                <a16:creationId xmlns:a16="http://schemas.microsoft.com/office/drawing/2014/main" id="{9E4BDC37-0238-4556-8855-D856FD468BC3}"/>
              </a:ext>
            </a:extLst>
          </p:cNvPr>
          <p:cNvSpPr/>
          <p:nvPr/>
        </p:nvSpPr>
        <p:spPr>
          <a:xfrm>
            <a:off x="8608852" y="781517"/>
            <a:ext cx="372888" cy="3626933"/>
          </a:xfrm>
          <a:prstGeom prst="leftBrace">
            <a:avLst>
              <a:gd name="adj1" fmla="val 8333"/>
              <a:gd name="adj2" fmla="val 57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97902E27-DB47-4F1D-B286-EC63DD665129}"/>
              </a:ext>
            </a:extLst>
          </p:cNvPr>
          <p:cNvSpPr/>
          <p:nvPr/>
        </p:nvSpPr>
        <p:spPr>
          <a:xfrm>
            <a:off x="6748784" y="3640232"/>
            <a:ext cx="175035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rgbClr val="FF0000"/>
                </a:solidFill>
                <a:latin typeface="ＭＳ Ｐゴシック" panose="020B0600070205080204" pitchFamily="50" charset="-128"/>
                <a:ea typeface="ＭＳ Ｐゴシック" panose="020B0600070205080204" pitchFamily="50" charset="-128"/>
              </a:rPr>
              <a:t>「</a:t>
            </a:r>
            <a:r>
              <a:rPr kumimoji="1" lang="en-US" altLang="ja-JP" dirty="0">
                <a:solidFill>
                  <a:srgbClr val="FF0000"/>
                </a:solidFill>
                <a:latin typeface="ＭＳ Ｐゴシック" panose="020B0600070205080204" pitchFamily="50" charset="-128"/>
                <a:ea typeface="ＭＳ Ｐゴシック" panose="020B0600070205080204" pitchFamily="50" charset="-128"/>
              </a:rPr>
              <a:t>Suke_rits1.inp</a:t>
            </a:r>
            <a:r>
              <a:rPr kumimoji="1" lang="ja-JP" altLang="en-US" dirty="0">
                <a:solidFill>
                  <a:srgbClr val="FF0000"/>
                </a:solidFill>
                <a:latin typeface="ＭＳ Ｐゴシック" panose="020B0600070205080204" pitchFamily="50" charset="-128"/>
                <a:ea typeface="ＭＳ Ｐゴシック" panose="020B0600070205080204" pitchFamily="50" charset="-128"/>
              </a:rPr>
              <a:t>」</a:t>
            </a:r>
          </a:p>
        </p:txBody>
      </p:sp>
      <p:sp>
        <p:nvSpPr>
          <p:cNvPr id="41" name="四角形: 角を丸くする 40">
            <a:extLst>
              <a:ext uri="{FF2B5EF4-FFF2-40B4-BE49-F238E27FC236}">
                <a16:creationId xmlns:a16="http://schemas.microsoft.com/office/drawing/2014/main" id="{E69C9738-8061-4669-8C43-7729FB450BAF}"/>
              </a:ext>
            </a:extLst>
          </p:cNvPr>
          <p:cNvSpPr/>
          <p:nvPr/>
        </p:nvSpPr>
        <p:spPr>
          <a:xfrm>
            <a:off x="6748784" y="4192185"/>
            <a:ext cx="175035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rgbClr val="0000FF"/>
                </a:solidFill>
                <a:latin typeface="ＭＳ Ｐゴシック" panose="020B0600070205080204" pitchFamily="50" charset="-128"/>
                <a:ea typeface="ＭＳ Ｐゴシック" panose="020B0600070205080204" pitchFamily="50" charset="-128"/>
              </a:rPr>
              <a:t>「</a:t>
            </a:r>
            <a:r>
              <a:rPr kumimoji="1" lang="en-US" altLang="ja-JP" dirty="0">
                <a:solidFill>
                  <a:srgbClr val="0000FF"/>
                </a:solidFill>
                <a:latin typeface="ＭＳ Ｐゴシック" panose="020B0600070205080204" pitchFamily="50" charset="-128"/>
                <a:ea typeface="ＭＳ Ｐゴシック" panose="020B0600070205080204" pitchFamily="50" charset="-128"/>
              </a:rPr>
              <a:t>Suke_rits2.inp</a:t>
            </a:r>
            <a:r>
              <a:rPr kumimoji="1" lang="ja-JP" altLang="en-US" dirty="0">
                <a:solidFill>
                  <a:srgbClr val="0000FF"/>
                </a:solidFill>
                <a:latin typeface="ＭＳ Ｐゴシック" panose="020B0600070205080204" pitchFamily="50" charset="-128"/>
                <a:ea typeface="ＭＳ Ｐゴシック" panose="020B0600070205080204" pitchFamily="50" charset="-128"/>
              </a:rPr>
              <a:t>」</a:t>
            </a:r>
          </a:p>
        </p:txBody>
      </p:sp>
      <p:sp>
        <p:nvSpPr>
          <p:cNvPr id="43" name="四角形: 角を丸くする 42">
            <a:extLst>
              <a:ext uri="{FF2B5EF4-FFF2-40B4-BE49-F238E27FC236}">
                <a16:creationId xmlns:a16="http://schemas.microsoft.com/office/drawing/2014/main" id="{410BC4B6-DB91-482D-A95C-2408BCF19F84}"/>
              </a:ext>
            </a:extLst>
          </p:cNvPr>
          <p:cNvSpPr/>
          <p:nvPr/>
        </p:nvSpPr>
        <p:spPr>
          <a:xfrm>
            <a:off x="6748784" y="4720687"/>
            <a:ext cx="175035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rgbClr val="00FF00"/>
                </a:solidFill>
                <a:latin typeface="ＭＳ Ｐゴシック" panose="020B0600070205080204" pitchFamily="50" charset="-128"/>
                <a:ea typeface="ＭＳ Ｐゴシック" panose="020B0600070205080204" pitchFamily="50" charset="-128"/>
              </a:rPr>
              <a:t>「</a:t>
            </a:r>
            <a:r>
              <a:rPr kumimoji="1" lang="en-US" altLang="ja-JP" dirty="0">
                <a:solidFill>
                  <a:srgbClr val="00FF00"/>
                </a:solidFill>
                <a:latin typeface="ＭＳ Ｐゴシック" panose="020B0600070205080204" pitchFamily="50" charset="-128"/>
                <a:ea typeface="ＭＳ Ｐゴシック" panose="020B0600070205080204" pitchFamily="50" charset="-128"/>
              </a:rPr>
              <a:t>Suke_rits3.inp</a:t>
            </a:r>
            <a:r>
              <a:rPr kumimoji="1" lang="ja-JP" altLang="en-US" dirty="0">
                <a:solidFill>
                  <a:srgbClr val="00FF00"/>
                </a:solidFill>
                <a:latin typeface="ＭＳ Ｐゴシック" panose="020B0600070205080204" pitchFamily="50" charset="-128"/>
                <a:ea typeface="ＭＳ Ｐゴシック" panose="020B0600070205080204" pitchFamily="50" charset="-128"/>
              </a:rPr>
              <a:t>」</a:t>
            </a:r>
          </a:p>
        </p:txBody>
      </p:sp>
      <p:sp>
        <p:nvSpPr>
          <p:cNvPr id="45" name="四角形: 角を丸くする 44">
            <a:extLst>
              <a:ext uri="{FF2B5EF4-FFF2-40B4-BE49-F238E27FC236}">
                <a16:creationId xmlns:a16="http://schemas.microsoft.com/office/drawing/2014/main" id="{142C54FA-4A77-428D-8087-969EA5ECED8F}"/>
              </a:ext>
            </a:extLst>
          </p:cNvPr>
          <p:cNvSpPr/>
          <p:nvPr/>
        </p:nvSpPr>
        <p:spPr>
          <a:xfrm>
            <a:off x="6748784" y="5284724"/>
            <a:ext cx="165231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Suke3584.sh</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47" name="テキスト ボックス 46">
            <a:extLst>
              <a:ext uri="{FF2B5EF4-FFF2-40B4-BE49-F238E27FC236}">
                <a16:creationId xmlns:a16="http://schemas.microsoft.com/office/drawing/2014/main" id="{372E829B-56DA-4075-95FB-1EE678F61A2E}"/>
              </a:ext>
            </a:extLst>
          </p:cNvPr>
          <p:cNvSpPr txBox="1"/>
          <p:nvPr/>
        </p:nvSpPr>
        <p:spPr>
          <a:xfrm>
            <a:off x="85906" y="1142563"/>
            <a:ext cx="6087238" cy="4985980"/>
          </a:xfrm>
          <a:prstGeom prst="rect">
            <a:avLst/>
          </a:prstGeom>
          <a:solidFill>
            <a:schemeClr val="bg1"/>
          </a:solidFill>
        </p:spPr>
        <p:txBody>
          <a:bodyPr wrap="square" lIns="0" tIns="0" rIns="0" bIns="0" rtlCol="0">
            <a:spAutoFit/>
          </a:bodyPr>
          <a:lstStyle/>
          <a:p>
            <a:r>
              <a:rPr kumimoji="1" lang="ja-JP" altLang="en-US" dirty="0">
                <a:latin typeface="ＭＳ Ｐゴシック" panose="020B0600070205080204" pitchFamily="50" charset="-128"/>
                <a:ea typeface="ＭＳ Ｐゴシック" panose="020B0600070205080204" pitchFamily="50" charset="-128"/>
              </a:rPr>
              <a:t>シェルスクリプトが前ページの内容で実行されると、</a:t>
            </a:r>
            <a:r>
              <a:rPr kumimoji="1" lang="en-US" altLang="ja-JP" b="1" dirty="0">
                <a:latin typeface="ＭＳ Ｐゴシック" panose="020B0600070205080204" pitchFamily="50" charset="-128"/>
                <a:ea typeface="ＭＳ Ｐゴシック" panose="020B0600070205080204" pitchFamily="50" charset="-128"/>
              </a:rPr>
              <a:t>rietveldcc2.exe</a:t>
            </a:r>
            <a:r>
              <a:rPr kumimoji="1" lang="ja-JP" altLang="en-US" b="1" dirty="0">
                <a:latin typeface="ＭＳ Ｐゴシック" panose="020B0600070205080204" pitchFamily="50" charset="-128"/>
                <a:ea typeface="ＭＳ Ｐゴシック" panose="020B0600070205080204" pitchFamily="50" charset="-128"/>
              </a:rPr>
              <a:t>があるディレクトリに</a:t>
            </a:r>
            <a:endParaRPr kumimoji="1" lang="en-US" altLang="ja-JP" b="1" dirty="0">
              <a:latin typeface="ＭＳ Ｐゴシック" panose="020B0600070205080204" pitchFamily="50" charset="-128"/>
              <a:ea typeface="ＭＳ Ｐゴシック" panose="020B0600070205080204" pitchFamily="50" charset="-128"/>
            </a:endParaRPr>
          </a:p>
          <a:p>
            <a:r>
              <a:rPr kumimoji="1" lang="en-US" altLang="ja-JP" dirty="0">
                <a:solidFill>
                  <a:srgbClr val="FF0000"/>
                </a:solidFill>
                <a:latin typeface="ＭＳ Ｐゴシック" panose="020B0600070205080204" pitchFamily="50" charset="-128"/>
                <a:ea typeface="ＭＳ Ｐゴシック" panose="020B0600070205080204" pitchFamily="50" charset="-128"/>
              </a:rPr>
              <a:t>Suke_rits1.out</a:t>
            </a:r>
            <a:r>
              <a:rPr kumimoji="1" lang="ja-JP" altLang="en-US" dirty="0">
                <a:latin typeface="ＭＳ Ｐゴシック" panose="020B0600070205080204" pitchFamily="50" charset="-128"/>
                <a:ea typeface="ＭＳ Ｐゴシック" panose="020B0600070205080204" pitchFamily="50" charset="-128"/>
              </a:rPr>
              <a:t>と</a:t>
            </a:r>
            <a:r>
              <a:rPr kumimoji="1" lang="en-US" altLang="ja-JP" dirty="0">
                <a:solidFill>
                  <a:srgbClr val="FF0000"/>
                </a:solidFill>
                <a:latin typeface="ＭＳ Ｐゴシック" panose="020B0600070205080204" pitchFamily="50" charset="-128"/>
                <a:ea typeface="ＭＳ Ｐゴシック" panose="020B0600070205080204" pitchFamily="50" charset="-128"/>
              </a:rPr>
              <a:t>Suke_rits1.est</a:t>
            </a:r>
            <a:r>
              <a:rPr kumimoji="1" lang="ja-JP" altLang="en-US" dirty="0">
                <a:latin typeface="ＭＳ Ｐゴシック" panose="020B0600070205080204" pitchFamily="50" charset="-128"/>
                <a:ea typeface="ＭＳ Ｐゴシック" panose="020B0600070205080204" pitchFamily="50" charset="-128"/>
              </a:rPr>
              <a:t>と</a:t>
            </a:r>
            <a:endParaRPr kumimoji="1" lang="en-US" altLang="ja-JP" dirty="0">
              <a:latin typeface="ＭＳ Ｐゴシック" panose="020B0600070205080204" pitchFamily="50" charset="-128"/>
              <a:ea typeface="ＭＳ Ｐゴシック" panose="020B0600070205080204" pitchFamily="50" charset="-128"/>
            </a:endParaRPr>
          </a:p>
          <a:p>
            <a:r>
              <a:rPr kumimoji="1" lang="en-US" altLang="ja-JP" dirty="0">
                <a:solidFill>
                  <a:srgbClr val="0000FF"/>
                </a:solidFill>
                <a:latin typeface="ＭＳ Ｐゴシック" panose="020B0600070205080204" pitchFamily="50" charset="-128"/>
                <a:ea typeface="ＭＳ Ｐゴシック" panose="020B0600070205080204" pitchFamily="50" charset="-128"/>
              </a:rPr>
              <a:t>Suke_rits2.out</a:t>
            </a:r>
            <a:r>
              <a:rPr kumimoji="1" lang="ja-JP" altLang="en-US" dirty="0">
                <a:latin typeface="ＭＳ Ｐゴシック" panose="020B0600070205080204" pitchFamily="50" charset="-128"/>
                <a:ea typeface="ＭＳ Ｐゴシック" panose="020B0600070205080204" pitchFamily="50" charset="-128"/>
              </a:rPr>
              <a:t>と</a:t>
            </a:r>
            <a:r>
              <a:rPr kumimoji="1" lang="en-US" altLang="ja-JP" dirty="0">
                <a:solidFill>
                  <a:srgbClr val="0000FF"/>
                </a:solidFill>
                <a:latin typeface="ＭＳ Ｐゴシック" panose="020B0600070205080204" pitchFamily="50" charset="-128"/>
                <a:ea typeface="ＭＳ Ｐゴシック" panose="020B0600070205080204" pitchFamily="50" charset="-128"/>
              </a:rPr>
              <a:t>Suke_rits2.est</a:t>
            </a:r>
            <a:r>
              <a:rPr kumimoji="1" lang="ja-JP" altLang="en-US" dirty="0">
                <a:latin typeface="ＭＳ Ｐゴシック" panose="020B0600070205080204" pitchFamily="50" charset="-128"/>
                <a:ea typeface="ＭＳ Ｐゴシック" panose="020B0600070205080204" pitchFamily="50" charset="-128"/>
              </a:rPr>
              <a:t>と</a:t>
            </a:r>
            <a:endParaRPr kumimoji="1" lang="en-US" altLang="ja-JP" dirty="0">
              <a:latin typeface="ＭＳ Ｐゴシック" panose="020B0600070205080204" pitchFamily="50" charset="-128"/>
              <a:ea typeface="ＭＳ Ｐゴシック" panose="020B0600070205080204" pitchFamily="50" charset="-128"/>
            </a:endParaRPr>
          </a:p>
          <a:p>
            <a:r>
              <a:rPr kumimoji="1" lang="en-US" altLang="ja-JP" dirty="0">
                <a:solidFill>
                  <a:srgbClr val="00FF00"/>
                </a:solidFill>
                <a:latin typeface="ＭＳ Ｐゴシック" panose="020B0600070205080204" pitchFamily="50" charset="-128"/>
                <a:ea typeface="ＭＳ Ｐゴシック" panose="020B0600070205080204" pitchFamily="50" charset="-128"/>
              </a:rPr>
              <a:t>Suke_rits3.out</a:t>
            </a:r>
            <a:r>
              <a:rPr kumimoji="1" lang="ja-JP" altLang="en-US" dirty="0">
                <a:latin typeface="ＭＳ Ｐゴシック" panose="020B0600070205080204" pitchFamily="50" charset="-128"/>
                <a:ea typeface="ＭＳ Ｐゴシック" panose="020B0600070205080204" pitchFamily="50" charset="-128"/>
              </a:rPr>
              <a:t>と</a:t>
            </a:r>
            <a:r>
              <a:rPr kumimoji="1" lang="en-US" altLang="ja-JP" dirty="0">
                <a:solidFill>
                  <a:srgbClr val="00FF00"/>
                </a:solidFill>
                <a:latin typeface="ＭＳ Ｐゴシック" panose="020B0600070205080204" pitchFamily="50" charset="-128"/>
                <a:ea typeface="ＭＳ Ｐゴシック" panose="020B0600070205080204" pitchFamily="50" charset="-128"/>
              </a:rPr>
              <a:t>Suke_rits3.est</a:t>
            </a:r>
            <a:r>
              <a:rPr kumimoji="1" lang="ja-JP" altLang="en-US" dirty="0">
                <a:latin typeface="ＭＳ Ｐゴシック" panose="020B0600070205080204" pitchFamily="50" charset="-128"/>
                <a:ea typeface="ＭＳ Ｐゴシック" panose="020B0600070205080204" pitchFamily="50" charset="-128"/>
              </a:rPr>
              <a:t>が</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自動で作成される。</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つまり、○✕</a:t>
            </a:r>
            <a:r>
              <a:rPr kumimoji="1" lang="en-US" altLang="ja-JP" dirty="0">
                <a:latin typeface="ＭＳ Ｐゴシック" panose="020B0600070205080204" pitchFamily="50" charset="-128"/>
                <a:ea typeface="ＭＳ Ｐゴシック" panose="020B0600070205080204" pitchFamily="50" charset="-128"/>
              </a:rPr>
              <a:t>.</a:t>
            </a:r>
            <a:r>
              <a:rPr kumimoji="1" lang="en-US" altLang="ja-JP" dirty="0" err="1">
                <a:solidFill>
                  <a:srgbClr val="FF0000"/>
                </a:solidFill>
                <a:latin typeface="ＭＳ Ｐゴシック" panose="020B0600070205080204" pitchFamily="50" charset="-128"/>
                <a:ea typeface="ＭＳ Ｐゴシック" panose="020B0600070205080204" pitchFamily="50" charset="-128"/>
              </a:rPr>
              <a:t>inp</a:t>
            </a:r>
            <a:r>
              <a:rPr kumimoji="1" lang="ja-JP" altLang="en-US" dirty="0">
                <a:latin typeface="ＭＳ Ｐゴシック" panose="020B0600070205080204" pitchFamily="50" charset="-128"/>
                <a:ea typeface="ＭＳ Ｐゴシック" panose="020B0600070205080204" pitchFamily="50" charset="-128"/>
              </a:rPr>
              <a:t>の○✕部分が使われた計算結果ファイル○✕</a:t>
            </a:r>
            <a:r>
              <a:rPr kumimoji="1" lang="en-US" altLang="ja-JP" dirty="0">
                <a:latin typeface="ＭＳ Ｐゴシック" panose="020B0600070205080204" pitchFamily="50" charset="-128"/>
                <a:ea typeface="ＭＳ Ｐゴシック" panose="020B0600070205080204" pitchFamily="50" charset="-128"/>
              </a:rPr>
              <a:t>.</a:t>
            </a:r>
            <a:r>
              <a:rPr kumimoji="1" lang="en-US" altLang="ja-JP" dirty="0">
                <a:solidFill>
                  <a:srgbClr val="FF0000"/>
                </a:solidFill>
                <a:latin typeface="ＭＳ Ｐゴシック" panose="020B0600070205080204" pitchFamily="50" charset="-128"/>
                <a:ea typeface="ＭＳ Ｐゴシック" panose="020B0600070205080204" pitchFamily="50" charset="-128"/>
              </a:rPr>
              <a:t>out</a:t>
            </a:r>
            <a:r>
              <a:rPr kumimoji="1" lang="ja-JP" altLang="en-US" dirty="0">
                <a:latin typeface="ＭＳ Ｐゴシック" panose="020B0600070205080204" pitchFamily="50" charset="-128"/>
                <a:ea typeface="ＭＳ Ｐゴシック" panose="020B0600070205080204" pitchFamily="50" charset="-128"/>
              </a:rPr>
              <a:t>ができる。○✕</a:t>
            </a:r>
            <a:r>
              <a:rPr kumimoji="1" lang="en-US" altLang="ja-JP" dirty="0">
                <a:latin typeface="ＭＳ Ｐゴシック" panose="020B0600070205080204" pitchFamily="50" charset="-128"/>
                <a:ea typeface="ＭＳ Ｐゴシック" panose="020B0600070205080204" pitchFamily="50" charset="-128"/>
              </a:rPr>
              <a:t>.</a:t>
            </a:r>
            <a:r>
              <a:rPr kumimoji="1" lang="en-US" altLang="ja-JP" dirty="0" err="1">
                <a:solidFill>
                  <a:srgbClr val="FF0000"/>
                </a:solidFill>
                <a:latin typeface="ＭＳ Ｐゴシック" panose="020B0600070205080204" pitchFamily="50" charset="-128"/>
                <a:ea typeface="ＭＳ Ｐゴシック" panose="020B0600070205080204" pitchFamily="50" charset="-128"/>
              </a:rPr>
              <a:t>est</a:t>
            </a:r>
            <a:r>
              <a:rPr kumimoji="1" lang="ja-JP" altLang="en-US" dirty="0">
                <a:latin typeface="ＭＳ Ｐゴシック" panose="020B0600070205080204" pitchFamily="50" charset="-128"/>
                <a:ea typeface="ＭＳ Ｐゴシック" panose="020B0600070205080204" pitchFamily="50" charset="-128"/>
              </a:rPr>
              <a:t>は原子数密度を自動推定したときのファイルだが、使わないなら気にしないでいい。</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ファイル名がすでに存在している場合は、ファイル名に</a:t>
            </a:r>
            <a:r>
              <a:rPr kumimoji="1" lang="en-US" altLang="ja-JP" dirty="0">
                <a:latin typeface="ＭＳ Ｐゴシック" panose="020B0600070205080204" pitchFamily="50" charset="-128"/>
                <a:ea typeface="ＭＳ Ｐゴシック" panose="020B0600070205080204" pitchFamily="50" charset="-128"/>
              </a:rPr>
              <a:t>-1, -2</a:t>
            </a:r>
            <a:r>
              <a:rPr kumimoji="1" lang="ja-JP" altLang="en-US" dirty="0">
                <a:latin typeface="ＭＳ Ｐゴシック" panose="020B0600070205080204" pitchFamily="50" charset="-128"/>
                <a:ea typeface="ＭＳ Ｐゴシック" panose="020B0600070205080204" pitchFamily="50" charset="-128"/>
              </a:rPr>
              <a:t>等が自動で付く（オーバーライトしない）。</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EDGE2</a:t>
            </a:r>
            <a:r>
              <a:rPr kumimoji="1" lang="ja-JP" altLang="en-US" dirty="0">
                <a:latin typeface="ＭＳ Ｐゴシック" panose="020B0600070205080204" pitchFamily="50" charset="-128"/>
                <a:ea typeface="ＭＳ Ｐゴシック" panose="020B0600070205080204" pitchFamily="50" charset="-128"/>
              </a:rPr>
              <a:t>で実行した場合も同様に、</a:t>
            </a:r>
            <a:r>
              <a:rPr kumimoji="1" lang="en-US" altLang="ja-JP" b="1" dirty="0">
                <a:latin typeface="ＭＳ Ｐゴシック" panose="020B0600070205080204" pitchFamily="50" charset="-128"/>
                <a:ea typeface="ＭＳ Ｐゴシック" panose="020B0600070205080204" pitchFamily="50" charset="-128"/>
              </a:rPr>
              <a:t>edgecc2.exe</a:t>
            </a:r>
            <a:r>
              <a:rPr kumimoji="1" lang="ja-JP" altLang="en-US" b="1" dirty="0">
                <a:latin typeface="ＭＳ Ｐゴシック" panose="020B0600070205080204" pitchFamily="50" charset="-128"/>
                <a:ea typeface="ＭＳ Ｐゴシック" panose="020B0600070205080204" pitchFamily="50" charset="-128"/>
              </a:rPr>
              <a:t>があるディレクトリに</a:t>
            </a:r>
            <a:endParaRPr kumimoji="1" lang="en-US" altLang="ja-JP" b="1" dirty="0">
              <a:latin typeface="ＭＳ Ｐゴシック" panose="020B0600070205080204" pitchFamily="50" charset="-128"/>
              <a:ea typeface="ＭＳ Ｐゴシック" panose="020B0600070205080204" pitchFamily="50" charset="-128"/>
            </a:endParaRPr>
          </a:p>
          <a:p>
            <a:r>
              <a:rPr kumimoji="1" lang="en-US" altLang="ja-JP" dirty="0">
                <a:solidFill>
                  <a:srgbClr val="FF0000"/>
                </a:solidFill>
                <a:latin typeface="ＭＳ Ｐゴシック" panose="020B0600070205080204" pitchFamily="50" charset="-128"/>
                <a:ea typeface="ＭＳ Ｐゴシック" panose="020B0600070205080204" pitchFamily="50" charset="-128"/>
              </a:rPr>
              <a:t>Suke_rits1.out</a:t>
            </a:r>
            <a:r>
              <a:rPr kumimoji="1" lang="ja-JP" altLang="en-US" dirty="0">
                <a:latin typeface="ＭＳ Ｐゴシック" panose="020B0600070205080204" pitchFamily="50" charset="-128"/>
                <a:ea typeface="ＭＳ Ｐゴシック" panose="020B0600070205080204" pitchFamily="50" charset="-128"/>
              </a:rPr>
              <a:t>と</a:t>
            </a:r>
            <a:r>
              <a:rPr kumimoji="1" lang="en-US" altLang="ja-JP" dirty="0">
                <a:solidFill>
                  <a:srgbClr val="0000FF"/>
                </a:solidFill>
                <a:latin typeface="ＭＳ Ｐゴシック" panose="020B0600070205080204" pitchFamily="50" charset="-128"/>
                <a:ea typeface="ＭＳ Ｐゴシック" panose="020B0600070205080204" pitchFamily="50" charset="-128"/>
              </a:rPr>
              <a:t>Suke_rits2.out</a:t>
            </a:r>
            <a:r>
              <a:rPr kumimoji="1" lang="ja-JP" altLang="en-US" dirty="0">
                <a:latin typeface="ＭＳ Ｐゴシック" panose="020B0600070205080204" pitchFamily="50" charset="-128"/>
                <a:ea typeface="ＭＳ Ｐゴシック" panose="020B0600070205080204" pitchFamily="50" charset="-128"/>
              </a:rPr>
              <a:t>と</a:t>
            </a:r>
            <a:r>
              <a:rPr kumimoji="1" lang="en-US" altLang="ja-JP" dirty="0">
                <a:solidFill>
                  <a:srgbClr val="00FF00"/>
                </a:solidFill>
                <a:latin typeface="ＭＳ Ｐゴシック" panose="020B0600070205080204" pitchFamily="50" charset="-128"/>
                <a:ea typeface="ＭＳ Ｐゴシック" panose="020B0600070205080204" pitchFamily="50" charset="-128"/>
              </a:rPr>
              <a:t>Suke_rits3.out</a:t>
            </a:r>
            <a:r>
              <a:rPr kumimoji="1" lang="ja-JP" altLang="en-US" dirty="0">
                <a:latin typeface="ＭＳ Ｐゴシック" panose="020B0600070205080204" pitchFamily="50" charset="-128"/>
                <a:ea typeface="ＭＳ Ｐゴシック" panose="020B0600070205080204" pitchFamily="50" charset="-128"/>
              </a:rPr>
              <a:t>が</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自動で作成される。</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p:txBody>
      </p:sp>
      <p:sp>
        <p:nvSpPr>
          <p:cNvPr id="19" name="四角形: 角を丸くする 18">
            <a:extLst>
              <a:ext uri="{FF2B5EF4-FFF2-40B4-BE49-F238E27FC236}">
                <a16:creationId xmlns:a16="http://schemas.microsoft.com/office/drawing/2014/main" id="{2BA1FF99-2993-3A17-224B-0AEE67CB654F}"/>
              </a:ext>
            </a:extLst>
          </p:cNvPr>
          <p:cNvSpPr/>
          <p:nvPr/>
        </p:nvSpPr>
        <p:spPr>
          <a:xfrm>
            <a:off x="6783099" y="5848761"/>
            <a:ext cx="1417012"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RITS2.exe</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20" name="四角形: 角を丸くする 19">
            <a:extLst>
              <a:ext uri="{FF2B5EF4-FFF2-40B4-BE49-F238E27FC236}">
                <a16:creationId xmlns:a16="http://schemas.microsoft.com/office/drawing/2014/main" id="{D1E0EEE7-607A-EE08-779A-CBDE08BF7D32}"/>
              </a:ext>
            </a:extLst>
          </p:cNvPr>
          <p:cNvSpPr/>
          <p:nvPr/>
        </p:nvSpPr>
        <p:spPr>
          <a:xfrm>
            <a:off x="6783099" y="6298916"/>
            <a:ext cx="967707"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err="1">
                <a:solidFill>
                  <a:srgbClr val="FF0000"/>
                </a:solidFill>
                <a:latin typeface="ＭＳ Ｐゴシック" panose="020B0600070205080204" pitchFamily="50" charset="-128"/>
                <a:ea typeface="ＭＳ Ｐゴシック" panose="020B0600070205080204" pitchFamily="50" charset="-128"/>
              </a:rPr>
              <a:t>spgra</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Tree>
    <p:extLst>
      <p:ext uri="{BB962C8B-B14F-4D97-AF65-F5344CB8AC3E}">
        <p14:creationId xmlns:p14="http://schemas.microsoft.com/office/powerpoint/2010/main" val="3692509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82DF4D5-A6CF-65E2-39AE-D460C4104A3C}"/>
              </a:ext>
            </a:extLst>
          </p:cNvPr>
          <p:cNvPicPr>
            <a:picLocks noChangeAspect="1"/>
          </p:cNvPicPr>
          <p:nvPr/>
        </p:nvPicPr>
        <p:blipFill rotWithShape="1">
          <a:blip r:embed="rId2"/>
          <a:srcRect l="-2" r="11787"/>
          <a:stretch/>
        </p:blipFill>
        <p:spPr>
          <a:xfrm>
            <a:off x="1980000" y="1097280"/>
            <a:ext cx="7164000" cy="5760720"/>
          </a:xfrm>
          <a:prstGeom prst="rect">
            <a:avLst/>
          </a:prstGeom>
        </p:spPr>
      </p:pic>
      <p:pic>
        <p:nvPicPr>
          <p:cNvPr id="6" name="図 5">
            <a:extLst>
              <a:ext uri="{FF2B5EF4-FFF2-40B4-BE49-F238E27FC236}">
                <a16:creationId xmlns:a16="http://schemas.microsoft.com/office/drawing/2014/main" id="{563E4A73-31B0-51A3-98C1-7F206A6CE9F8}"/>
              </a:ext>
            </a:extLst>
          </p:cNvPr>
          <p:cNvPicPr>
            <a:picLocks noChangeAspect="1"/>
          </p:cNvPicPr>
          <p:nvPr/>
        </p:nvPicPr>
        <p:blipFill rotWithShape="1">
          <a:blip r:embed="rId3"/>
          <a:srcRect l="8" r="76499"/>
          <a:stretch/>
        </p:blipFill>
        <p:spPr>
          <a:xfrm>
            <a:off x="3" y="1097280"/>
            <a:ext cx="1908000" cy="5760720"/>
          </a:xfrm>
          <a:prstGeom prst="rect">
            <a:avLst/>
          </a:prstGeom>
        </p:spPr>
      </p:pic>
      <p:sp>
        <p:nvSpPr>
          <p:cNvPr id="33" name="テキスト ボックス 32">
            <a:extLst>
              <a:ext uri="{FF2B5EF4-FFF2-40B4-BE49-F238E27FC236}">
                <a16:creationId xmlns:a16="http://schemas.microsoft.com/office/drawing/2014/main" id="{FAEC72D2-19A9-350C-0DDE-355438A7EBDA}"/>
              </a:ext>
            </a:extLst>
          </p:cNvPr>
          <p:cNvSpPr txBox="1"/>
          <p:nvPr/>
        </p:nvSpPr>
        <p:spPr>
          <a:xfrm>
            <a:off x="3185888" y="6574969"/>
            <a:ext cx="5466240" cy="246221"/>
          </a:xfrm>
          <a:prstGeom prst="rect">
            <a:avLst/>
          </a:prstGeom>
          <a:solidFill>
            <a:schemeClr val="bg1"/>
          </a:solidFill>
        </p:spPr>
        <p:txBody>
          <a:bodyPr wrap="none" lIns="0" tIns="0" rIns="0" bIns="0" rtlCol="0">
            <a:spAutoFit/>
          </a:bodyPr>
          <a:lstStyle/>
          <a:p>
            <a:r>
              <a:rPr kumimoji="1" lang="en-US" altLang="ja-JP" sz="1600" dirty="0">
                <a:latin typeface="ＭＳ Ｐゴシック" panose="020B0600070205080204" pitchFamily="50" charset="-128"/>
                <a:ea typeface="ＭＳ Ｐゴシック" panose="020B0600070205080204" pitchFamily="50" charset="-128"/>
              </a:rPr>
              <a:t>Contents of the .out file. Nos. 1, 20, 10 and 37 are not analyzed.</a:t>
            </a:r>
          </a:p>
        </p:txBody>
      </p:sp>
      <p:pic>
        <p:nvPicPr>
          <p:cNvPr id="9" name="図 8">
            <a:extLst>
              <a:ext uri="{FF2B5EF4-FFF2-40B4-BE49-F238E27FC236}">
                <a16:creationId xmlns:a16="http://schemas.microsoft.com/office/drawing/2014/main" id="{8F9E6777-C712-5237-E612-03E562290EBE}"/>
              </a:ext>
            </a:extLst>
          </p:cNvPr>
          <p:cNvPicPr>
            <a:picLocks noChangeAspect="1"/>
          </p:cNvPicPr>
          <p:nvPr/>
        </p:nvPicPr>
        <p:blipFill rotWithShape="1">
          <a:blip r:embed="rId4"/>
          <a:srcRect l="1" t="1" r="49019" b="77500"/>
          <a:stretch/>
        </p:blipFill>
        <p:spPr>
          <a:xfrm>
            <a:off x="3" y="0"/>
            <a:ext cx="4140000" cy="1296000"/>
          </a:xfrm>
          <a:prstGeom prst="rect">
            <a:avLst/>
          </a:prstGeom>
        </p:spPr>
      </p:pic>
      <p:cxnSp>
        <p:nvCxnSpPr>
          <p:cNvPr id="16" name="直線矢印コネクタ 15">
            <a:extLst>
              <a:ext uri="{FF2B5EF4-FFF2-40B4-BE49-F238E27FC236}">
                <a16:creationId xmlns:a16="http://schemas.microsoft.com/office/drawing/2014/main" id="{99DE97B8-3FC2-573A-2164-0937FD6C5AA2}"/>
              </a:ext>
            </a:extLst>
          </p:cNvPr>
          <p:cNvCxnSpPr>
            <a:cxnSpLocks/>
          </p:cNvCxnSpPr>
          <p:nvPr/>
        </p:nvCxnSpPr>
        <p:spPr>
          <a:xfrm flipH="1">
            <a:off x="885371" y="1161143"/>
            <a:ext cx="1879600" cy="121920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B1BF729B-D2D8-4CE3-D031-773E2BCE4CD9}"/>
              </a:ext>
            </a:extLst>
          </p:cNvPr>
          <p:cNvSpPr txBox="1"/>
          <p:nvPr/>
        </p:nvSpPr>
        <p:spPr>
          <a:xfrm>
            <a:off x="4556518" y="118944"/>
            <a:ext cx="4195379" cy="369332"/>
          </a:xfrm>
          <a:prstGeom prst="rect">
            <a:avLst/>
          </a:prstGeom>
          <a:solidFill>
            <a:schemeClr val="bg1"/>
          </a:solidFill>
        </p:spPr>
        <p:txBody>
          <a:bodyPr wrap="none" rtlCol="0">
            <a:spAutoFit/>
          </a:bodyPr>
          <a:lstStyle/>
          <a:p>
            <a:r>
              <a:rPr kumimoji="1" lang="en-US" altLang="ja-JP" dirty="0">
                <a:latin typeface="ＭＳ Ｐゴシック" panose="020B0600070205080204" pitchFamily="50" charset="-128"/>
                <a:ea typeface="ＭＳ Ｐゴシック" panose="020B0600070205080204" pitchFamily="50" charset="-128"/>
              </a:rPr>
              <a:t>Examples of a mask file and an output file</a:t>
            </a:r>
          </a:p>
        </p:txBody>
      </p:sp>
      <p:sp>
        <p:nvSpPr>
          <p:cNvPr id="11" name="テキスト ボックス 10">
            <a:extLst>
              <a:ext uri="{FF2B5EF4-FFF2-40B4-BE49-F238E27FC236}">
                <a16:creationId xmlns:a16="http://schemas.microsoft.com/office/drawing/2014/main" id="{D08D7152-AAA0-D4EB-F504-08610E6ACC9F}"/>
              </a:ext>
            </a:extLst>
          </p:cNvPr>
          <p:cNvSpPr txBox="1"/>
          <p:nvPr/>
        </p:nvSpPr>
        <p:spPr>
          <a:xfrm>
            <a:off x="4434117" y="569251"/>
            <a:ext cx="4506686" cy="738664"/>
          </a:xfrm>
          <a:prstGeom prst="rect">
            <a:avLst/>
          </a:prstGeom>
          <a:solidFill>
            <a:schemeClr val="bg1"/>
          </a:solidFill>
        </p:spPr>
        <p:txBody>
          <a:bodyPr wrap="square" lIns="0" tIns="0" rIns="0" bIns="0" rtlCol="0">
            <a:spAutoFit/>
          </a:bodyPr>
          <a:lstStyle/>
          <a:p>
            <a:r>
              <a:rPr kumimoji="1" lang="en-US" altLang="ja-JP" sz="1600" dirty="0">
                <a:latin typeface="ＭＳ Ｐゴシック" panose="020B0600070205080204" pitchFamily="50" charset="-128"/>
                <a:ea typeface="ＭＳ Ｐゴシック" panose="020B0600070205080204" pitchFamily="50" charset="-128"/>
              </a:rPr>
              <a:t>In this example, 37 data are in the “RITS2data" folder, and nos. 1, 2, 10 and 37 are specified in the mask file "3585_mask.txt" as an analysis exclusion.</a:t>
            </a:r>
          </a:p>
        </p:txBody>
      </p:sp>
    </p:spTree>
    <p:extLst>
      <p:ext uri="{BB962C8B-B14F-4D97-AF65-F5344CB8AC3E}">
        <p14:creationId xmlns:p14="http://schemas.microsoft.com/office/powerpoint/2010/main" val="2598526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2F7FEE2-279B-474B-9CA0-9D71AA43FE72}"/>
              </a:ext>
            </a:extLst>
          </p:cNvPr>
          <p:cNvSpPr txBox="1"/>
          <p:nvPr/>
        </p:nvSpPr>
        <p:spPr>
          <a:xfrm>
            <a:off x="3485004" y="118944"/>
            <a:ext cx="2874505" cy="369332"/>
          </a:xfrm>
          <a:prstGeom prst="rect">
            <a:avLst/>
          </a:prstGeom>
          <a:noFill/>
        </p:spPr>
        <p:txBody>
          <a:bodyPr wrap="none" rtlCol="0">
            <a:spAutoFit/>
          </a:bodyPr>
          <a:lstStyle/>
          <a:p>
            <a:r>
              <a:rPr kumimoji="1" lang="en-US" altLang="ja-JP" dirty="0" err="1">
                <a:latin typeface="ＭＳ Ｐゴシック" panose="020B0600070205080204" pitchFamily="50" charset="-128"/>
                <a:ea typeface="ＭＳ Ｐゴシック" panose="020B0600070205080204" pitchFamily="50" charset="-128"/>
              </a:rPr>
              <a:t>rietveldcc</a:t>
            </a:r>
            <a:r>
              <a:rPr kumimoji="1" lang="ja-JP" altLang="en-US" dirty="0">
                <a:latin typeface="ＭＳ Ｐゴシック" panose="020B0600070205080204" pitchFamily="50" charset="-128"/>
                <a:ea typeface="ＭＳ Ｐゴシック" panose="020B0600070205080204" pitchFamily="50" charset="-128"/>
              </a:rPr>
              <a:t>、</a:t>
            </a:r>
            <a:r>
              <a:rPr kumimoji="1" lang="en-US" altLang="ja-JP" dirty="0" err="1">
                <a:latin typeface="ＭＳ Ｐゴシック" panose="020B0600070205080204" pitchFamily="50" charset="-128"/>
                <a:ea typeface="ＭＳ Ｐゴシック" panose="020B0600070205080204" pitchFamily="50" charset="-128"/>
              </a:rPr>
              <a:t>edgecc</a:t>
            </a:r>
            <a:r>
              <a:rPr kumimoji="1" lang="ja-JP" altLang="en-US" dirty="0">
                <a:latin typeface="ＭＳ Ｐゴシック" panose="020B0600070205080204" pitchFamily="50" charset="-128"/>
                <a:ea typeface="ＭＳ Ｐゴシック" panose="020B0600070205080204" pitchFamily="50" charset="-128"/>
              </a:rPr>
              <a:t>の使い方</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3" name="四角形: 角を丸くする 2">
            <a:extLst>
              <a:ext uri="{FF2B5EF4-FFF2-40B4-BE49-F238E27FC236}">
                <a16:creationId xmlns:a16="http://schemas.microsoft.com/office/drawing/2014/main" id="{82354171-033F-428B-ADEF-0DC39230DECD}"/>
              </a:ext>
            </a:extLst>
          </p:cNvPr>
          <p:cNvSpPr/>
          <p:nvPr/>
        </p:nvSpPr>
        <p:spPr>
          <a:xfrm>
            <a:off x="6748784" y="3019276"/>
            <a:ext cx="1944798"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EDGE2mask.txt</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7" name="四角形: 角を丸くする 6">
            <a:extLst>
              <a:ext uri="{FF2B5EF4-FFF2-40B4-BE49-F238E27FC236}">
                <a16:creationId xmlns:a16="http://schemas.microsoft.com/office/drawing/2014/main" id="{32A5A9F3-229B-486E-A9D0-515F9CB351DD}"/>
              </a:ext>
            </a:extLst>
          </p:cNvPr>
          <p:cNvSpPr/>
          <p:nvPr/>
        </p:nvSpPr>
        <p:spPr>
          <a:xfrm>
            <a:off x="4571993" y="737960"/>
            <a:ext cx="1598388"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『GEM003584』</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3" name="四角形: 角を丸くする 12">
            <a:extLst>
              <a:ext uri="{FF2B5EF4-FFF2-40B4-BE49-F238E27FC236}">
                <a16:creationId xmlns:a16="http://schemas.microsoft.com/office/drawing/2014/main" id="{E6E36CB3-7855-40FA-8DE8-03ECCBD24EAB}"/>
              </a:ext>
            </a:extLst>
          </p:cNvPr>
          <p:cNvSpPr/>
          <p:nvPr/>
        </p:nvSpPr>
        <p:spPr>
          <a:xfrm>
            <a:off x="6748784" y="737960"/>
            <a:ext cx="1451327"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『RITS2data』</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四角形: 角を丸くする 14">
            <a:extLst>
              <a:ext uri="{FF2B5EF4-FFF2-40B4-BE49-F238E27FC236}">
                <a16:creationId xmlns:a16="http://schemas.microsoft.com/office/drawing/2014/main" id="{6476B12B-4560-4EC3-9E35-44A818D7BA78}"/>
              </a:ext>
            </a:extLst>
          </p:cNvPr>
          <p:cNvSpPr/>
          <p:nvPr/>
        </p:nvSpPr>
        <p:spPr>
          <a:xfrm>
            <a:off x="6748784" y="1317994"/>
            <a:ext cx="154610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『EDGE2data』</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四角形: 角を丸くする 16">
            <a:extLst>
              <a:ext uri="{FF2B5EF4-FFF2-40B4-BE49-F238E27FC236}">
                <a16:creationId xmlns:a16="http://schemas.microsoft.com/office/drawing/2014/main" id="{61FEA9E1-39C1-474F-81E9-5969094C11F0}"/>
              </a:ext>
            </a:extLst>
          </p:cNvPr>
          <p:cNvSpPr/>
          <p:nvPr/>
        </p:nvSpPr>
        <p:spPr>
          <a:xfrm>
            <a:off x="2921492" y="737960"/>
            <a:ext cx="1415379"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err="1">
                <a:solidFill>
                  <a:schemeClr val="tx1"/>
                </a:solidFill>
                <a:latin typeface="ＭＳ Ｐゴシック" panose="020B0600070205080204" pitchFamily="50" charset="-128"/>
                <a:ea typeface="ＭＳ Ｐゴシック" panose="020B0600070205080204" pitchFamily="50" charset="-128"/>
              </a:rPr>
              <a:t>Sukemasa</a:t>
            </a:r>
            <a:r>
              <a:rPr kumimoji="1" lang="en-US" altLang="ja-JP"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23" name="四角形: 角を丸くする 22">
            <a:extLst>
              <a:ext uri="{FF2B5EF4-FFF2-40B4-BE49-F238E27FC236}">
                <a16:creationId xmlns:a16="http://schemas.microsoft.com/office/drawing/2014/main" id="{A22A7314-679B-442D-B3A9-6F6A22BB9468}"/>
              </a:ext>
            </a:extLst>
          </p:cNvPr>
          <p:cNvSpPr/>
          <p:nvPr/>
        </p:nvSpPr>
        <p:spPr>
          <a:xfrm>
            <a:off x="6748784" y="1794385"/>
            <a:ext cx="1921922"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GEM003584.tiff</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25" name="四角形: 角を丸くする 24">
            <a:extLst>
              <a:ext uri="{FF2B5EF4-FFF2-40B4-BE49-F238E27FC236}">
                <a16:creationId xmlns:a16="http://schemas.microsoft.com/office/drawing/2014/main" id="{CEAD169F-2796-4D7A-9ED2-FFA2012BA13D}"/>
              </a:ext>
            </a:extLst>
          </p:cNvPr>
          <p:cNvSpPr/>
          <p:nvPr/>
        </p:nvSpPr>
        <p:spPr>
          <a:xfrm>
            <a:off x="6748784" y="2399074"/>
            <a:ext cx="1850025"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accent2"/>
                </a:solidFill>
                <a:latin typeface="ＭＳ Ｐゴシック" panose="020B0600070205080204" pitchFamily="50" charset="-128"/>
                <a:ea typeface="ＭＳ Ｐゴシック" panose="020B0600070205080204" pitchFamily="50" charset="-128"/>
              </a:rPr>
              <a:t>「</a:t>
            </a:r>
            <a:r>
              <a:rPr kumimoji="1" lang="en-US" altLang="ja-JP" dirty="0">
                <a:solidFill>
                  <a:schemeClr val="accent2"/>
                </a:solidFill>
                <a:latin typeface="ＭＳ Ｐゴシック" panose="020B0600070205080204" pitchFamily="50" charset="-128"/>
                <a:ea typeface="ＭＳ Ｐゴシック" panose="020B0600070205080204" pitchFamily="50" charset="-128"/>
              </a:rPr>
              <a:t>RITS2mask.txt</a:t>
            </a:r>
            <a:r>
              <a:rPr kumimoji="1" lang="ja-JP" altLang="en-US" dirty="0">
                <a:solidFill>
                  <a:schemeClr val="accent2"/>
                </a:solidFill>
                <a:latin typeface="ＭＳ Ｐゴシック" panose="020B0600070205080204" pitchFamily="50" charset="-128"/>
                <a:ea typeface="ＭＳ Ｐゴシック" panose="020B0600070205080204" pitchFamily="50" charset="-128"/>
              </a:rPr>
              <a:t>」</a:t>
            </a:r>
          </a:p>
        </p:txBody>
      </p:sp>
      <p:sp>
        <p:nvSpPr>
          <p:cNvPr id="27" name="左中かっこ 26">
            <a:extLst>
              <a:ext uri="{FF2B5EF4-FFF2-40B4-BE49-F238E27FC236}">
                <a16:creationId xmlns:a16="http://schemas.microsoft.com/office/drawing/2014/main" id="{CFE25B28-EA23-47D7-A37D-82A56D3B4BE0}"/>
              </a:ext>
            </a:extLst>
          </p:cNvPr>
          <p:cNvSpPr/>
          <p:nvPr/>
        </p:nvSpPr>
        <p:spPr>
          <a:xfrm>
            <a:off x="4252322" y="781517"/>
            <a:ext cx="372888" cy="2787451"/>
          </a:xfrm>
          <a:prstGeom prst="leftBrace">
            <a:avLst>
              <a:gd name="adj1" fmla="val 8333"/>
              <a:gd name="adj2" fmla="val 683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左中かっこ 28">
            <a:extLst>
              <a:ext uri="{FF2B5EF4-FFF2-40B4-BE49-F238E27FC236}">
                <a16:creationId xmlns:a16="http://schemas.microsoft.com/office/drawing/2014/main" id="{99640646-93AE-47C8-A22C-4F53BD791FE6}"/>
              </a:ext>
            </a:extLst>
          </p:cNvPr>
          <p:cNvSpPr/>
          <p:nvPr/>
        </p:nvSpPr>
        <p:spPr>
          <a:xfrm>
            <a:off x="6303608" y="781517"/>
            <a:ext cx="372888" cy="5904000"/>
          </a:xfrm>
          <a:prstGeom prst="leftBrace">
            <a:avLst>
              <a:gd name="adj1" fmla="val 8333"/>
              <a:gd name="adj2" fmla="val 57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31" name="左中かっこ 30">
            <a:extLst>
              <a:ext uri="{FF2B5EF4-FFF2-40B4-BE49-F238E27FC236}">
                <a16:creationId xmlns:a16="http://schemas.microsoft.com/office/drawing/2014/main" id="{9E4BDC37-0238-4556-8855-D856FD468BC3}"/>
              </a:ext>
            </a:extLst>
          </p:cNvPr>
          <p:cNvSpPr/>
          <p:nvPr/>
        </p:nvSpPr>
        <p:spPr>
          <a:xfrm>
            <a:off x="8608852" y="781517"/>
            <a:ext cx="372888" cy="3626933"/>
          </a:xfrm>
          <a:prstGeom prst="leftBrace">
            <a:avLst>
              <a:gd name="adj1" fmla="val 8333"/>
              <a:gd name="adj2" fmla="val 57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97902E27-DB47-4F1D-B286-EC63DD665129}"/>
              </a:ext>
            </a:extLst>
          </p:cNvPr>
          <p:cNvSpPr/>
          <p:nvPr/>
        </p:nvSpPr>
        <p:spPr>
          <a:xfrm>
            <a:off x="6748784" y="3640232"/>
            <a:ext cx="175035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rgbClr val="FF0000"/>
                </a:solidFill>
                <a:latin typeface="ＭＳ Ｐゴシック" panose="020B0600070205080204" pitchFamily="50" charset="-128"/>
                <a:ea typeface="ＭＳ Ｐゴシック" panose="020B0600070205080204" pitchFamily="50" charset="-128"/>
              </a:rPr>
              <a:t>「</a:t>
            </a:r>
            <a:r>
              <a:rPr kumimoji="1" lang="en-US" altLang="ja-JP" dirty="0">
                <a:solidFill>
                  <a:srgbClr val="FF0000"/>
                </a:solidFill>
                <a:latin typeface="ＭＳ Ｐゴシック" panose="020B0600070205080204" pitchFamily="50" charset="-128"/>
                <a:ea typeface="ＭＳ Ｐゴシック" panose="020B0600070205080204" pitchFamily="50" charset="-128"/>
              </a:rPr>
              <a:t>Suke_rits1.inp</a:t>
            </a:r>
            <a:r>
              <a:rPr kumimoji="1" lang="ja-JP" altLang="en-US" dirty="0">
                <a:solidFill>
                  <a:srgbClr val="FF0000"/>
                </a:solidFill>
                <a:latin typeface="ＭＳ Ｐゴシック" panose="020B0600070205080204" pitchFamily="50" charset="-128"/>
                <a:ea typeface="ＭＳ Ｐゴシック" panose="020B0600070205080204" pitchFamily="50" charset="-128"/>
              </a:rPr>
              <a:t>」</a:t>
            </a:r>
          </a:p>
        </p:txBody>
      </p:sp>
      <p:sp>
        <p:nvSpPr>
          <p:cNvPr id="41" name="四角形: 角を丸くする 40">
            <a:extLst>
              <a:ext uri="{FF2B5EF4-FFF2-40B4-BE49-F238E27FC236}">
                <a16:creationId xmlns:a16="http://schemas.microsoft.com/office/drawing/2014/main" id="{E69C9738-8061-4669-8C43-7729FB450BAF}"/>
              </a:ext>
            </a:extLst>
          </p:cNvPr>
          <p:cNvSpPr/>
          <p:nvPr/>
        </p:nvSpPr>
        <p:spPr>
          <a:xfrm>
            <a:off x="6748784" y="4192185"/>
            <a:ext cx="175035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rgbClr val="0000FF"/>
                </a:solidFill>
                <a:latin typeface="ＭＳ Ｐゴシック" panose="020B0600070205080204" pitchFamily="50" charset="-128"/>
                <a:ea typeface="ＭＳ Ｐゴシック" panose="020B0600070205080204" pitchFamily="50" charset="-128"/>
              </a:rPr>
              <a:t>「</a:t>
            </a:r>
            <a:r>
              <a:rPr kumimoji="1" lang="en-US" altLang="ja-JP" dirty="0">
                <a:solidFill>
                  <a:srgbClr val="0000FF"/>
                </a:solidFill>
                <a:latin typeface="ＭＳ Ｐゴシック" panose="020B0600070205080204" pitchFamily="50" charset="-128"/>
                <a:ea typeface="ＭＳ Ｐゴシック" panose="020B0600070205080204" pitchFamily="50" charset="-128"/>
              </a:rPr>
              <a:t>Suke_rits2.inp</a:t>
            </a:r>
            <a:r>
              <a:rPr kumimoji="1" lang="ja-JP" altLang="en-US" dirty="0">
                <a:solidFill>
                  <a:srgbClr val="0000FF"/>
                </a:solidFill>
                <a:latin typeface="ＭＳ Ｐゴシック" panose="020B0600070205080204" pitchFamily="50" charset="-128"/>
                <a:ea typeface="ＭＳ Ｐゴシック" panose="020B0600070205080204" pitchFamily="50" charset="-128"/>
              </a:rPr>
              <a:t>」</a:t>
            </a:r>
          </a:p>
        </p:txBody>
      </p:sp>
      <p:sp>
        <p:nvSpPr>
          <p:cNvPr id="43" name="四角形: 角を丸くする 42">
            <a:extLst>
              <a:ext uri="{FF2B5EF4-FFF2-40B4-BE49-F238E27FC236}">
                <a16:creationId xmlns:a16="http://schemas.microsoft.com/office/drawing/2014/main" id="{410BC4B6-DB91-482D-A95C-2408BCF19F84}"/>
              </a:ext>
            </a:extLst>
          </p:cNvPr>
          <p:cNvSpPr/>
          <p:nvPr/>
        </p:nvSpPr>
        <p:spPr>
          <a:xfrm>
            <a:off x="6748784" y="4720687"/>
            <a:ext cx="175035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rgbClr val="00FF00"/>
                </a:solidFill>
                <a:latin typeface="ＭＳ Ｐゴシック" panose="020B0600070205080204" pitchFamily="50" charset="-128"/>
                <a:ea typeface="ＭＳ Ｐゴシック" panose="020B0600070205080204" pitchFamily="50" charset="-128"/>
              </a:rPr>
              <a:t>「</a:t>
            </a:r>
            <a:r>
              <a:rPr kumimoji="1" lang="en-US" altLang="ja-JP" dirty="0">
                <a:solidFill>
                  <a:srgbClr val="00FF00"/>
                </a:solidFill>
                <a:latin typeface="ＭＳ Ｐゴシック" panose="020B0600070205080204" pitchFamily="50" charset="-128"/>
                <a:ea typeface="ＭＳ Ｐゴシック" panose="020B0600070205080204" pitchFamily="50" charset="-128"/>
              </a:rPr>
              <a:t>Suke_rits3.inp</a:t>
            </a:r>
            <a:r>
              <a:rPr kumimoji="1" lang="ja-JP" altLang="en-US" dirty="0">
                <a:solidFill>
                  <a:srgbClr val="00FF00"/>
                </a:solidFill>
                <a:latin typeface="ＭＳ Ｐゴシック" panose="020B0600070205080204" pitchFamily="50" charset="-128"/>
                <a:ea typeface="ＭＳ Ｐゴシック" panose="020B0600070205080204" pitchFamily="50" charset="-128"/>
              </a:rPr>
              <a:t>」</a:t>
            </a:r>
          </a:p>
        </p:txBody>
      </p:sp>
      <p:sp>
        <p:nvSpPr>
          <p:cNvPr id="45" name="四角形: 角を丸くする 44">
            <a:extLst>
              <a:ext uri="{FF2B5EF4-FFF2-40B4-BE49-F238E27FC236}">
                <a16:creationId xmlns:a16="http://schemas.microsoft.com/office/drawing/2014/main" id="{142C54FA-4A77-428D-8087-969EA5ECED8F}"/>
              </a:ext>
            </a:extLst>
          </p:cNvPr>
          <p:cNvSpPr/>
          <p:nvPr/>
        </p:nvSpPr>
        <p:spPr>
          <a:xfrm>
            <a:off x="6748784" y="5284724"/>
            <a:ext cx="165231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Suke3584.sh</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47" name="テキスト ボックス 46">
            <a:extLst>
              <a:ext uri="{FF2B5EF4-FFF2-40B4-BE49-F238E27FC236}">
                <a16:creationId xmlns:a16="http://schemas.microsoft.com/office/drawing/2014/main" id="{372E829B-56DA-4075-95FB-1EE678F61A2E}"/>
              </a:ext>
            </a:extLst>
          </p:cNvPr>
          <p:cNvSpPr txBox="1"/>
          <p:nvPr/>
        </p:nvSpPr>
        <p:spPr>
          <a:xfrm>
            <a:off x="85906" y="1318022"/>
            <a:ext cx="6087238" cy="5539978"/>
          </a:xfrm>
          <a:prstGeom prst="rect">
            <a:avLst/>
          </a:prstGeom>
          <a:solidFill>
            <a:schemeClr val="bg1"/>
          </a:solidFill>
        </p:spPr>
        <p:txBody>
          <a:bodyPr wrap="square" lIns="0" tIns="0" rIns="0" bIns="0" rtlCol="0">
            <a:spAutoFit/>
          </a:bodyPr>
          <a:lstStyle/>
          <a:p>
            <a:r>
              <a:rPr kumimoji="1" lang="ja-JP" altLang="en-US" dirty="0">
                <a:latin typeface="ＭＳ Ｐゴシック" panose="020B0600070205080204" pitchFamily="50" charset="-128"/>
                <a:ea typeface="ＭＳ Ｐゴシック" panose="020B0600070205080204" pitchFamily="50" charset="-128"/>
              </a:rPr>
              <a:t>もし一つのスペクトルのみ</a:t>
            </a:r>
            <a:r>
              <a:rPr kumimoji="1" lang="en-US" altLang="ja-JP" dirty="0">
                <a:latin typeface="ＭＳ Ｐゴシック" panose="020B0600070205080204" pitchFamily="50" charset="-128"/>
                <a:ea typeface="ＭＳ Ｐゴシック" panose="020B0600070205080204" pitchFamily="50" charset="-128"/>
              </a:rPr>
              <a:t>rietveldcc.exe</a:t>
            </a:r>
            <a:r>
              <a:rPr kumimoji="1" lang="ja-JP" altLang="en-US" dirty="0">
                <a:latin typeface="ＭＳ Ｐゴシック" panose="020B0600070205080204" pitchFamily="50" charset="-128"/>
                <a:ea typeface="ＭＳ Ｐゴシック" panose="020B0600070205080204" pitchFamily="50" charset="-128"/>
              </a:rPr>
              <a:t>で解析したいときは、シェルスクリプトの中身は、</a:t>
            </a:r>
            <a:endParaRPr kumimoji="1" lang="en-US" altLang="ja-JP"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#!/bin/bash</a:t>
            </a:r>
          </a:p>
          <a:p>
            <a:r>
              <a:rPr kumimoji="1" lang="en-US" altLang="ja-JP" dirty="0">
                <a:latin typeface="ＭＳ Ｐゴシック" panose="020B0600070205080204" pitchFamily="50" charset="-128"/>
                <a:ea typeface="ＭＳ Ｐゴシック" panose="020B0600070205080204" pitchFamily="50" charset="-128"/>
              </a:rPr>
              <a:t>./rietveldcc.exe ./</a:t>
            </a:r>
            <a:r>
              <a:rPr kumimoji="1" lang="en-US" altLang="ja-JP" dirty="0">
                <a:solidFill>
                  <a:srgbClr val="FF0000"/>
                </a:solidFill>
                <a:latin typeface="ＭＳ Ｐゴシック" panose="020B0600070205080204" pitchFamily="50" charset="-128"/>
                <a:ea typeface="ＭＳ Ｐゴシック" panose="020B0600070205080204" pitchFamily="50" charset="-128"/>
              </a:rPr>
              <a:t>Suke_rits1.inp</a:t>
            </a:r>
            <a:r>
              <a:rPr kumimoji="1" lang="en-US" altLang="ja-JP" dirty="0">
                <a:latin typeface="ＭＳ Ｐゴシック" panose="020B0600070205080204" pitchFamily="50" charset="-128"/>
                <a:ea typeface="ＭＳ Ｐゴシック" panose="020B0600070205080204" pitchFamily="50" charset="-128"/>
              </a:rPr>
              <a:t> ./</a:t>
            </a:r>
            <a:r>
              <a:rPr kumimoji="1" lang="en-US" altLang="ja-JP" i="1" dirty="0">
                <a:latin typeface="ＭＳ Ｐゴシック" panose="020B0600070205080204" pitchFamily="50" charset="-128"/>
                <a:ea typeface="ＭＳ Ｐゴシック" panose="020B0600070205080204" pitchFamily="50" charset="-128"/>
              </a:rPr>
              <a:t>path</a:t>
            </a:r>
            <a:r>
              <a:rPr kumimoji="1" lang="en-US" altLang="ja-JP" dirty="0">
                <a:latin typeface="ＭＳ Ｐゴシック" panose="020B0600070205080204" pitchFamily="50" charset="-128"/>
                <a:ea typeface="ＭＳ Ｐゴシック" panose="020B0600070205080204" pitchFamily="50" charset="-128"/>
              </a:rPr>
              <a:t>/</a:t>
            </a:r>
            <a:r>
              <a:rPr kumimoji="1" lang="en-US" altLang="ja-JP" dirty="0">
                <a:solidFill>
                  <a:schemeClr val="accent2"/>
                </a:solidFill>
                <a:latin typeface="ＭＳ Ｐゴシック" panose="020B0600070205080204" pitchFamily="50" charset="-128"/>
                <a:ea typeface="ＭＳ Ｐゴシック" panose="020B0600070205080204" pitchFamily="50" charset="-128"/>
              </a:rPr>
              <a:t>index_A.dat</a:t>
            </a:r>
          </a:p>
          <a:p>
            <a:r>
              <a:rPr kumimoji="1" lang="fr-FR" altLang="ja-JP" dirty="0">
                <a:latin typeface="ＭＳ Ｐゴシック" panose="020B0600070205080204" pitchFamily="50" charset="-128"/>
                <a:ea typeface="ＭＳ Ｐゴシック" panose="020B0600070205080204" pitchFamily="50" charset="-128"/>
              </a:rPr>
              <a:t>mv ./fit_func.dat ./</a:t>
            </a:r>
            <a:r>
              <a:rPr kumimoji="1" lang="en-US" altLang="ja-JP" dirty="0">
                <a:solidFill>
                  <a:srgbClr val="FF0000"/>
                </a:solidFill>
                <a:latin typeface="ＭＳ Ｐゴシック" panose="020B0600070205080204" pitchFamily="50" charset="-128"/>
                <a:ea typeface="ＭＳ Ｐゴシック" panose="020B0600070205080204" pitchFamily="50" charset="-128"/>
              </a:rPr>
              <a:t>Suke_rits1</a:t>
            </a:r>
            <a:r>
              <a:rPr kumimoji="1" lang="fr-FR" altLang="ja-JP" dirty="0">
                <a:latin typeface="ＭＳ Ｐゴシック" panose="020B0600070205080204" pitchFamily="50" charset="-128"/>
                <a:ea typeface="ＭＳ Ｐゴシック" panose="020B0600070205080204" pitchFamily="50" charset="-128"/>
              </a:rPr>
              <a:t>.fit</a:t>
            </a:r>
          </a:p>
          <a:p>
            <a:r>
              <a:rPr kumimoji="1" lang="fr-FR" altLang="ja-JP" dirty="0">
                <a:latin typeface="ＭＳ Ｐゴシック" panose="020B0600070205080204" pitchFamily="50" charset="-128"/>
                <a:ea typeface="ＭＳ Ｐゴシック" panose="020B0600070205080204" pitchFamily="50" charset="-128"/>
              </a:rPr>
              <a:t>mv ./fit_para.dat ./</a:t>
            </a:r>
            <a:r>
              <a:rPr kumimoji="1" lang="en-US" altLang="ja-JP" dirty="0">
                <a:solidFill>
                  <a:srgbClr val="FF0000"/>
                </a:solidFill>
                <a:latin typeface="ＭＳ Ｐゴシック" panose="020B0600070205080204" pitchFamily="50" charset="-128"/>
                <a:ea typeface="ＭＳ Ｐゴシック" panose="020B0600070205080204" pitchFamily="50" charset="-128"/>
              </a:rPr>
              <a:t>Suke_rits1</a:t>
            </a:r>
            <a:r>
              <a:rPr kumimoji="1" lang="fr-FR" altLang="ja-JP" dirty="0">
                <a:latin typeface="ＭＳ Ｐゴシック" panose="020B0600070205080204" pitchFamily="50" charset="-128"/>
                <a:ea typeface="ＭＳ Ｐゴシック" panose="020B0600070205080204" pitchFamily="50" charset="-128"/>
              </a:rPr>
              <a:t>.par</a:t>
            </a:r>
          </a:p>
          <a:p>
            <a:r>
              <a:rPr kumimoji="1" lang="en-US" altLang="ja-JP" dirty="0">
                <a:latin typeface="ＭＳ Ｐゴシック" panose="020B0600070205080204" pitchFamily="50" charset="-128"/>
                <a:ea typeface="ＭＳ Ｐゴシック" panose="020B0600070205080204" pitchFamily="50" charset="-128"/>
              </a:rPr>
              <a:t>./rietveldcc.exe ./</a:t>
            </a:r>
            <a:r>
              <a:rPr kumimoji="1" lang="en-US" altLang="ja-JP" dirty="0">
                <a:solidFill>
                  <a:srgbClr val="0000FF"/>
                </a:solidFill>
                <a:latin typeface="ＭＳ Ｐゴシック" panose="020B0600070205080204" pitchFamily="50" charset="-128"/>
                <a:ea typeface="ＭＳ Ｐゴシック" panose="020B0600070205080204" pitchFamily="50" charset="-128"/>
              </a:rPr>
              <a:t>Suke_rits2.inp</a:t>
            </a:r>
            <a:r>
              <a:rPr kumimoji="1" lang="en-US" altLang="ja-JP" dirty="0">
                <a:latin typeface="ＭＳ Ｐゴシック" panose="020B0600070205080204" pitchFamily="50" charset="-128"/>
                <a:ea typeface="ＭＳ Ｐゴシック" panose="020B0600070205080204" pitchFamily="50" charset="-128"/>
              </a:rPr>
              <a:t> ./</a:t>
            </a:r>
            <a:r>
              <a:rPr kumimoji="1" lang="en-US" altLang="ja-JP" i="1" dirty="0">
                <a:latin typeface="ＭＳ Ｐゴシック" panose="020B0600070205080204" pitchFamily="50" charset="-128"/>
                <a:ea typeface="ＭＳ Ｐゴシック" panose="020B0600070205080204" pitchFamily="50" charset="-128"/>
              </a:rPr>
              <a:t>path</a:t>
            </a:r>
            <a:r>
              <a:rPr kumimoji="1" lang="en-US" altLang="ja-JP" dirty="0">
                <a:latin typeface="ＭＳ Ｐゴシック" panose="020B0600070205080204" pitchFamily="50" charset="-128"/>
                <a:ea typeface="ＭＳ Ｐゴシック" panose="020B0600070205080204" pitchFamily="50" charset="-128"/>
              </a:rPr>
              <a:t>/</a:t>
            </a:r>
            <a:r>
              <a:rPr kumimoji="1" lang="en-US" altLang="ja-JP" dirty="0">
                <a:solidFill>
                  <a:schemeClr val="accent2"/>
                </a:solidFill>
                <a:latin typeface="ＭＳ Ｐゴシック" panose="020B0600070205080204" pitchFamily="50" charset="-128"/>
                <a:ea typeface="ＭＳ Ｐゴシック" panose="020B0600070205080204" pitchFamily="50" charset="-128"/>
              </a:rPr>
              <a:t>index_B.dat</a:t>
            </a:r>
          </a:p>
          <a:p>
            <a:r>
              <a:rPr kumimoji="1" lang="fr-FR" altLang="ja-JP" dirty="0">
                <a:latin typeface="ＭＳ Ｐゴシック" panose="020B0600070205080204" pitchFamily="50" charset="-128"/>
                <a:ea typeface="ＭＳ Ｐゴシック" panose="020B0600070205080204" pitchFamily="50" charset="-128"/>
              </a:rPr>
              <a:t>mv ./fit_func.dat ./</a:t>
            </a:r>
            <a:r>
              <a:rPr kumimoji="1" lang="en-US" altLang="ja-JP" dirty="0">
                <a:solidFill>
                  <a:srgbClr val="0000FF"/>
                </a:solidFill>
                <a:latin typeface="ＭＳ Ｐゴシック" panose="020B0600070205080204" pitchFamily="50" charset="-128"/>
                <a:ea typeface="ＭＳ Ｐゴシック" panose="020B0600070205080204" pitchFamily="50" charset="-128"/>
              </a:rPr>
              <a:t>Suke_rits2</a:t>
            </a:r>
            <a:r>
              <a:rPr kumimoji="1" lang="fr-FR" altLang="ja-JP" dirty="0">
                <a:latin typeface="ＭＳ Ｐゴシック" panose="020B0600070205080204" pitchFamily="50" charset="-128"/>
                <a:ea typeface="ＭＳ Ｐゴシック" panose="020B0600070205080204" pitchFamily="50" charset="-128"/>
              </a:rPr>
              <a:t>.fit</a:t>
            </a:r>
          </a:p>
          <a:p>
            <a:r>
              <a:rPr kumimoji="1" lang="fr-FR" altLang="ja-JP" dirty="0">
                <a:latin typeface="ＭＳ Ｐゴシック" panose="020B0600070205080204" pitchFamily="50" charset="-128"/>
                <a:ea typeface="ＭＳ Ｐゴシック" panose="020B0600070205080204" pitchFamily="50" charset="-128"/>
              </a:rPr>
              <a:t>mv ./fit_para.dat ./</a:t>
            </a:r>
            <a:r>
              <a:rPr kumimoji="1" lang="en-US" altLang="ja-JP" dirty="0">
                <a:solidFill>
                  <a:srgbClr val="0000FF"/>
                </a:solidFill>
                <a:latin typeface="ＭＳ Ｐゴシック" panose="020B0600070205080204" pitchFamily="50" charset="-128"/>
                <a:ea typeface="ＭＳ Ｐゴシック" panose="020B0600070205080204" pitchFamily="50" charset="-128"/>
              </a:rPr>
              <a:t>Suke_rits2</a:t>
            </a:r>
            <a:r>
              <a:rPr kumimoji="1" lang="fr-FR" altLang="ja-JP" dirty="0">
                <a:latin typeface="ＭＳ Ｐゴシック" panose="020B0600070205080204" pitchFamily="50" charset="-128"/>
                <a:ea typeface="ＭＳ Ｐゴシック" panose="020B0600070205080204" pitchFamily="50" charset="-128"/>
              </a:rPr>
              <a:t>.par</a:t>
            </a:r>
          </a:p>
          <a:p>
            <a:r>
              <a:rPr kumimoji="1" lang="en-US" altLang="ja-JP" dirty="0">
                <a:latin typeface="ＭＳ Ｐゴシック" panose="020B0600070205080204" pitchFamily="50" charset="-128"/>
                <a:ea typeface="ＭＳ Ｐゴシック" panose="020B0600070205080204" pitchFamily="50" charset="-128"/>
              </a:rPr>
              <a:t>./rietveldcc.exe ./</a:t>
            </a:r>
            <a:r>
              <a:rPr kumimoji="1" lang="en-US" altLang="ja-JP" dirty="0">
                <a:solidFill>
                  <a:srgbClr val="00FF00"/>
                </a:solidFill>
                <a:latin typeface="ＭＳ Ｐゴシック" panose="020B0600070205080204" pitchFamily="50" charset="-128"/>
                <a:ea typeface="ＭＳ Ｐゴシック" panose="020B0600070205080204" pitchFamily="50" charset="-128"/>
              </a:rPr>
              <a:t>Suke_rits3.inp</a:t>
            </a:r>
            <a:r>
              <a:rPr kumimoji="1" lang="en-US" altLang="ja-JP" dirty="0">
                <a:latin typeface="ＭＳ Ｐゴシック" panose="020B0600070205080204" pitchFamily="50" charset="-128"/>
                <a:ea typeface="ＭＳ Ｐゴシック" panose="020B0600070205080204" pitchFamily="50" charset="-128"/>
              </a:rPr>
              <a:t> ./</a:t>
            </a:r>
            <a:r>
              <a:rPr kumimoji="1" lang="en-US" altLang="ja-JP" i="1" dirty="0">
                <a:latin typeface="ＭＳ Ｐゴシック" panose="020B0600070205080204" pitchFamily="50" charset="-128"/>
                <a:ea typeface="ＭＳ Ｐゴシック" panose="020B0600070205080204" pitchFamily="50" charset="-128"/>
              </a:rPr>
              <a:t>path</a:t>
            </a:r>
            <a:r>
              <a:rPr kumimoji="1" lang="en-US" altLang="ja-JP" dirty="0">
                <a:latin typeface="ＭＳ Ｐゴシック" panose="020B0600070205080204" pitchFamily="50" charset="-128"/>
                <a:ea typeface="ＭＳ Ｐゴシック" panose="020B0600070205080204" pitchFamily="50" charset="-128"/>
              </a:rPr>
              <a:t>/</a:t>
            </a:r>
            <a:r>
              <a:rPr kumimoji="1" lang="en-US" altLang="ja-JP" dirty="0">
                <a:solidFill>
                  <a:schemeClr val="accent2"/>
                </a:solidFill>
                <a:latin typeface="ＭＳ Ｐゴシック" panose="020B0600070205080204" pitchFamily="50" charset="-128"/>
                <a:ea typeface="ＭＳ Ｐゴシック" panose="020B0600070205080204" pitchFamily="50" charset="-128"/>
              </a:rPr>
              <a:t>index_AB.dat</a:t>
            </a:r>
          </a:p>
          <a:p>
            <a:r>
              <a:rPr kumimoji="1" lang="fr-FR" altLang="ja-JP" dirty="0">
                <a:latin typeface="ＭＳ Ｐゴシック" panose="020B0600070205080204" pitchFamily="50" charset="-128"/>
                <a:ea typeface="ＭＳ Ｐゴシック" panose="020B0600070205080204" pitchFamily="50" charset="-128"/>
              </a:rPr>
              <a:t>mv ./fit_func.dat ./</a:t>
            </a:r>
            <a:r>
              <a:rPr kumimoji="1" lang="en-US" altLang="ja-JP" dirty="0">
                <a:solidFill>
                  <a:srgbClr val="00FF00"/>
                </a:solidFill>
                <a:latin typeface="ＭＳ Ｐゴシック" panose="020B0600070205080204" pitchFamily="50" charset="-128"/>
                <a:ea typeface="ＭＳ Ｐゴシック" panose="020B0600070205080204" pitchFamily="50" charset="-128"/>
              </a:rPr>
              <a:t>Suke_rits3</a:t>
            </a:r>
            <a:r>
              <a:rPr kumimoji="1" lang="fr-FR" altLang="ja-JP" dirty="0">
                <a:latin typeface="ＭＳ Ｐゴシック" panose="020B0600070205080204" pitchFamily="50" charset="-128"/>
                <a:ea typeface="ＭＳ Ｐゴシック" panose="020B0600070205080204" pitchFamily="50" charset="-128"/>
              </a:rPr>
              <a:t>.fit</a:t>
            </a:r>
          </a:p>
          <a:p>
            <a:r>
              <a:rPr kumimoji="1" lang="fr-FR" altLang="ja-JP" dirty="0">
                <a:latin typeface="ＭＳ Ｐゴシック" panose="020B0600070205080204" pitchFamily="50" charset="-128"/>
                <a:ea typeface="ＭＳ Ｐゴシック" panose="020B0600070205080204" pitchFamily="50" charset="-128"/>
              </a:rPr>
              <a:t>mv ./fit_para.dat ./</a:t>
            </a:r>
            <a:r>
              <a:rPr kumimoji="1" lang="en-US" altLang="ja-JP" dirty="0">
                <a:solidFill>
                  <a:srgbClr val="00FF00"/>
                </a:solidFill>
                <a:latin typeface="ＭＳ Ｐゴシック" panose="020B0600070205080204" pitchFamily="50" charset="-128"/>
                <a:ea typeface="ＭＳ Ｐゴシック" panose="020B0600070205080204" pitchFamily="50" charset="-128"/>
              </a:rPr>
              <a:t>Suke_rits3</a:t>
            </a:r>
            <a:r>
              <a:rPr kumimoji="1" lang="fr-FR" altLang="ja-JP" dirty="0">
                <a:latin typeface="ＭＳ Ｐゴシック" panose="020B0600070205080204" pitchFamily="50" charset="-128"/>
                <a:ea typeface="ＭＳ Ｐゴシック" panose="020B0600070205080204" pitchFamily="50" charset="-128"/>
              </a:rPr>
              <a:t>.par</a:t>
            </a:r>
          </a:p>
          <a:p>
            <a:r>
              <a:rPr kumimoji="1" lang="ja-JP" altLang="en-US" dirty="0">
                <a:latin typeface="ＭＳ Ｐゴシック" panose="020B0600070205080204" pitchFamily="50" charset="-128"/>
                <a:ea typeface="ＭＳ Ｐゴシック" panose="020B0600070205080204" pitchFamily="50" charset="-128"/>
              </a:rPr>
              <a:t>という感じ。</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要するに、</a:t>
            </a:r>
            <a:r>
              <a:rPr kumimoji="1" lang="en-US" altLang="ja-JP" dirty="0">
                <a:latin typeface="ＭＳ Ｐゴシック" panose="020B0600070205080204" pitchFamily="50" charset="-128"/>
                <a:ea typeface="ＭＳ Ｐゴシック" panose="020B0600070205080204" pitchFamily="50" charset="-128"/>
              </a:rPr>
              <a:t>mask</a:t>
            </a:r>
            <a:r>
              <a:rPr kumimoji="1" lang="ja-JP" altLang="en-US" dirty="0">
                <a:latin typeface="ＭＳ Ｐゴシック" panose="020B0600070205080204" pitchFamily="50" charset="-128"/>
                <a:ea typeface="ＭＳ Ｐゴシック" panose="020B0600070205080204" pitchFamily="50" charset="-128"/>
              </a:rPr>
              <a:t>ファイルが要らなくなる代わりに、スペクトルファイルを一つづつ指定する。</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また、出力ファイル名が</a:t>
            </a:r>
            <a:r>
              <a:rPr kumimoji="1" lang="fr-FR" altLang="ja-JP" dirty="0">
                <a:latin typeface="ＭＳ Ｐゴシック" panose="020B0600070205080204" pitchFamily="50" charset="-128"/>
                <a:ea typeface="ＭＳ Ｐゴシック" panose="020B0600070205080204" pitchFamily="50" charset="-128"/>
              </a:rPr>
              <a:t>fit_func.dat</a:t>
            </a:r>
            <a:r>
              <a:rPr kumimoji="1" lang="ja-JP" altLang="en-US" dirty="0">
                <a:latin typeface="ＭＳ Ｐゴシック" panose="020B0600070205080204" pitchFamily="50" charset="-128"/>
                <a:ea typeface="ＭＳ Ｐゴシック" panose="020B0600070205080204" pitchFamily="50" charset="-128"/>
              </a:rPr>
              <a:t>と</a:t>
            </a:r>
            <a:r>
              <a:rPr kumimoji="1" lang="fr-FR" altLang="ja-JP" dirty="0">
                <a:latin typeface="ＭＳ Ｐゴシック" panose="020B0600070205080204" pitchFamily="50" charset="-128"/>
                <a:ea typeface="ＭＳ Ｐゴシック" panose="020B0600070205080204" pitchFamily="50" charset="-128"/>
              </a:rPr>
              <a:t>fit_para.dat</a:t>
            </a:r>
            <a:r>
              <a:rPr kumimoji="1" lang="ja-JP" altLang="en-US" dirty="0">
                <a:latin typeface="ＭＳ Ｐゴシック" panose="020B0600070205080204" pitchFamily="50" charset="-128"/>
                <a:ea typeface="ＭＳ Ｐゴシック" panose="020B0600070205080204" pitchFamily="50" charset="-128"/>
              </a:rPr>
              <a:t>に決め打ちされているため、</a:t>
            </a:r>
            <a:r>
              <a:rPr kumimoji="1" lang="en-US" altLang="ja-JP" dirty="0">
                <a:latin typeface="ＭＳ Ｐゴシック" panose="020B0600070205080204" pitchFamily="50" charset="-128"/>
                <a:ea typeface="ＭＳ Ｐゴシック" panose="020B0600070205080204" pitchFamily="50" charset="-128"/>
              </a:rPr>
              <a:t>mv</a:t>
            </a:r>
            <a:r>
              <a:rPr kumimoji="1" lang="ja-JP" altLang="en-US" dirty="0">
                <a:latin typeface="ＭＳ Ｐゴシック" panose="020B0600070205080204" pitchFamily="50" charset="-128"/>
                <a:ea typeface="ＭＳ Ｐゴシック" panose="020B0600070205080204" pitchFamily="50" charset="-128"/>
              </a:rPr>
              <a:t>コマンドでリネームすること（</a:t>
            </a:r>
            <a:r>
              <a:rPr kumimoji="1" lang="en-US" altLang="ja-JP" dirty="0">
                <a:latin typeface="ＭＳ Ｐゴシック" panose="020B0600070205080204" pitchFamily="50" charset="-128"/>
                <a:ea typeface="ＭＳ Ｐゴシック" panose="020B0600070205080204" pitchFamily="50" charset="-128"/>
              </a:rPr>
              <a:t>mv</a:t>
            </a:r>
            <a:r>
              <a:rPr kumimoji="1" lang="ja-JP" altLang="en-US" dirty="0">
                <a:latin typeface="ＭＳ Ｐゴシック" panose="020B0600070205080204" pitchFamily="50" charset="-128"/>
                <a:ea typeface="ＭＳ Ｐゴシック" panose="020B0600070205080204" pitchFamily="50" charset="-128"/>
              </a:rPr>
              <a:t>しないとオーバーライトされます）。</a:t>
            </a:r>
            <a:endParaRPr kumimoji="1" lang="en-US" altLang="ja-JP"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EDGE</a:t>
            </a:r>
            <a:r>
              <a:rPr kumimoji="1" lang="ja-JP" altLang="en-US" dirty="0">
                <a:latin typeface="ＭＳ Ｐゴシック" panose="020B0600070205080204" pitchFamily="50" charset="-128"/>
                <a:ea typeface="ＭＳ Ｐゴシック" panose="020B0600070205080204" pitchFamily="50" charset="-128"/>
              </a:rPr>
              <a:t>を実行するなら、</a:t>
            </a:r>
            <a:r>
              <a:rPr kumimoji="1" lang="en-US" altLang="ja-JP" dirty="0">
                <a:latin typeface="ＭＳ Ｐゴシック" panose="020B0600070205080204" pitchFamily="50" charset="-128"/>
                <a:ea typeface="ＭＳ Ｐゴシック" panose="020B0600070205080204" pitchFamily="50" charset="-128"/>
              </a:rPr>
              <a:t>rietveldcc.exe</a:t>
            </a:r>
            <a:r>
              <a:rPr kumimoji="1" lang="ja-JP" altLang="en-US" dirty="0">
                <a:latin typeface="ＭＳ Ｐゴシック" panose="020B0600070205080204" pitchFamily="50" charset="-128"/>
                <a:ea typeface="ＭＳ Ｐゴシック" panose="020B0600070205080204" pitchFamily="50" charset="-128"/>
              </a:rPr>
              <a:t>を</a:t>
            </a:r>
            <a:r>
              <a:rPr kumimoji="1" lang="en-US" altLang="ja-JP" dirty="0">
                <a:latin typeface="ＭＳ Ｐゴシック" panose="020B0600070205080204" pitchFamily="50" charset="-128"/>
                <a:ea typeface="ＭＳ Ｐゴシック" panose="020B0600070205080204" pitchFamily="50" charset="-128"/>
              </a:rPr>
              <a:t>edgecc.exe</a:t>
            </a:r>
            <a:r>
              <a:rPr kumimoji="1" lang="ja-JP" altLang="en-US" dirty="0">
                <a:latin typeface="ＭＳ Ｐゴシック" panose="020B0600070205080204" pitchFamily="50" charset="-128"/>
                <a:ea typeface="ＭＳ Ｐゴシック" panose="020B0600070205080204" pitchFamily="50" charset="-128"/>
              </a:rPr>
              <a:t>に変更し、初期値ファイルも</a:t>
            </a:r>
            <a:r>
              <a:rPr kumimoji="1" lang="en-US" altLang="ja-JP" dirty="0">
                <a:latin typeface="ＭＳ Ｐゴシック" panose="020B0600070205080204" pitchFamily="50" charset="-128"/>
                <a:ea typeface="ＭＳ Ｐゴシック" panose="020B0600070205080204" pitchFamily="50" charset="-128"/>
              </a:rPr>
              <a:t>edge</a:t>
            </a:r>
            <a:r>
              <a:rPr kumimoji="1" lang="ja-JP" altLang="en-US" dirty="0">
                <a:latin typeface="ＭＳ Ｐゴシック" panose="020B0600070205080204" pitchFamily="50" charset="-128"/>
                <a:ea typeface="ＭＳ Ｐゴシック" panose="020B0600070205080204" pitchFamily="50" charset="-128"/>
              </a:rPr>
              <a:t>用のものを指定する。</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19" name="四角形: 角を丸くする 18">
            <a:extLst>
              <a:ext uri="{FF2B5EF4-FFF2-40B4-BE49-F238E27FC236}">
                <a16:creationId xmlns:a16="http://schemas.microsoft.com/office/drawing/2014/main" id="{2BA1FF99-2993-3A17-224B-0AEE67CB654F}"/>
              </a:ext>
            </a:extLst>
          </p:cNvPr>
          <p:cNvSpPr/>
          <p:nvPr/>
        </p:nvSpPr>
        <p:spPr>
          <a:xfrm>
            <a:off x="6783099" y="5848761"/>
            <a:ext cx="1417012"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RITS2.exe</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20" name="四角形: 角を丸くする 19">
            <a:extLst>
              <a:ext uri="{FF2B5EF4-FFF2-40B4-BE49-F238E27FC236}">
                <a16:creationId xmlns:a16="http://schemas.microsoft.com/office/drawing/2014/main" id="{D1E0EEE7-607A-EE08-779A-CBDE08BF7D32}"/>
              </a:ext>
            </a:extLst>
          </p:cNvPr>
          <p:cNvSpPr/>
          <p:nvPr/>
        </p:nvSpPr>
        <p:spPr>
          <a:xfrm>
            <a:off x="6783099" y="6298916"/>
            <a:ext cx="967707"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err="1">
                <a:solidFill>
                  <a:srgbClr val="FF0000"/>
                </a:solidFill>
                <a:latin typeface="ＭＳ Ｐゴシック" panose="020B0600070205080204" pitchFamily="50" charset="-128"/>
                <a:ea typeface="ＭＳ Ｐゴシック" panose="020B0600070205080204" pitchFamily="50" charset="-128"/>
              </a:rPr>
              <a:t>spgra</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Tree>
    <p:extLst>
      <p:ext uri="{BB962C8B-B14F-4D97-AF65-F5344CB8AC3E}">
        <p14:creationId xmlns:p14="http://schemas.microsoft.com/office/powerpoint/2010/main" val="407657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BB96B-1B26-5620-8B91-0F4FEA88A041}"/>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591E9A9-B6C6-7DFA-2310-0FF7187957DC}"/>
              </a:ext>
            </a:extLst>
          </p:cNvPr>
          <p:cNvSpPr txBox="1"/>
          <p:nvPr/>
        </p:nvSpPr>
        <p:spPr>
          <a:xfrm>
            <a:off x="3585993" y="118944"/>
            <a:ext cx="1972015"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計算速度について</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2" name="四角形: 角を丸くする 1">
            <a:extLst>
              <a:ext uri="{FF2B5EF4-FFF2-40B4-BE49-F238E27FC236}">
                <a16:creationId xmlns:a16="http://schemas.microsoft.com/office/drawing/2014/main" id="{7D5677F5-33C3-24FC-1E6E-0CCA6D4465F0}"/>
              </a:ext>
            </a:extLst>
          </p:cNvPr>
          <p:cNvSpPr/>
          <p:nvPr/>
        </p:nvSpPr>
        <p:spPr>
          <a:xfrm>
            <a:off x="1055642" y="1139368"/>
            <a:ext cx="7032716" cy="574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27000" rIns="0" bIns="0" rtlCol="0" anchor="ctr" anchorCtr="0">
            <a:spAutoFit/>
          </a:bodyPr>
          <a:lstStyle/>
          <a:p>
            <a:r>
              <a:rPr kumimoji="1" lang="en-US" altLang="ja-JP" sz="1600" dirty="0">
                <a:solidFill>
                  <a:schemeClr val="tx1"/>
                </a:solidFill>
                <a:latin typeface="Arial" panose="020B0604020202020204" pitchFamily="34" charset="0"/>
                <a:cs typeface="Arial" panose="020B0604020202020204" pitchFamily="34" charset="0"/>
              </a:rPr>
              <a:t>rietveldcc2.exe</a:t>
            </a:r>
            <a:r>
              <a:rPr kumimoji="1" lang="ja-JP" altLang="en-US" sz="1600" dirty="0">
                <a:solidFill>
                  <a:schemeClr val="tx1"/>
                </a:solidFill>
                <a:latin typeface="Arial" panose="020B0604020202020204" pitchFamily="34" charset="0"/>
                <a:cs typeface="Arial" panose="020B0604020202020204" pitchFamily="34" charset="0"/>
              </a:rPr>
              <a:t>と</a:t>
            </a:r>
            <a:r>
              <a:rPr kumimoji="1" lang="en-US" altLang="ja-JP" sz="1600" dirty="0">
                <a:solidFill>
                  <a:schemeClr val="tx1"/>
                </a:solidFill>
                <a:latin typeface="Arial" panose="020B0604020202020204" pitchFamily="34" charset="0"/>
                <a:cs typeface="Arial" panose="020B0604020202020204" pitchFamily="34" charset="0"/>
              </a:rPr>
              <a:t>rietveldcc2.o</a:t>
            </a:r>
            <a:r>
              <a:rPr kumimoji="1" lang="ja-JP" altLang="en-US" sz="1600" dirty="0">
                <a:solidFill>
                  <a:schemeClr val="tx1"/>
                </a:solidFill>
                <a:latin typeface="Arial" panose="020B0604020202020204" pitchFamily="34" charset="0"/>
                <a:cs typeface="Arial" panose="020B0604020202020204" pitchFamily="34" charset="0"/>
              </a:rPr>
              <a:t>では、スレッド数にかかわらず、明らかに</a:t>
            </a:r>
            <a:r>
              <a:rPr kumimoji="1" lang="en-US" altLang="ja-JP" sz="1600" dirty="0">
                <a:solidFill>
                  <a:schemeClr val="tx1"/>
                </a:solidFill>
                <a:latin typeface="Arial" panose="020B0604020202020204" pitchFamily="34" charset="0"/>
                <a:cs typeface="Arial" panose="020B0604020202020204" pitchFamily="34" charset="0"/>
              </a:rPr>
              <a:t>rietveldcc2.exe</a:t>
            </a:r>
            <a:r>
              <a:rPr kumimoji="1" lang="ja-JP" altLang="en-US" sz="1600" dirty="0">
                <a:solidFill>
                  <a:schemeClr val="tx1"/>
                </a:solidFill>
                <a:latin typeface="Arial" panose="020B0604020202020204" pitchFamily="34" charset="0"/>
                <a:cs typeface="Arial" panose="020B0604020202020204" pitchFamily="34" charset="0"/>
              </a:rPr>
              <a:t>のほうが早いです。</a:t>
            </a:r>
          </a:p>
        </p:txBody>
      </p:sp>
      <p:sp>
        <p:nvSpPr>
          <p:cNvPr id="5" name="四角形: 角を丸くする 4">
            <a:extLst>
              <a:ext uri="{FF2B5EF4-FFF2-40B4-BE49-F238E27FC236}">
                <a16:creationId xmlns:a16="http://schemas.microsoft.com/office/drawing/2014/main" id="{C1FF90D7-5145-BBD6-27BB-43A8089CD2B9}"/>
              </a:ext>
            </a:extLst>
          </p:cNvPr>
          <p:cNvSpPr/>
          <p:nvPr/>
        </p:nvSpPr>
        <p:spPr>
          <a:xfrm>
            <a:off x="1055642" y="2077957"/>
            <a:ext cx="7032716" cy="574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27000" rIns="0" bIns="0" rtlCol="0" anchor="ctr" anchorCtr="0">
            <a:spAutoFit/>
          </a:bodyPr>
          <a:lstStyle/>
          <a:p>
            <a:r>
              <a:rPr kumimoji="1" lang="en-US" altLang="ja-JP" sz="1600" dirty="0">
                <a:solidFill>
                  <a:schemeClr val="tx1"/>
                </a:solidFill>
                <a:latin typeface="Arial" panose="020B0604020202020204" pitchFamily="34" charset="0"/>
                <a:cs typeface="Arial" panose="020B0604020202020204" pitchFamily="34" charset="0"/>
              </a:rPr>
              <a:t>edgecc2.exe</a:t>
            </a:r>
            <a:r>
              <a:rPr kumimoji="1" lang="ja-JP" altLang="en-US" sz="1600" dirty="0">
                <a:solidFill>
                  <a:schemeClr val="tx1"/>
                </a:solidFill>
                <a:latin typeface="Arial" panose="020B0604020202020204" pitchFamily="34" charset="0"/>
                <a:cs typeface="Arial" panose="020B0604020202020204" pitchFamily="34" charset="0"/>
              </a:rPr>
              <a:t>と</a:t>
            </a:r>
            <a:r>
              <a:rPr kumimoji="1" lang="en-US" altLang="ja-JP" sz="1600" dirty="0">
                <a:solidFill>
                  <a:schemeClr val="tx1"/>
                </a:solidFill>
                <a:latin typeface="Arial" panose="020B0604020202020204" pitchFamily="34" charset="0"/>
                <a:cs typeface="Arial" panose="020B0604020202020204" pitchFamily="34" charset="0"/>
              </a:rPr>
              <a:t>edgecc2.o</a:t>
            </a:r>
            <a:r>
              <a:rPr kumimoji="1" lang="ja-JP" altLang="en-US" sz="1600" dirty="0">
                <a:solidFill>
                  <a:schemeClr val="tx1"/>
                </a:solidFill>
                <a:latin typeface="Arial" panose="020B0604020202020204" pitchFamily="34" charset="0"/>
                <a:cs typeface="Arial" panose="020B0604020202020204" pitchFamily="34" charset="0"/>
              </a:rPr>
              <a:t>では、</a:t>
            </a:r>
            <a:r>
              <a:rPr kumimoji="1" lang="en-US" altLang="ja-JP" sz="1600" dirty="0">
                <a:solidFill>
                  <a:schemeClr val="tx1"/>
                </a:solidFill>
                <a:latin typeface="Arial" panose="020B0604020202020204" pitchFamily="34" charset="0"/>
                <a:cs typeface="Arial" panose="020B0604020202020204" pitchFamily="34" charset="0"/>
              </a:rPr>
              <a:t>edgecc2.o</a:t>
            </a:r>
            <a:r>
              <a:rPr kumimoji="1" lang="ja-JP" altLang="en-US" sz="1600" dirty="0">
                <a:solidFill>
                  <a:schemeClr val="tx1"/>
                </a:solidFill>
                <a:latin typeface="Arial" panose="020B0604020202020204" pitchFamily="34" charset="0"/>
                <a:cs typeface="Arial" panose="020B0604020202020204" pitchFamily="34" charset="0"/>
              </a:rPr>
              <a:t>のほうが早いです。以下に検証例を示します。</a:t>
            </a:r>
            <a:r>
              <a:rPr kumimoji="1" lang="en-US" altLang="ja-JP" sz="1600" dirty="0">
                <a:solidFill>
                  <a:schemeClr val="tx1"/>
                </a:solidFill>
                <a:latin typeface="Arial" panose="020B0604020202020204" pitchFamily="34" charset="0"/>
                <a:cs typeface="Arial" panose="020B0604020202020204" pitchFamily="34" charset="0"/>
              </a:rPr>
              <a:t>Ryzen 5700G</a:t>
            </a:r>
            <a:r>
              <a:rPr kumimoji="1" lang="ja-JP" altLang="en-US" sz="1600" dirty="0">
                <a:solidFill>
                  <a:schemeClr val="tx1"/>
                </a:solidFill>
                <a:latin typeface="Arial" panose="020B0604020202020204" pitchFamily="34" charset="0"/>
                <a:cs typeface="Arial" panose="020B0604020202020204" pitchFamily="34" charset="0"/>
              </a:rPr>
              <a:t>は</a:t>
            </a:r>
            <a:r>
              <a:rPr kumimoji="1" lang="en-US" altLang="ja-JP" sz="1600" dirty="0">
                <a:solidFill>
                  <a:schemeClr val="tx1"/>
                </a:solidFill>
                <a:latin typeface="Arial" panose="020B0604020202020204" pitchFamily="34" charset="0"/>
                <a:cs typeface="Arial" panose="020B0604020202020204" pitchFamily="34" charset="0"/>
              </a:rPr>
              <a:t>8</a:t>
            </a:r>
            <a:r>
              <a:rPr kumimoji="1" lang="ja-JP" altLang="en-US" sz="1600" dirty="0">
                <a:solidFill>
                  <a:schemeClr val="tx1"/>
                </a:solidFill>
                <a:latin typeface="Arial" panose="020B0604020202020204" pitchFamily="34" charset="0"/>
                <a:cs typeface="Arial" panose="020B0604020202020204" pitchFamily="34" charset="0"/>
              </a:rPr>
              <a:t>コア</a:t>
            </a:r>
            <a:r>
              <a:rPr kumimoji="1" lang="en-US" altLang="ja-JP" sz="1600" dirty="0">
                <a:solidFill>
                  <a:schemeClr val="tx1"/>
                </a:solidFill>
                <a:latin typeface="Arial" panose="020B0604020202020204" pitchFamily="34" charset="0"/>
                <a:cs typeface="Arial" panose="020B0604020202020204" pitchFamily="34" charset="0"/>
              </a:rPr>
              <a:t>16</a:t>
            </a:r>
            <a:r>
              <a:rPr kumimoji="1" lang="ja-JP" altLang="en-US" sz="1600" dirty="0">
                <a:solidFill>
                  <a:schemeClr val="tx1"/>
                </a:solidFill>
                <a:latin typeface="Arial" panose="020B0604020202020204" pitchFamily="34" charset="0"/>
                <a:cs typeface="Arial" panose="020B0604020202020204" pitchFamily="34" charset="0"/>
              </a:rPr>
              <a:t>スレッドの</a:t>
            </a:r>
            <a:r>
              <a:rPr kumimoji="1" lang="en-US" altLang="ja-JP" sz="1600" dirty="0">
                <a:solidFill>
                  <a:schemeClr val="tx1"/>
                </a:solidFill>
                <a:latin typeface="Arial" panose="020B0604020202020204" pitchFamily="34" charset="0"/>
                <a:cs typeface="Arial" panose="020B0604020202020204" pitchFamily="34" charset="0"/>
              </a:rPr>
              <a:t>CPU</a:t>
            </a:r>
            <a:r>
              <a:rPr kumimoji="1" lang="ja-JP" altLang="en-US" sz="1600" dirty="0">
                <a:solidFill>
                  <a:schemeClr val="tx1"/>
                </a:solidFill>
                <a:latin typeface="Arial" panose="020B0604020202020204" pitchFamily="34" charset="0"/>
                <a:cs typeface="Arial" panose="020B0604020202020204" pitchFamily="34" charset="0"/>
              </a:rPr>
              <a:t>です。</a:t>
            </a:r>
          </a:p>
        </p:txBody>
      </p:sp>
      <p:pic>
        <p:nvPicPr>
          <p:cNvPr id="6" name="図 5">
            <a:extLst>
              <a:ext uri="{FF2B5EF4-FFF2-40B4-BE49-F238E27FC236}">
                <a16:creationId xmlns:a16="http://schemas.microsoft.com/office/drawing/2014/main" id="{49D3B2DA-05A5-F47B-E898-08A7F54A3096}"/>
              </a:ext>
            </a:extLst>
          </p:cNvPr>
          <p:cNvPicPr>
            <a:picLocks noChangeAspect="1"/>
          </p:cNvPicPr>
          <p:nvPr/>
        </p:nvPicPr>
        <p:blipFill>
          <a:blip r:embed="rId2"/>
          <a:stretch>
            <a:fillRect/>
          </a:stretch>
        </p:blipFill>
        <p:spPr>
          <a:xfrm>
            <a:off x="1530858" y="3401835"/>
            <a:ext cx="6082284" cy="3352800"/>
          </a:xfrm>
          <a:prstGeom prst="rect">
            <a:avLst/>
          </a:prstGeom>
        </p:spPr>
      </p:pic>
      <p:pic>
        <p:nvPicPr>
          <p:cNvPr id="8" name="図 7">
            <a:extLst>
              <a:ext uri="{FF2B5EF4-FFF2-40B4-BE49-F238E27FC236}">
                <a16:creationId xmlns:a16="http://schemas.microsoft.com/office/drawing/2014/main" id="{7FE5D40A-E23C-5C09-1D24-6641437E8BCD}"/>
              </a:ext>
            </a:extLst>
          </p:cNvPr>
          <p:cNvPicPr>
            <a:picLocks noChangeAspect="1"/>
          </p:cNvPicPr>
          <p:nvPr/>
        </p:nvPicPr>
        <p:blipFill>
          <a:blip r:embed="rId3"/>
          <a:stretch>
            <a:fillRect/>
          </a:stretch>
        </p:blipFill>
        <p:spPr>
          <a:xfrm>
            <a:off x="1476375" y="2768896"/>
            <a:ext cx="6191250" cy="495300"/>
          </a:xfrm>
          <a:prstGeom prst="rect">
            <a:avLst/>
          </a:prstGeom>
        </p:spPr>
      </p:pic>
    </p:spTree>
    <p:extLst>
      <p:ext uri="{BB962C8B-B14F-4D97-AF65-F5344CB8AC3E}">
        <p14:creationId xmlns:p14="http://schemas.microsoft.com/office/powerpoint/2010/main" val="1658242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2FF86-20AD-6C9B-8C01-25734A6A2CB7}"/>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3B6D877-0303-C384-40C8-043B567AD120}"/>
              </a:ext>
            </a:extLst>
          </p:cNvPr>
          <p:cNvSpPr txBox="1"/>
          <p:nvPr/>
        </p:nvSpPr>
        <p:spPr>
          <a:xfrm>
            <a:off x="1121376" y="118944"/>
            <a:ext cx="6901248" cy="369332"/>
          </a:xfrm>
          <a:prstGeom prst="rect">
            <a:avLst/>
          </a:prstGeom>
          <a:noFill/>
        </p:spPr>
        <p:txBody>
          <a:bodyPr wrap="none" rtlCol="0">
            <a:spAutoFit/>
          </a:bodyPr>
          <a:lstStyle/>
          <a:p>
            <a:r>
              <a:rPr kumimoji="1" lang="en-US" altLang="ja-JP">
                <a:latin typeface="ＭＳ Ｐゴシック" panose="020B0600070205080204" pitchFamily="50" charset="-128"/>
                <a:ea typeface="ＭＳ Ｐゴシック" panose="020B0600070205080204" pitchFamily="50" charset="-128"/>
              </a:rPr>
              <a:t>gcc</a:t>
            </a:r>
            <a:r>
              <a:rPr kumimoji="1" lang="ja-JP" altLang="en-US">
                <a:latin typeface="ＭＳ Ｐゴシック" panose="020B0600070205080204" pitchFamily="50" charset="-128"/>
                <a:ea typeface="ＭＳ Ｐゴシック" panose="020B0600070205080204" pitchFamily="50" charset="-128"/>
              </a:rPr>
              <a:t>バージョンの</a:t>
            </a:r>
            <a:r>
              <a:rPr kumimoji="1" lang="en-US" altLang="ja-JP">
                <a:latin typeface="ＭＳ Ｐゴシック" panose="020B0600070205080204" pitchFamily="50" charset="-128"/>
                <a:ea typeface="ＭＳ Ｐゴシック" panose="020B0600070205080204" pitchFamily="50" charset="-128"/>
              </a:rPr>
              <a:t>rietveldcc</a:t>
            </a:r>
            <a:r>
              <a:rPr kumimoji="1" lang="ja-JP" altLang="en-US">
                <a:latin typeface="ＭＳ Ｐゴシック" panose="020B0600070205080204" pitchFamily="50" charset="-128"/>
                <a:ea typeface="ＭＳ Ｐゴシック" panose="020B0600070205080204" pitchFamily="50" charset="-128"/>
              </a:rPr>
              <a:t>、</a:t>
            </a:r>
            <a:r>
              <a:rPr kumimoji="1" lang="en-US" altLang="ja-JP">
                <a:latin typeface="ＭＳ Ｐゴシック" panose="020B0600070205080204" pitchFamily="50" charset="-128"/>
                <a:ea typeface="ＭＳ Ｐゴシック" panose="020B0600070205080204" pitchFamily="50" charset="-128"/>
              </a:rPr>
              <a:t>edgecc</a:t>
            </a:r>
            <a:r>
              <a:rPr kumimoji="1" lang="ja-JP" altLang="en-US">
                <a:latin typeface="ＭＳ Ｐゴシック" panose="020B0600070205080204" pitchFamily="50" charset="-128"/>
                <a:ea typeface="ＭＳ Ｐゴシック" panose="020B0600070205080204" pitchFamily="50" charset="-128"/>
              </a:rPr>
              <a:t>で出るかもしれないエラーについて</a:t>
            </a:r>
            <a:endParaRPr kumimoji="1" lang="en-US" altLang="ja-JP" dirty="0">
              <a:latin typeface="ＭＳ Ｐゴシック" panose="020B0600070205080204" pitchFamily="50" charset="-128"/>
              <a:ea typeface="ＭＳ Ｐゴシック" panose="020B0600070205080204" pitchFamily="50" charset="-128"/>
            </a:endParaRPr>
          </a:p>
        </p:txBody>
      </p:sp>
      <p:pic>
        <p:nvPicPr>
          <p:cNvPr id="2" name="図 1">
            <a:extLst>
              <a:ext uri="{FF2B5EF4-FFF2-40B4-BE49-F238E27FC236}">
                <a16:creationId xmlns:a16="http://schemas.microsoft.com/office/drawing/2014/main" id="{74E2C8DB-10EB-CC2E-CA95-54A226E9A60B}"/>
              </a:ext>
            </a:extLst>
          </p:cNvPr>
          <p:cNvPicPr>
            <a:picLocks noChangeAspect="1"/>
          </p:cNvPicPr>
          <p:nvPr/>
        </p:nvPicPr>
        <p:blipFill>
          <a:blip r:embed="rId2"/>
          <a:stretch>
            <a:fillRect/>
          </a:stretch>
        </p:blipFill>
        <p:spPr>
          <a:xfrm>
            <a:off x="842010" y="689477"/>
            <a:ext cx="7459980" cy="3901440"/>
          </a:xfrm>
          <a:prstGeom prst="rect">
            <a:avLst/>
          </a:prstGeom>
        </p:spPr>
      </p:pic>
      <p:sp>
        <p:nvSpPr>
          <p:cNvPr id="5" name="四角形: 角を丸くする 4">
            <a:extLst>
              <a:ext uri="{FF2B5EF4-FFF2-40B4-BE49-F238E27FC236}">
                <a16:creationId xmlns:a16="http://schemas.microsoft.com/office/drawing/2014/main" id="{99E9A672-4EDA-411C-C982-68D2A3F255DE}"/>
              </a:ext>
            </a:extLst>
          </p:cNvPr>
          <p:cNvSpPr/>
          <p:nvPr/>
        </p:nvSpPr>
        <p:spPr>
          <a:xfrm>
            <a:off x="989908" y="1910383"/>
            <a:ext cx="7032716" cy="19370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27000" rIns="0" bIns="0" rtlCol="0" anchor="t" anchorCtr="0">
            <a:spAutoFit/>
          </a:bodyPr>
          <a:lstStyle/>
          <a:p>
            <a:r>
              <a:rPr kumimoji="1" lang="en-US" altLang="ja-JP" sz="1600">
                <a:solidFill>
                  <a:schemeClr val="tx1"/>
                </a:solidFill>
                <a:latin typeface="Arial" panose="020B0604020202020204" pitchFamily="34" charset="0"/>
                <a:cs typeface="Arial" panose="020B0604020202020204" pitchFamily="34" charset="0"/>
              </a:rPr>
              <a:t>libgomp.so.1</a:t>
            </a:r>
            <a:r>
              <a:rPr kumimoji="1" lang="ja-JP" altLang="en-US" sz="1600">
                <a:solidFill>
                  <a:schemeClr val="tx1"/>
                </a:solidFill>
                <a:latin typeface="Arial" panose="020B0604020202020204" pitchFamily="34" charset="0"/>
                <a:cs typeface="Arial" panose="020B0604020202020204" pitchFamily="34" charset="0"/>
              </a:rPr>
              <a:t>が無いと言って、プログラムが走らないことがあります。</a:t>
            </a:r>
            <a:endParaRPr kumimoji="1" lang="en-US" altLang="ja-JP" sz="1600">
              <a:solidFill>
                <a:schemeClr val="tx1"/>
              </a:solidFill>
              <a:latin typeface="Arial" panose="020B0604020202020204" pitchFamily="34" charset="0"/>
              <a:cs typeface="Arial" panose="020B0604020202020204" pitchFamily="34" charset="0"/>
            </a:endParaRPr>
          </a:p>
          <a:p>
            <a:r>
              <a:rPr kumimoji="1" lang="ja-JP" altLang="en-US" sz="1600">
                <a:solidFill>
                  <a:schemeClr val="tx1"/>
                </a:solidFill>
                <a:latin typeface="Arial" panose="020B0604020202020204" pitchFamily="34" charset="0"/>
                <a:cs typeface="Arial" panose="020B0604020202020204" pitchFamily="34" charset="0"/>
              </a:rPr>
              <a:t>文字通りの意味ですが、この場合は</a:t>
            </a:r>
            <a:endParaRPr kumimoji="1" lang="en-US" altLang="ja-JP" sz="1600">
              <a:solidFill>
                <a:schemeClr val="tx1"/>
              </a:solidFill>
              <a:latin typeface="Arial" panose="020B0604020202020204" pitchFamily="34" charset="0"/>
              <a:cs typeface="Arial" panose="020B0604020202020204" pitchFamily="34" charset="0"/>
            </a:endParaRPr>
          </a:p>
          <a:p>
            <a:r>
              <a:rPr kumimoji="1" lang="ja-JP" altLang="en-US" sz="1600">
                <a:solidFill>
                  <a:schemeClr val="tx1"/>
                </a:solidFill>
                <a:latin typeface="Arial" panose="020B0604020202020204" pitchFamily="34" charset="0"/>
                <a:cs typeface="Arial" panose="020B0604020202020204" pitchFamily="34" charset="0"/>
              </a:rPr>
              <a:t>そのターミナルの画面で、以下のようにコマンドを打って下さい。</a:t>
            </a:r>
          </a:p>
          <a:p>
            <a:endParaRPr kumimoji="1" lang="ja-JP" altLang="en-US" sz="1600">
              <a:solidFill>
                <a:schemeClr val="tx1"/>
              </a:solidFill>
              <a:latin typeface="Arial" panose="020B0604020202020204" pitchFamily="34" charset="0"/>
              <a:cs typeface="Arial" panose="020B0604020202020204" pitchFamily="34" charset="0"/>
            </a:endParaRPr>
          </a:p>
          <a:p>
            <a:r>
              <a:rPr kumimoji="1" lang="en-US" altLang="ja-JP" sz="1600" b="1">
                <a:solidFill>
                  <a:schemeClr val="tx1"/>
                </a:solidFill>
                <a:latin typeface="Arial" panose="020B0604020202020204" pitchFamily="34" charset="0"/>
                <a:cs typeface="Arial" panose="020B0604020202020204" pitchFamily="34" charset="0"/>
              </a:rPr>
              <a:t>$ sudo apt install libgomp1</a:t>
            </a:r>
          </a:p>
          <a:p>
            <a:endParaRPr kumimoji="1" lang="en-US" altLang="ja-JP" sz="1600">
              <a:solidFill>
                <a:schemeClr val="tx1"/>
              </a:solidFill>
              <a:latin typeface="Arial" panose="020B0604020202020204" pitchFamily="34" charset="0"/>
              <a:cs typeface="Arial" panose="020B0604020202020204" pitchFamily="34" charset="0"/>
            </a:endParaRPr>
          </a:p>
          <a:p>
            <a:r>
              <a:rPr kumimoji="1" lang="ja-JP" altLang="en-US" sz="1600">
                <a:solidFill>
                  <a:schemeClr val="tx1"/>
                </a:solidFill>
                <a:latin typeface="Arial" panose="020B0604020202020204" pitchFamily="34" charset="0"/>
                <a:cs typeface="Arial" panose="020B0604020202020204" pitchFamily="34" charset="0"/>
              </a:rPr>
              <a:t>これで</a:t>
            </a:r>
            <a:r>
              <a:rPr kumimoji="1" lang="en-US" altLang="ja-JP" sz="1600">
                <a:solidFill>
                  <a:schemeClr val="tx1"/>
                </a:solidFill>
                <a:latin typeface="Arial" panose="020B0604020202020204" pitchFamily="34" charset="0"/>
                <a:cs typeface="Arial" panose="020B0604020202020204" pitchFamily="34" charset="0"/>
              </a:rPr>
              <a:t>libgomp1</a:t>
            </a:r>
            <a:r>
              <a:rPr kumimoji="1" lang="ja-JP" altLang="en-US" sz="1600">
                <a:solidFill>
                  <a:schemeClr val="tx1"/>
                </a:solidFill>
                <a:latin typeface="Arial" panose="020B0604020202020204" pitchFamily="34" charset="0"/>
                <a:cs typeface="Arial" panose="020B0604020202020204" pitchFamily="34" charset="0"/>
              </a:rPr>
              <a:t>がインストールされ、プログラムが走るようになります。</a:t>
            </a:r>
            <a:endParaRPr kumimoji="1" lang="en-US" altLang="ja-JP" sz="1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686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C1AE9A36-900E-3F25-B3E4-2F6BDFB2A1DC}"/>
              </a:ext>
            </a:extLst>
          </p:cNvPr>
          <p:cNvSpPr/>
          <p:nvPr/>
        </p:nvSpPr>
        <p:spPr>
          <a:xfrm>
            <a:off x="485776" y="371480"/>
            <a:ext cx="8308181" cy="2970000"/>
          </a:xfrm>
          <a:prstGeom prst="roundRect">
            <a:avLst/>
          </a:prstGeom>
          <a:noFill/>
          <a:ln w="31750">
            <a:solidFill>
              <a:schemeClr val="accent6">
                <a:lumMod val="60000"/>
                <a:lumOff val="4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68555" tIns="34277" rIns="68555" bIns="34277" rtlCol="0" anchor="ctr">
            <a:normAutofit/>
          </a:bodyPr>
          <a:lstStyle/>
          <a:p>
            <a:pPr algn="ctr" fontAlgn="base">
              <a:spcBef>
                <a:spcPct val="0"/>
              </a:spcBef>
              <a:spcAft>
                <a:spcPct val="0"/>
              </a:spcAft>
            </a:pPr>
            <a:endParaRPr kumimoji="1" lang="en-US" sz="2400">
              <a:solidFill>
                <a:srgbClr val="000000"/>
              </a:solidFill>
            </a:endParaRPr>
          </a:p>
        </p:txBody>
      </p:sp>
      <p:sp>
        <p:nvSpPr>
          <p:cNvPr id="2" name="四角形: 角を丸くする 1">
            <a:extLst>
              <a:ext uri="{FF2B5EF4-FFF2-40B4-BE49-F238E27FC236}">
                <a16:creationId xmlns:a16="http://schemas.microsoft.com/office/drawing/2014/main" id="{CE472988-A420-5A41-4D45-114825A6FDCB}"/>
              </a:ext>
            </a:extLst>
          </p:cNvPr>
          <p:cNvSpPr/>
          <p:nvPr/>
        </p:nvSpPr>
        <p:spPr>
          <a:xfrm>
            <a:off x="3774664" y="71639"/>
            <a:ext cx="1794696" cy="571106"/>
          </a:xfrm>
          <a:prstGeom prst="roundRect">
            <a:avLst/>
          </a:prstGeom>
          <a:gradFill flip="none" rotWithShape="1">
            <a:gsLst>
              <a:gs pos="0">
                <a:srgbClr val="FFF799">
                  <a:lumMod val="0"/>
                  <a:lumOff val="100000"/>
                </a:srgbClr>
              </a:gs>
              <a:gs pos="50000">
                <a:srgbClr val="FFF799">
                  <a:lumMod val="50000"/>
                  <a:lumOff val="50000"/>
                </a:srgbClr>
              </a:gs>
              <a:gs pos="100000">
                <a:srgbClr val="FFF799"/>
              </a:gs>
            </a:gsLst>
            <a:path path="circle">
              <a:fillToRect l="50000" t="50000" r="50000" b="50000"/>
            </a:path>
            <a:tileRect/>
          </a:gradFill>
          <a:ln w="19050">
            <a:solidFill>
              <a:srgbClr val="FFFC00"/>
            </a:solidFill>
          </a:ln>
        </p:spPr>
        <p:style>
          <a:lnRef idx="1">
            <a:schemeClr val="accent1"/>
          </a:lnRef>
          <a:fillRef idx="3">
            <a:schemeClr val="accent1"/>
          </a:fillRef>
          <a:effectRef idx="2">
            <a:schemeClr val="accent1"/>
          </a:effectRef>
          <a:fontRef idx="minor">
            <a:schemeClr val="lt1"/>
          </a:fontRef>
        </p:style>
        <p:txBody>
          <a:bodyPr wrap="none" lIns="27000" tIns="27000" rIns="27000" bIns="27000" rtlCol="0" anchor="ctr">
            <a:spAutoFit/>
          </a:bodyPr>
          <a:lstStyle/>
          <a:p>
            <a:pPr algn="ctr" fontAlgn="base">
              <a:lnSpc>
                <a:spcPts val="3600"/>
              </a:lnSpc>
              <a:spcBef>
                <a:spcPct val="0"/>
              </a:spcBef>
              <a:spcAft>
                <a:spcPct val="0"/>
              </a:spcAft>
            </a:pPr>
            <a:r>
              <a:rPr kumimoji="1" lang="en-US" sz="3000" dirty="0">
                <a:solidFill>
                  <a:srgbClr val="000000"/>
                </a:solidFill>
                <a:latin typeface="Arial" charset="0"/>
                <a:cs typeface="Arial" charset="0"/>
              </a:rPr>
              <a:t>GUI-RITS</a:t>
            </a:r>
          </a:p>
        </p:txBody>
      </p:sp>
      <p:sp>
        <p:nvSpPr>
          <p:cNvPr id="3" name="四角形: 角を丸くする 2">
            <a:extLst>
              <a:ext uri="{FF2B5EF4-FFF2-40B4-BE49-F238E27FC236}">
                <a16:creationId xmlns:a16="http://schemas.microsoft.com/office/drawing/2014/main" id="{6B8BB8E2-AB58-52F1-190A-1E36320C4544}"/>
              </a:ext>
            </a:extLst>
          </p:cNvPr>
          <p:cNvSpPr/>
          <p:nvPr/>
        </p:nvSpPr>
        <p:spPr>
          <a:xfrm>
            <a:off x="1050132" y="1230803"/>
            <a:ext cx="1850231" cy="417873"/>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square" lIns="27000" tIns="27000" rIns="27000" bIns="27000">
            <a:spAutoFit/>
          </a:bodyPr>
          <a:lstStyle/>
          <a:p>
            <a:pPr marL="2052000" indent="-2052000" algn="ctr" fontAlgn="base">
              <a:spcBef>
                <a:spcPct val="0"/>
              </a:spcBef>
              <a:spcAft>
                <a:spcPct val="0"/>
              </a:spcAft>
            </a:pPr>
            <a:r>
              <a:rPr kumimoji="1" lang="en-US" sz="2100" dirty="0">
                <a:solidFill>
                  <a:srgbClr val="000000"/>
                </a:solidFill>
                <a:latin typeface="Arial" panose="020B0604020202020204" pitchFamily="34" charset="0"/>
                <a:ea typeface="Meiryo" panose="020B0604030504040204" pitchFamily="34" charset="-128"/>
                <a:cs typeface="Arial" panose="020B0604020202020204" pitchFamily="34" charset="0"/>
              </a:rPr>
              <a:t>EDGE</a:t>
            </a:r>
          </a:p>
        </p:txBody>
      </p:sp>
      <p:sp>
        <p:nvSpPr>
          <p:cNvPr id="5" name="四角形: 角を丸くする 4">
            <a:extLst>
              <a:ext uri="{FF2B5EF4-FFF2-40B4-BE49-F238E27FC236}">
                <a16:creationId xmlns:a16="http://schemas.microsoft.com/office/drawing/2014/main" id="{B0D4F7C3-DCF9-C587-449C-DF3F2BE18A1B}"/>
              </a:ext>
            </a:extLst>
          </p:cNvPr>
          <p:cNvSpPr/>
          <p:nvPr/>
        </p:nvSpPr>
        <p:spPr>
          <a:xfrm>
            <a:off x="1050132" y="2316653"/>
            <a:ext cx="1850231" cy="417873"/>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square" lIns="27000" tIns="27000" rIns="27000" bIns="27000">
            <a:spAutoFit/>
          </a:bodyPr>
          <a:lstStyle/>
          <a:p>
            <a:pPr marL="2052000" indent="-2052000" algn="ctr" fontAlgn="base">
              <a:spcBef>
                <a:spcPct val="0"/>
              </a:spcBef>
              <a:spcAft>
                <a:spcPct val="0"/>
              </a:spcAft>
            </a:pPr>
            <a:r>
              <a:rPr kumimoji="1" lang="en-US" sz="2100" dirty="0">
                <a:solidFill>
                  <a:srgbClr val="000000"/>
                </a:solidFill>
                <a:latin typeface="Arial" panose="020B0604020202020204" pitchFamily="34" charset="0"/>
                <a:ea typeface="Meiryo" panose="020B0604030504040204" pitchFamily="34" charset="-128"/>
                <a:cs typeface="Arial" panose="020B0604020202020204" pitchFamily="34" charset="0"/>
              </a:rPr>
              <a:t>EDGE2</a:t>
            </a:r>
          </a:p>
        </p:txBody>
      </p:sp>
      <p:sp>
        <p:nvSpPr>
          <p:cNvPr id="6" name="四角形: 角を丸くする 5">
            <a:extLst>
              <a:ext uri="{FF2B5EF4-FFF2-40B4-BE49-F238E27FC236}">
                <a16:creationId xmlns:a16="http://schemas.microsoft.com/office/drawing/2014/main" id="{C5D08F62-F1FD-257A-2C24-930A63DDAD45}"/>
              </a:ext>
            </a:extLst>
          </p:cNvPr>
          <p:cNvSpPr/>
          <p:nvPr/>
        </p:nvSpPr>
        <p:spPr>
          <a:xfrm>
            <a:off x="3746897" y="1230803"/>
            <a:ext cx="1850231" cy="417873"/>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wrap="square" lIns="27000" tIns="27000" rIns="27000" bIns="27000">
            <a:spAutoFit/>
          </a:bodyPr>
          <a:lstStyle/>
          <a:p>
            <a:pPr marL="2052000" indent="-2052000" algn="ctr" fontAlgn="base">
              <a:spcBef>
                <a:spcPct val="0"/>
              </a:spcBef>
              <a:spcAft>
                <a:spcPct val="0"/>
              </a:spcAft>
            </a:pPr>
            <a:r>
              <a:rPr kumimoji="1" lang="en-US" sz="2100" dirty="0">
                <a:solidFill>
                  <a:srgbClr val="000000"/>
                </a:solidFill>
                <a:latin typeface="Arial" panose="020B0604020202020204" pitchFamily="34" charset="0"/>
                <a:ea typeface="Meiryo" panose="020B0604030504040204" pitchFamily="34" charset="-128"/>
                <a:cs typeface="Arial" panose="020B0604020202020204" pitchFamily="34" charset="0"/>
              </a:rPr>
              <a:t>RITS</a:t>
            </a:r>
          </a:p>
        </p:txBody>
      </p:sp>
      <p:sp>
        <p:nvSpPr>
          <p:cNvPr id="7" name="四角形: 角を丸くする 6">
            <a:extLst>
              <a:ext uri="{FF2B5EF4-FFF2-40B4-BE49-F238E27FC236}">
                <a16:creationId xmlns:a16="http://schemas.microsoft.com/office/drawing/2014/main" id="{462C20DC-DDE8-B677-3D4C-90831B024CA0}"/>
              </a:ext>
            </a:extLst>
          </p:cNvPr>
          <p:cNvSpPr/>
          <p:nvPr/>
        </p:nvSpPr>
        <p:spPr>
          <a:xfrm>
            <a:off x="3746897" y="2316653"/>
            <a:ext cx="1850231" cy="417873"/>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wrap="square" lIns="27000" tIns="27000" rIns="27000" bIns="27000">
            <a:spAutoFit/>
          </a:bodyPr>
          <a:lstStyle/>
          <a:p>
            <a:pPr marL="2052000" indent="-2052000" algn="ctr" fontAlgn="base">
              <a:spcBef>
                <a:spcPct val="0"/>
              </a:spcBef>
              <a:spcAft>
                <a:spcPct val="0"/>
              </a:spcAft>
            </a:pPr>
            <a:r>
              <a:rPr kumimoji="1" lang="en-US" sz="2100">
                <a:solidFill>
                  <a:srgbClr val="000000"/>
                </a:solidFill>
                <a:latin typeface="Arial" panose="020B0604020202020204" pitchFamily="34" charset="0"/>
                <a:ea typeface="Meiryo" panose="020B0604030504040204" pitchFamily="34" charset="-128"/>
                <a:cs typeface="Arial" panose="020B0604020202020204" pitchFamily="34" charset="0"/>
              </a:rPr>
              <a:t>RITS2</a:t>
            </a:r>
            <a:endParaRPr kumimoji="1" lang="en-US" sz="2100" dirty="0">
              <a:solidFill>
                <a:srgbClr val="000000"/>
              </a:solidFill>
              <a:latin typeface="Arial" panose="020B0604020202020204" pitchFamily="34" charset="0"/>
              <a:ea typeface="Meiryo" panose="020B0604030504040204" pitchFamily="34" charset="-128"/>
              <a:cs typeface="Arial" panose="020B0604020202020204" pitchFamily="34" charset="0"/>
            </a:endParaRPr>
          </a:p>
        </p:txBody>
      </p:sp>
      <p:sp>
        <p:nvSpPr>
          <p:cNvPr id="8" name="四角形: 角を丸くする 7">
            <a:extLst>
              <a:ext uri="{FF2B5EF4-FFF2-40B4-BE49-F238E27FC236}">
                <a16:creationId xmlns:a16="http://schemas.microsoft.com/office/drawing/2014/main" id="{45CD7DAA-479A-C966-ADAD-AE46A178F73A}"/>
              </a:ext>
            </a:extLst>
          </p:cNvPr>
          <p:cNvSpPr/>
          <p:nvPr/>
        </p:nvSpPr>
        <p:spPr>
          <a:xfrm>
            <a:off x="6350779" y="1230803"/>
            <a:ext cx="2036001" cy="417873"/>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wrap="none" lIns="27000" tIns="27000" rIns="27000" bIns="27000">
            <a:spAutoFit/>
          </a:bodyPr>
          <a:lstStyle/>
          <a:p>
            <a:pPr marL="2052000" indent="-2052000" algn="ctr" fontAlgn="base">
              <a:spcBef>
                <a:spcPct val="0"/>
              </a:spcBef>
              <a:spcAft>
                <a:spcPct val="0"/>
              </a:spcAft>
            </a:pPr>
            <a:r>
              <a:rPr kumimoji="1" lang="en-US" sz="2100" dirty="0">
                <a:solidFill>
                  <a:srgbClr val="000000"/>
                </a:solidFill>
                <a:latin typeface="Arial" panose="020B0604020202020204" pitchFamily="34" charset="0"/>
                <a:ea typeface="Meiryo" panose="020B0604030504040204" pitchFamily="34" charset="-128"/>
                <a:cs typeface="Arial" panose="020B0604020202020204" pitchFamily="34" charset="0"/>
              </a:rPr>
              <a:t>RITS Simulation</a:t>
            </a:r>
          </a:p>
        </p:txBody>
      </p:sp>
      <p:sp>
        <p:nvSpPr>
          <p:cNvPr id="4" name="テキスト ボックス 3">
            <a:extLst>
              <a:ext uri="{FF2B5EF4-FFF2-40B4-BE49-F238E27FC236}">
                <a16:creationId xmlns:a16="http://schemas.microsoft.com/office/drawing/2014/main" id="{95DDE411-05F8-4DCC-0EE1-C21DBFE3EE31}"/>
              </a:ext>
            </a:extLst>
          </p:cNvPr>
          <p:cNvSpPr txBox="1"/>
          <p:nvPr/>
        </p:nvSpPr>
        <p:spPr>
          <a:xfrm>
            <a:off x="1196188" y="1680649"/>
            <a:ext cx="1535741" cy="235013"/>
          </a:xfrm>
          <a:prstGeom prst="rect">
            <a:avLst/>
          </a:prstGeom>
          <a:noFill/>
        </p:spPr>
        <p:txBody>
          <a:bodyPr wrap="none" lIns="0" tIns="27000" rIns="0" bIns="0" rtlCol="0">
            <a:spAutoFit/>
          </a:bodyPr>
          <a:lstStyle/>
          <a:p>
            <a:r>
              <a:rPr kumimoji="1" lang="en-US" altLang="ja-JP" sz="1350" dirty="0"/>
              <a:t>Analysis of one data</a:t>
            </a:r>
            <a:endParaRPr kumimoji="1" lang="ja-JP" altLang="en-US" sz="1350" dirty="0"/>
          </a:p>
        </p:txBody>
      </p:sp>
      <p:sp>
        <p:nvSpPr>
          <p:cNvPr id="10" name="テキスト ボックス 9">
            <a:extLst>
              <a:ext uri="{FF2B5EF4-FFF2-40B4-BE49-F238E27FC236}">
                <a16:creationId xmlns:a16="http://schemas.microsoft.com/office/drawing/2014/main" id="{1E470196-4835-9584-2438-09DEC3891D63}"/>
              </a:ext>
            </a:extLst>
          </p:cNvPr>
          <p:cNvSpPr txBox="1"/>
          <p:nvPr/>
        </p:nvSpPr>
        <p:spPr>
          <a:xfrm>
            <a:off x="3892953" y="1680649"/>
            <a:ext cx="1535741" cy="235013"/>
          </a:xfrm>
          <a:prstGeom prst="rect">
            <a:avLst/>
          </a:prstGeom>
          <a:noFill/>
        </p:spPr>
        <p:txBody>
          <a:bodyPr wrap="none" lIns="0" tIns="27000" rIns="0" bIns="0" rtlCol="0">
            <a:spAutoFit/>
          </a:bodyPr>
          <a:lstStyle/>
          <a:p>
            <a:r>
              <a:rPr kumimoji="1" lang="en-US" altLang="ja-JP" sz="1350" dirty="0"/>
              <a:t>Analysis of one data</a:t>
            </a:r>
            <a:endParaRPr kumimoji="1" lang="ja-JP" altLang="en-US" sz="1350" dirty="0"/>
          </a:p>
        </p:txBody>
      </p:sp>
      <p:sp>
        <p:nvSpPr>
          <p:cNvPr id="11" name="テキスト ボックス 10">
            <a:extLst>
              <a:ext uri="{FF2B5EF4-FFF2-40B4-BE49-F238E27FC236}">
                <a16:creationId xmlns:a16="http://schemas.microsoft.com/office/drawing/2014/main" id="{9F87EA64-C325-5B6C-7FD9-33FF0A64C503}"/>
              </a:ext>
            </a:extLst>
          </p:cNvPr>
          <p:cNvSpPr txBox="1"/>
          <p:nvPr/>
        </p:nvSpPr>
        <p:spPr>
          <a:xfrm>
            <a:off x="1282750" y="2796554"/>
            <a:ext cx="1665584" cy="235013"/>
          </a:xfrm>
          <a:prstGeom prst="rect">
            <a:avLst/>
          </a:prstGeom>
          <a:noFill/>
        </p:spPr>
        <p:txBody>
          <a:bodyPr wrap="none" lIns="0" tIns="27000" rIns="0" bIns="0" rtlCol="0">
            <a:spAutoFit/>
          </a:bodyPr>
          <a:lstStyle/>
          <a:p>
            <a:r>
              <a:rPr kumimoji="1" lang="en-US" altLang="ja-JP" sz="1350" dirty="0"/>
              <a:t>Analysis of many data</a:t>
            </a:r>
            <a:endParaRPr kumimoji="1" lang="ja-JP" altLang="en-US" sz="1350" dirty="0"/>
          </a:p>
        </p:txBody>
      </p:sp>
      <p:sp>
        <p:nvSpPr>
          <p:cNvPr id="12" name="テキスト ボックス 11">
            <a:extLst>
              <a:ext uri="{FF2B5EF4-FFF2-40B4-BE49-F238E27FC236}">
                <a16:creationId xmlns:a16="http://schemas.microsoft.com/office/drawing/2014/main" id="{AEF54A86-74DD-9EAF-62B2-A3B30479CDD4}"/>
              </a:ext>
            </a:extLst>
          </p:cNvPr>
          <p:cNvSpPr txBox="1"/>
          <p:nvPr/>
        </p:nvSpPr>
        <p:spPr>
          <a:xfrm>
            <a:off x="3979516" y="2796554"/>
            <a:ext cx="1665584" cy="235013"/>
          </a:xfrm>
          <a:prstGeom prst="rect">
            <a:avLst/>
          </a:prstGeom>
          <a:noFill/>
        </p:spPr>
        <p:txBody>
          <a:bodyPr wrap="none" lIns="0" tIns="27000" rIns="0" bIns="0" rtlCol="0">
            <a:spAutoFit/>
          </a:bodyPr>
          <a:lstStyle/>
          <a:p>
            <a:r>
              <a:rPr kumimoji="1" lang="en-US" altLang="ja-JP" sz="1350" dirty="0"/>
              <a:t>Analysis of many data</a:t>
            </a:r>
            <a:endParaRPr kumimoji="1" lang="ja-JP" altLang="en-US" sz="1350" dirty="0"/>
          </a:p>
        </p:txBody>
      </p:sp>
      <p:sp>
        <p:nvSpPr>
          <p:cNvPr id="13" name="テキスト ボックス 12">
            <a:extLst>
              <a:ext uri="{FF2B5EF4-FFF2-40B4-BE49-F238E27FC236}">
                <a16:creationId xmlns:a16="http://schemas.microsoft.com/office/drawing/2014/main" id="{C36042FD-A805-6B02-9580-82FDE4662370}"/>
              </a:ext>
            </a:extLst>
          </p:cNvPr>
          <p:cNvSpPr txBox="1"/>
          <p:nvPr/>
        </p:nvSpPr>
        <p:spPr>
          <a:xfrm>
            <a:off x="6396779" y="1680649"/>
            <a:ext cx="1944000" cy="415498"/>
          </a:xfrm>
          <a:prstGeom prst="rect">
            <a:avLst/>
          </a:prstGeom>
          <a:noFill/>
        </p:spPr>
        <p:txBody>
          <a:bodyPr wrap="square" lIns="0" tIns="0" rIns="0" bIns="0" rtlCol="0">
            <a:spAutoFit/>
          </a:bodyPr>
          <a:lstStyle/>
          <a:p>
            <a:r>
              <a:rPr kumimoji="1" lang="en-US" altLang="ja-JP" sz="1350" dirty="0"/>
              <a:t>Spectrum creation based on initial input values</a:t>
            </a:r>
          </a:p>
        </p:txBody>
      </p:sp>
      <p:sp>
        <p:nvSpPr>
          <p:cNvPr id="14" name="四角形: 角を丸くする 13">
            <a:extLst>
              <a:ext uri="{FF2B5EF4-FFF2-40B4-BE49-F238E27FC236}">
                <a16:creationId xmlns:a16="http://schemas.microsoft.com/office/drawing/2014/main" id="{201108F5-807F-F87E-94A3-598108366F12}"/>
              </a:ext>
            </a:extLst>
          </p:cNvPr>
          <p:cNvSpPr/>
          <p:nvPr/>
        </p:nvSpPr>
        <p:spPr>
          <a:xfrm>
            <a:off x="485776" y="3882404"/>
            <a:ext cx="8308181" cy="2792624"/>
          </a:xfrm>
          <a:prstGeom prst="roundRect">
            <a:avLst/>
          </a:prstGeom>
          <a:noFill/>
          <a:ln w="31750">
            <a:solidFill>
              <a:schemeClr val="accent6">
                <a:lumMod val="60000"/>
                <a:lumOff val="4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68555" tIns="34277" rIns="68555" bIns="34277" rtlCol="0" anchor="ctr">
            <a:normAutofit/>
          </a:bodyPr>
          <a:lstStyle/>
          <a:p>
            <a:pPr algn="ctr" fontAlgn="base">
              <a:spcBef>
                <a:spcPct val="0"/>
              </a:spcBef>
              <a:spcAft>
                <a:spcPct val="0"/>
              </a:spcAft>
            </a:pPr>
            <a:endParaRPr kumimoji="1" lang="en-US" sz="2400">
              <a:solidFill>
                <a:srgbClr val="000000"/>
              </a:solidFill>
            </a:endParaRPr>
          </a:p>
        </p:txBody>
      </p:sp>
      <p:sp>
        <p:nvSpPr>
          <p:cNvPr id="15" name="四角形: 角を丸くする 14">
            <a:extLst>
              <a:ext uri="{FF2B5EF4-FFF2-40B4-BE49-F238E27FC236}">
                <a16:creationId xmlns:a16="http://schemas.microsoft.com/office/drawing/2014/main" id="{D7D1DC42-7B2C-04A3-E936-C69EDD29575D}"/>
              </a:ext>
            </a:extLst>
          </p:cNvPr>
          <p:cNvSpPr/>
          <p:nvPr/>
        </p:nvSpPr>
        <p:spPr>
          <a:xfrm>
            <a:off x="3819202" y="3607552"/>
            <a:ext cx="1705621" cy="571106"/>
          </a:xfrm>
          <a:prstGeom prst="roundRect">
            <a:avLst/>
          </a:prstGeom>
          <a:gradFill flip="none" rotWithShape="1">
            <a:gsLst>
              <a:gs pos="0">
                <a:srgbClr val="FFF799">
                  <a:lumMod val="0"/>
                  <a:lumOff val="100000"/>
                </a:srgbClr>
              </a:gs>
              <a:gs pos="50000">
                <a:srgbClr val="FFF799">
                  <a:lumMod val="50000"/>
                  <a:lumOff val="50000"/>
                </a:srgbClr>
              </a:gs>
              <a:gs pos="100000">
                <a:srgbClr val="FFF799"/>
              </a:gs>
            </a:gsLst>
            <a:path path="circle">
              <a:fillToRect l="50000" t="50000" r="50000" b="50000"/>
            </a:path>
            <a:tileRect/>
          </a:gradFill>
          <a:ln w="19050">
            <a:solidFill>
              <a:srgbClr val="FFFC00"/>
            </a:solidFill>
          </a:ln>
        </p:spPr>
        <p:style>
          <a:lnRef idx="1">
            <a:schemeClr val="accent1"/>
          </a:lnRef>
          <a:fillRef idx="3">
            <a:schemeClr val="accent1"/>
          </a:fillRef>
          <a:effectRef idx="2">
            <a:schemeClr val="accent1"/>
          </a:effectRef>
          <a:fontRef idx="minor">
            <a:schemeClr val="lt1"/>
          </a:fontRef>
        </p:style>
        <p:txBody>
          <a:bodyPr wrap="none" lIns="27000" tIns="27000" rIns="27000" bIns="27000" rtlCol="0" anchor="ctr">
            <a:spAutoFit/>
          </a:bodyPr>
          <a:lstStyle/>
          <a:p>
            <a:pPr algn="ctr" fontAlgn="base">
              <a:lnSpc>
                <a:spcPts val="3600"/>
              </a:lnSpc>
              <a:spcBef>
                <a:spcPct val="0"/>
              </a:spcBef>
              <a:spcAft>
                <a:spcPct val="0"/>
              </a:spcAft>
            </a:pPr>
            <a:r>
              <a:rPr kumimoji="1" lang="en-US" sz="3000" dirty="0">
                <a:solidFill>
                  <a:srgbClr val="000000"/>
                </a:solidFill>
                <a:latin typeface="Arial" charset="0"/>
                <a:cs typeface="Arial" charset="0"/>
              </a:rPr>
              <a:t>CLI-RITS</a:t>
            </a:r>
          </a:p>
        </p:txBody>
      </p:sp>
      <p:sp>
        <p:nvSpPr>
          <p:cNvPr id="16" name="四角形: 角を丸くする 15">
            <a:extLst>
              <a:ext uri="{FF2B5EF4-FFF2-40B4-BE49-F238E27FC236}">
                <a16:creationId xmlns:a16="http://schemas.microsoft.com/office/drawing/2014/main" id="{12907823-1108-749B-55CC-AD13B619D701}"/>
              </a:ext>
            </a:extLst>
          </p:cNvPr>
          <p:cNvSpPr/>
          <p:nvPr/>
        </p:nvSpPr>
        <p:spPr>
          <a:xfrm>
            <a:off x="1050132" y="4541866"/>
            <a:ext cx="1850231" cy="417873"/>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square" lIns="27000" tIns="27000" rIns="27000" bIns="27000">
            <a:spAutoFit/>
          </a:bodyPr>
          <a:lstStyle/>
          <a:p>
            <a:pPr marL="2052000" indent="-2052000" algn="ctr" fontAlgn="base">
              <a:spcBef>
                <a:spcPct val="0"/>
              </a:spcBef>
              <a:spcAft>
                <a:spcPct val="0"/>
              </a:spcAft>
            </a:pPr>
            <a:r>
              <a:rPr kumimoji="1" lang="en-US" sz="2100" dirty="0">
                <a:solidFill>
                  <a:srgbClr val="000000"/>
                </a:solidFill>
                <a:latin typeface="Arial" panose="020B0604020202020204" pitchFamily="34" charset="0"/>
                <a:ea typeface="Meiryo" panose="020B0604030504040204" pitchFamily="34" charset="-128"/>
                <a:cs typeface="Arial" panose="020B0604020202020204" pitchFamily="34" charset="0"/>
              </a:rPr>
              <a:t>edgecc.exe</a:t>
            </a:r>
          </a:p>
        </p:txBody>
      </p:sp>
      <p:sp>
        <p:nvSpPr>
          <p:cNvPr id="17" name="四角形: 角を丸くする 16">
            <a:extLst>
              <a:ext uri="{FF2B5EF4-FFF2-40B4-BE49-F238E27FC236}">
                <a16:creationId xmlns:a16="http://schemas.microsoft.com/office/drawing/2014/main" id="{0F0D94C7-5F28-C734-2280-A1409528E0F5}"/>
              </a:ext>
            </a:extLst>
          </p:cNvPr>
          <p:cNvSpPr/>
          <p:nvPr/>
        </p:nvSpPr>
        <p:spPr>
          <a:xfrm>
            <a:off x="1050132" y="5357896"/>
            <a:ext cx="1850231" cy="775418"/>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square" lIns="27000" tIns="27000" rIns="27000" bIns="27000">
            <a:spAutoFit/>
          </a:bodyPr>
          <a:lstStyle/>
          <a:p>
            <a:pPr marL="2052000" indent="-2052000" algn="ctr" fontAlgn="base">
              <a:spcBef>
                <a:spcPct val="0"/>
              </a:spcBef>
              <a:spcAft>
                <a:spcPct val="0"/>
              </a:spcAft>
            </a:pPr>
            <a:r>
              <a:rPr kumimoji="1" lang="en-US" sz="2100" dirty="0">
                <a:solidFill>
                  <a:srgbClr val="000000"/>
                </a:solidFill>
                <a:latin typeface="Arial" panose="020B0604020202020204" pitchFamily="34" charset="0"/>
                <a:ea typeface="Meiryo" panose="020B0604030504040204" pitchFamily="34" charset="-128"/>
                <a:cs typeface="Arial" panose="020B0604020202020204" pitchFamily="34" charset="0"/>
              </a:rPr>
              <a:t>edgecc2.exe</a:t>
            </a:r>
          </a:p>
          <a:p>
            <a:pPr marL="2052000" indent="-2052000" algn="ctr" fontAlgn="base">
              <a:spcBef>
                <a:spcPct val="0"/>
              </a:spcBef>
              <a:spcAft>
                <a:spcPct val="0"/>
              </a:spcAft>
            </a:pPr>
            <a:r>
              <a:rPr kumimoji="1" lang="en-US" sz="2100" dirty="0">
                <a:solidFill>
                  <a:srgbClr val="000000"/>
                </a:solidFill>
                <a:latin typeface="Arial" panose="020B0604020202020204" pitchFamily="34" charset="0"/>
                <a:ea typeface="Meiryo" panose="020B0604030504040204" pitchFamily="34" charset="-128"/>
                <a:cs typeface="Arial" panose="020B0604020202020204" pitchFamily="34" charset="0"/>
              </a:rPr>
              <a:t>or edgecc2.o</a:t>
            </a:r>
          </a:p>
        </p:txBody>
      </p:sp>
      <p:sp>
        <p:nvSpPr>
          <p:cNvPr id="18" name="四角形: 角を丸くする 17">
            <a:extLst>
              <a:ext uri="{FF2B5EF4-FFF2-40B4-BE49-F238E27FC236}">
                <a16:creationId xmlns:a16="http://schemas.microsoft.com/office/drawing/2014/main" id="{1CBC9066-5E90-D0D7-7753-08A08EF46BDD}"/>
              </a:ext>
            </a:extLst>
          </p:cNvPr>
          <p:cNvSpPr/>
          <p:nvPr/>
        </p:nvSpPr>
        <p:spPr>
          <a:xfrm>
            <a:off x="3746897" y="4541866"/>
            <a:ext cx="1850231" cy="417873"/>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wrap="square" lIns="27000" tIns="27000" rIns="27000" bIns="27000">
            <a:spAutoFit/>
          </a:bodyPr>
          <a:lstStyle/>
          <a:p>
            <a:pPr marL="2052000" indent="-2052000" algn="ctr" fontAlgn="base">
              <a:spcBef>
                <a:spcPct val="0"/>
              </a:spcBef>
              <a:spcAft>
                <a:spcPct val="0"/>
              </a:spcAft>
            </a:pPr>
            <a:r>
              <a:rPr kumimoji="1" lang="en-US" sz="2100" dirty="0">
                <a:solidFill>
                  <a:srgbClr val="000000"/>
                </a:solidFill>
                <a:latin typeface="Arial" panose="020B0604020202020204" pitchFamily="34" charset="0"/>
                <a:ea typeface="Meiryo" panose="020B0604030504040204" pitchFamily="34" charset="-128"/>
                <a:cs typeface="Arial" panose="020B0604020202020204" pitchFamily="34" charset="0"/>
              </a:rPr>
              <a:t>rietveldcc.exe</a:t>
            </a:r>
          </a:p>
        </p:txBody>
      </p:sp>
      <p:sp>
        <p:nvSpPr>
          <p:cNvPr id="19" name="四角形: 角を丸くする 18">
            <a:extLst>
              <a:ext uri="{FF2B5EF4-FFF2-40B4-BE49-F238E27FC236}">
                <a16:creationId xmlns:a16="http://schemas.microsoft.com/office/drawing/2014/main" id="{98EFDC70-85D2-C674-A21E-BEA7FDFD4DD8}"/>
              </a:ext>
            </a:extLst>
          </p:cNvPr>
          <p:cNvSpPr/>
          <p:nvPr/>
        </p:nvSpPr>
        <p:spPr>
          <a:xfrm>
            <a:off x="3730810" y="5357896"/>
            <a:ext cx="1882405" cy="417873"/>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wrap="none" lIns="27000" tIns="27000" rIns="27000" bIns="27000">
            <a:spAutoFit/>
          </a:bodyPr>
          <a:lstStyle/>
          <a:p>
            <a:pPr marL="2052000" indent="-2052000" algn="ctr" fontAlgn="base">
              <a:spcBef>
                <a:spcPct val="0"/>
              </a:spcBef>
              <a:spcAft>
                <a:spcPct val="0"/>
              </a:spcAft>
            </a:pPr>
            <a:r>
              <a:rPr kumimoji="1" lang="en-US" sz="2100" dirty="0">
                <a:solidFill>
                  <a:srgbClr val="000000"/>
                </a:solidFill>
                <a:latin typeface="Arial" panose="020B0604020202020204" pitchFamily="34" charset="0"/>
                <a:ea typeface="Meiryo" panose="020B0604030504040204" pitchFamily="34" charset="-128"/>
                <a:cs typeface="Arial" panose="020B0604020202020204" pitchFamily="34" charset="0"/>
              </a:rPr>
              <a:t>rietveldcc2.exe</a:t>
            </a:r>
          </a:p>
        </p:txBody>
      </p:sp>
      <p:sp>
        <p:nvSpPr>
          <p:cNvPr id="20" name="四角形: 角を丸くする 19">
            <a:extLst>
              <a:ext uri="{FF2B5EF4-FFF2-40B4-BE49-F238E27FC236}">
                <a16:creationId xmlns:a16="http://schemas.microsoft.com/office/drawing/2014/main" id="{9671D750-85FF-7EC3-4180-B84CC12A8A68}"/>
              </a:ext>
            </a:extLst>
          </p:cNvPr>
          <p:cNvSpPr/>
          <p:nvPr/>
        </p:nvSpPr>
        <p:spPr>
          <a:xfrm>
            <a:off x="6427577" y="4541866"/>
            <a:ext cx="1882404" cy="417873"/>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wrap="none" lIns="27000" tIns="27000" rIns="27000" bIns="27000">
            <a:spAutoFit/>
          </a:bodyPr>
          <a:lstStyle/>
          <a:p>
            <a:pPr marL="2052000" indent="-2052000" algn="ctr" fontAlgn="base">
              <a:spcBef>
                <a:spcPct val="0"/>
              </a:spcBef>
              <a:spcAft>
                <a:spcPct val="0"/>
              </a:spcAft>
            </a:pPr>
            <a:r>
              <a:rPr kumimoji="1" lang="en-US" sz="2100" dirty="0">
                <a:solidFill>
                  <a:srgbClr val="000000"/>
                </a:solidFill>
                <a:latin typeface="Arial" panose="020B0604020202020204" pitchFamily="34" charset="0"/>
                <a:ea typeface="Meiryo" panose="020B0604030504040204" pitchFamily="34" charset="-128"/>
                <a:cs typeface="Arial" panose="020B0604020202020204" pitchFamily="34" charset="0"/>
              </a:rPr>
              <a:t>rietveldcc0.exe</a:t>
            </a:r>
          </a:p>
        </p:txBody>
      </p:sp>
      <p:sp>
        <p:nvSpPr>
          <p:cNvPr id="27" name="テキスト ボックス 26">
            <a:extLst>
              <a:ext uri="{FF2B5EF4-FFF2-40B4-BE49-F238E27FC236}">
                <a16:creationId xmlns:a16="http://schemas.microsoft.com/office/drawing/2014/main" id="{992A62B0-059B-CDF8-CF4E-E967AD651DC1}"/>
              </a:ext>
            </a:extLst>
          </p:cNvPr>
          <p:cNvSpPr txBox="1"/>
          <p:nvPr/>
        </p:nvSpPr>
        <p:spPr>
          <a:xfrm>
            <a:off x="2954528" y="6022038"/>
            <a:ext cx="5400000" cy="523220"/>
          </a:xfrm>
          <a:prstGeom prst="rect">
            <a:avLst/>
          </a:prstGeom>
          <a:noFill/>
        </p:spPr>
        <p:txBody>
          <a:bodyPr wrap="square" rtlCol="0">
            <a:spAutoFit/>
          </a:bodyPr>
          <a:lstStyle/>
          <a:p>
            <a:r>
              <a:rPr kumimoji="1" lang="en-US" altLang="ja-JP" sz="1400" dirty="0"/>
              <a:t>edgecc2.exe program may crash silently when fitting more than thousands spectra. In that case, please use edgecc2.o program.</a:t>
            </a:r>
            <a:endParaRPr kumimoji="1" lang="ja-JP" altLang="en-US" sz="1400" dirty="0"/>
          </a:p>
        </p:txBody>
      </p:sp>
    </p:spTree>
    <p:extLst>
      <p:ext uri="{BB962C8B-B14F-4D97-AF65-F5344CB8AC3E}">
        <p14:creationId xmlns:p14="http://schemas.microsoft.com/office/powerpoint/2010/main" val="1181167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926C22BA-A102-9370-52DC-E94C49BC7BF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2000" y="1071333"/>
            <a:ext cx="6400000" cy="5786667"/>
          </a:xfrm>
          <a:prstGeom prst="rect">
            <a:avLst/>
          </a:prstGeom>
        </p:spPr>
      </p:pic>
      <p:sp>
        <p:nvSpPr>
          <p:cNvPr id="2" name="四角形: 角を丸くする 1">
            <a:extLst>
              <a:ext uri="{FF2B5EF4-FFF2-40B4-BE49-F238E27FC236}">
                <a16:creationId xmlns:a16="http://schemas.microsoft.com/office/drawing/2014/main" id="{3401B4BC-99E6-953F-8BC7-20E010783CEF}"/>
              </a:ext>
            </a:extLst>
          </p:cNvPr>
          <p:cNvSpPr/>
          <p:nvPr/>
        </p:nvSpPr>
        <p:spPr>
          <a:xfrm>
            <a:off x="3013756" y="2937464"/>
            <a:ext cx="922838" cy="1404000"/>
          </a:xfrm>
          <a:prstGeom prst="roundRect">
            <a:avLst/>
          </a:prstGeom>
          <a:ln w="19050">
            <a:solidFill>
              <a:schemeClr val="accent4"/>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
        <p:nvSpPr>
          <p:cNvPr id="3" name="四角形: 角を丸くする 2">
            <a:extLst>
              <a:ext uri="{FF2B5EF4-FFF2-40B4-BE49-F238E27FC236}">
                <a16:creationId xmlns:a16="http://schemas.microsoft.com/office/drawing/2014/main" id="{2E7ADA22-233C-814E-3F62-0FADC58B29DB}"/>
              </a:ext>
            </a:extLst>
          </p:cNvPr>
          <p:cNvSpPr/>
          <p:nvPr/>
        </p:nvSpPr>
        <p:spPr>
          <a:xfrm>
            <a:off x="4214731" y="3332997"/>
            <a:ext cx="2693174" cy="612934"/>
          </a:xfrm>
          <a:prstGeom prst="roundRect">
            <a:avLst/>
          </a:prstGeom>
          <a:ln w="19050">
            <a:solidFill>
              <a:schemeClr val="accent4"/>
            </a:solidFill>
            <a:tailEnd type="arrow" w="lg" len="lg"/>
          </a:ln>
        </p:spPr>
        <p:style>
          <a:lnRef idx="1">
            <a:schemeClr val="accent1"/>
          </a:lnRef>
          <a:fillRef idx="0">
            <a:schemeClr val="accent1"/>
          </a:fillRef>
          <a:effectRef idx="0">
            <a:schemeClr val="accent1"/>
          </a:effectRef>
          <a:fontRef idx="minor">
            <a:schemeClr val="tx1"/>
          </a:fontRef>
        </p:style>
        <p:txBody>
          <a:bodyPr wrap="none" rtlCol="0" anchor="ctr">
            <a:spAutoFit/>
          </a:bodyPr>
          <a:lstStyle/>
          <a:p>
            <a:pPr algn="ctr"/>
            <a:r>
              <a:rPr kumimoji="1" lang="en-US" sz="3000" dirty="0">
                <a:solidFill>
                  <a:schemeClr val="tx1"/>
                </a:solidFill>
                <a:latin typeface="Arial" panose="020B0604020202020204" pitchFamily="34" charset="0"/>
                <a:cs typeface="Arial" panose="020B0604020202020204" pitchFamily="34" charset="0"/>
              </a:rPr>
              <a:t>CLI-RITS(gcc)</a:t>
            </a:r>
          </a:p>
        </p:txBody>
      </p:sp>
      <p:sp>
        <p:nvSpPr>
          <p:cNvPr id="6" name="テキスト ボックス 5">
            <a:extLst>
              <a:ext uri="{FF2B5EF4-FFF2-40B4-BE49-F238E27FC236}">
                <a16:creationId xmlns:a16="http://schemas.microsoft.com/office/drawing/2014/main" id="{B14C1803-00D8-90C9-14AD-19F41C84039E}"/>
              </a:ext>
            </a:extLst>
          </p:cNvPr>
          <p:cNvSpPr txBox="1"/>
          <p:nvPr/>
        </p:nvSpPr>
        <p:spPr>
          <a:xfrm>
            <a:off x="2331645" y="261337"/>
            <a:ext cx="4480712" cy="784830"/>
          </a:xfrm>
          <a:prstGeom prst="rect">
            <a:avLst/>
          </a:prstGeom>
          <a:solidFill>
            <a:schemeClr val="bg1">
              <a:alpha val="70000"/>
            </a:schemeClr>
          </a:solidFill>
        </p:spPr>
        <p:txBody>
          <a:bodyPr wrap="square" rtlCol="0">
            <a:spAutoFit/>
          </a:bodyPr>
          <a:lstStyle/>
          <a:p>
            <a:r>
              <a:rPr kumimoji="1" lang="ja-JP" altLang="en-US" sz="1500" dirty="0">
                <a:latin typeface="+mn-ea"/>
              </a:rPr>
              <a:t>パスワード付きの圧縮ファイル「</a:t>
            </a:r>
            <a:r>
              <a:rPr kumimoji="1" lang="en-US" altLang="ja-JP" sz="1500" dirty="0">
                <a:latin typeface="+mn-ea"/>
              </a:rPr>
              <a:t>GUI-RITS.zip</a:t>
            </a:r>
            <a:r>
              <a:rPr kumimoji="1" lang="ja-JP" altLang="en-US" sz="1500" dirty="0">
                <a:latin typeface="+mn-ea"/>
              </a:rPr>
              <a:t>」</a:t>
            </a:r>
            <a:r>
              <a:rPr kumimoji="1" lang="en-US" altLang="ja-JP" sz="1500" dirty="0">
                <a:latin typeface="+mn-ea"/>
              </a:rPr>
              <a:t> </a:t>
            </a:r>
            <a:r>
              <a:rPr kumimoji="1" lang="ja-JP" altLang="en-US" sz="1500" dirty="0">
                <a:latin typeface="+mn-ea"/>
              </a:rPr>
              <a:t>を解凍して出来たフォルダの中に入っています。</a:t>
            </a:r>
          </a:p>
          <a:p>
            <a:r>
              <a:rPr kumimoji="1" lang="en-US" altLang="ja-JP" sz="1500" dirty="0">
                <a:latin typeface="+mn-ea"/>
              </a:rPr>
              <a:t>*.exe</a:t>
            </a:r>
            <a:r>
              <a:rPr kumimoji="1" lang="ja-JP" altLang="en-US" sz="1500" dirty="0">
                <a:latin typeface="+mn-ea"/>
              </a:rPr>
              <a:t>と</a:t>
            </a:r>
            <a:r>
              <a:rPr kumimoji="1" lang="en-US" altLang="ja-JP" sz="1500" dirty="0">
                <a:latin typeface="+mn-ea"/>
              </a:rPr>
              <a:t>*.o</a:t>
            </a:r>
            <a:r>
              <a:rPr kumimoji="1" lang="ja-JP" altLang="en-US" sz="1500" dirty="0">
                <a:latin typeface="+mn-ea"/>
              </a:rPr>
              <a:t>の使い方はほぼ同じです。後述します。</a:t>
            </a:r>
            <a:endParaRPr kumimoji="1" lang="en-US" altLang="ja-JP" sz="1500" dirty="0">
              <a:latin typeface="+mn-ea"/>
            </a:endParaRPr>
          </a:p>
        </p:txBody>
      </p:sp>
      <p:sp>
        <p:nvSpPr>
          <p:cNvPr id="11" name="四角形: 角を丸くする 10">
            <a:extLst>
              <a:ext uri="{FF2B5EF4-FFF2-40B4-BE49-F238E27FC236}">
                <a16:creationId xmlns:a16="http://schemas.microsoft.com/office/drawing/2014/main" id="{CEAE0289-4762-B182-A740-704F02CD15EA}"/>
              </a:ext>
            </a:extLst>
          </p:cNvPr>
          <p:cNvSpPr/>
          <p:nvPr/>
        </p:nvSpPr>
        <p:spPr>
          <a:xfrm>
            <a:off x="4215624" y="4874029"/>
            <a:ext cx="3185544" cy="612934"/>
          </a:xfrm>
          <a:prstGeom prst="roundRect">
            <a:avLst/>
          </a:prstGeom>
          <a:ln w="19050">
            <a:solidFill>
              <a:schemeClr val="accent6"/>
            </a:solidFill>
            <a:tailEnd type="arrow" w="lg" len="lg"/>
          </a:ln>
        </p:spPr>
        <p:style>
          <a:lnRef idx="1">
            <a:schemeClr val="accent1"/>
          </a:lnRef>
          <a:fillRef idx="0">
            <a:schemeClr val="accent1"/>
          </a:fillRef>
          <a:effectRef idx="0">
            <a:schemeClr val="accent1"/>
          </a:effectRef>
          <a:fontRef idx="minor">
            <a:schemeClr val="tx1"/>
          </a:fontRef>
        </p:style>
        <p:txBody>
          <a:bodyPr wrap="none" rtlCol="0" anchor="ctr">
            <a:spAutoFit/>
          </a:bodyPr>
          <a:lstStyle/>
          <a:p>
            <a:pPr algn="ctr"/>
            <a:r>
              <a:rPr kumimoji="1" lang="en-US" sz="3000" dirty="0">
                <a:solidFill>
                  <a:schemeClr val="tx1"/>
                </a:solidFill>
                <a:latin typeface="Arial" panose="020B0604020202020204" pitchFamily="34" charset="0"/>
                <a:cs typeface="Arial" panose="020B0604020202020204" pitchFamily="34" charset="0"/>
              </a:rPr>
              <a:t>CLI-RITS(MSVC)</a:t>
            </a:r>
          </a:p>
        </p:txBody>
      </p:sp>
      <p:sp>
        <p:nvSpPr>
          <p:cNvPr id="12" name="四角形: 角を丸くする 11">
            <a:extLst>
              <a:ext uri="{FF2B5EF4-FFF2-40B4-BE49-F238E27FC236}">
                <a16:creationId xmlns:a16="http://schemas.microsoft.com/office/drawing/2014/main" id="{B9CD3F2B-A6C5-112F-173F-788DE227880A}"/>
              </a:ext>
            </a:extLst>
          </p:cNvPr>
          <p:cNvSpPr/>
          <p:nvPr/>
        </p:nvSpPr>
        <p:spPr>
          <a:xfrm>
            <a:off x="3013756" y="6311785"/>
            <a:ext cx="922838" cy="144000"/>
          </a:xfrm>
          <a:prstGeom prst="roundRect">
            <a:avLst/>
          </a:prstGeom>
          <a:ln w="19050">
            <a:solidFill>
              <a:schemeClr val="accent1"/>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
        <p:nvSpPr>
          <p:cNvPr id="13" name="四角形: 角を丸くする 12">
            <a:extLst>
              <a:ext uri="{FF2B5EF4-FFF2-40B4-BE49-F238E27FC236}">
                <a16:creationId xmlns:a16="http://schemas.microsoft.com/office/drawing/2014/main" id="{2C06EF77-BBC1-82A8-7427-B54975974FE0}"/>
              </a:ext>
            </a:extLst>
          </p:cNvPr>
          <p:cNvSpPr/>
          <p:nvPr/>
        </p:nvSpPr>
        <p:spPr>
          <a:xfrm>
            <a:off x="4308850" y="6129540"/>
            <a:ext cx="2654350" cy="510778"/>
          </a:xfrm>
          <a:prstGeom prst="roundRect">
            <a:avLst/>
          </a:prstGeom>
          <a:ln w="19050">
            <a:solidFill>
              <a:schemeClr val="accent1"/>
            </a:solidFill>
            <a:tailEnd type="arrow" w="lg" len="lg"/>
          </a:ln>
        </p:spPr>
        <p:style>
          <a:lnRef idx="1">
            <a:schemeClr val="accent1"/>
          </a:lnRef>
          <a:fillRef idx="0">
            <a:schemeClr val="accent1"/>
          </a:fillRef>
          <a:effectRef idx="0">
            <a:schemeClr val="accent1"/>
          </a:effectRef>
          <a:fontRef idx="minor">
            <a:schemeClr val="tx1"/>
          </a:fontRef>
        </p:style>
        <p:txBody>
          <a:bodyPr wrap="none" rtlCol="0" anchor="ctr">
            <a:spAutoFit/>
          </a:bodyPr>
          <a:lstStyle/>
          <a:p>
            <a:pPr algn="ctr"/>
            <a:r>
              <a:rPr kumimoji="1" lang="en-US" sz="3000" dirty="0">
                <a:solidFill>
                  <a:schemeClr val="tx1"/>
                </a:solidFill>
                <a:latin typeface="Arial" panose="020B0604020202020204" pitchFamily="34" charset="0"/>
                <a:cs typeface="Arial" panose="020B0604020202020204" pitchFamily="34" charset="0"/>
              </a:rPr>
              <a:t>CLI-RITS(</a:t>
            </a:r>
            <a:r>
              <a:rPr kumimoji="1" lang="ja-JP" altLang="en-US" sz="3000" dirty="0">
                <a:solidFill>
                  <a:schemeClr val="tx1"/>
                </a:solidFill>
                <a:latin typeface="Arial" panose="020B0604020202020204" pitchFamily="34" charset="0"/>
                <a:cs typeface="Arial" panose="020B0604020202020204" pitchFamily="34" charset="0"/>
              </a:rPr>
              <a:t>共通</a:t>
            </a:r>
            <a:r>
              <a:rPr kumimoji="1" lang="en-US" sz="3000" dirty="0">
                <a:solidFill>
                  <a:schemeClr val="tx1"/>
                </a:solidFill>
                <a:latin typeface="Arial" panose="020B0604020202020204" pitchFamily="34" charset="0"/>
                <a:cs typeface="Arial" panose="020B0604020202020204" pitchFamily="34" charset="0"/>
              </a:rPr>
              <a:t>)</a:t>
            </a:r>
          </a:p>
        </p:txBody>
      </p:sp>
      <p:sp>
        <p:nvSpPr>
          <p:cNvPr id="5" name="四角形: 角を丸くする 4">
            <a:extLst>
              <a:ext uri="{FF2B5EF4-FFF2-40B4-BE49-F238E27FC236}">
                <a16:creationId xmlns:a16="http://schemas.microsoft.com/office/drawing/2014/main" id="{EE8EED02-5BD8-455E-DF20-FC8AE63E4FC6}"/>
              </a:ext>
            </a:extLst>
          </p:cNvPr>
          <p:cNvSpPr/>
          <p:nvPr/>
        </p:nvSpPr>
        <p:spPr>
          <a:xfrm>
            <a:off x="3028622" y="4478496"/>
            <a:ext cx="922838" cy="1404000"/>
          </a:xfrm>
          <a:prstGeom prst="roundRect">
            <a:avLst/>
          </a:prstGeom>
          <a:ln w="19050">
            <a:solidFill>
              <a:schemeClr val="accent6"/>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
        <p:nvSpPr>
          <p:cNvPr id="7" name="四角形: 角を丸くする 6">
            <a:extLst>
              <a:ext uri="{FF2B5EF4-FFF2-40B4-BE49-F238E27FC236}">
                <a16:creationId xmlns:a16="http://schemas.microsoft.com/office/drawing/2014/main" id="{418AE524-827F-F69D-0B44-C030E5B1A23D}"/>
              </a:ext>
            </a:extLst>
          </p:cNvPr>
          <p:cNvSpPr/>
          <p:nvPr/>
        </p:nvSpPr>
        <p:spPr>
          <a:xfrm>
            <a:off x="3013756" y="6157054"/>
            <a:ext cx="922838" cy="144000"/>
          </a:xfrm>
          <a:prstGeom prst="roundRect">
            <a:avLst/>
          </a:prstGeom>
          <a:ln w="19050">
            <a:solidFill>
              <a:schemeClr val="accent4"/>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Tree>
    <p:extLst>
      <p:ext uri="{BB962C8B-B14F-4D97-AF65-F5344CB8AC3E}">
        <p14:creationId xmlns:p14="http://schemas.microsoft.com/office/powerpoint/2010/main" val="172983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36821F7-5C03-0A09-7D05-A1077926FC43}"/>
              </a:ext>
            </a:extLst>
          </p:cNvPr>
          <p:cNvPicPr>
            <a:picLocks noChangeAspect="1"/>
          </p:cNvPicPr>
          <p:nvPr/>
        </p:nvPicPr>
        <p:blipFill rotWithShape="1">
          <a:blip r:embed="rId2"/>
          <a:srcRect l="1" r="29196"/>
          <a:stretch/>
        </p:blipFill>
        <p:spPr>
          <a:xfrm>
            <a:off x="3744000" y="857250"/>
            <a:ext cx="5400000" cy="5143500"/>
          </a:xfrm>
          <a:prstGeom prst="rect">
            <a:avLst/>
          </a:prstGeom>
        </p:spPr>
      </p:pic>
      <p:sp>
        <p:nvSpPr>
          <p:cNvPr id="4" name="テキスト ボックス 3">
            <a:extLst>
              <a:ext uri="{FF2B5EF4-FFF2-40B4-BE49-F238E27FC236}">
                <a16:creationId xmlns:a16="http://schemas.microsoft.com/office/drawing/2014/main" id="{42F7FEE2-279B-474B-9CA0-9D71AA43FE72}"/>
              </a:ext>
            </a:extLst>
          </p:cNvPr>
          <p:cNvSpPr txBox="1"/>
          <p:nvPr/>
        </p:nvSpPr>
        <p:spPr>
          <a:xfrm>
            <a:off x="0" y="1485776"/>
            <a:ext cx="4698000" cy="3439403"/>
          </a:xfrm>
          <a:prstGeom prst="rect">
            <a:avLst/>
          </a:prstGeom>
          <a:solidFill>
            <a:schemeClr val="bg1"/>
          </a:solidFill>
        </p:spPr>
        <p:txBody>
          <a:bodyPr wrap="square" rtlCol="0">
            <a:spAutoFit/>
          </a:bodyPr>
          <a:lstStyle/>
          <a:p>
            <a:pPr marL="257175" indent="-257175">
              <a:spcBef>
                <a:spcPts val="450"/>
              </a:spcBef>
              <a:buFont typeface="+mj-lt"/>
              <a:buAutoNum type="arabicPeriod"/>
            </a:pPr>
            <a:r>
              <a:rPr kumimoji="1" lang="en-US" altLang="ja-JP" sz="1200" dirty="0">
                <a:latin typeface="+mn-ea"/>
              </a:rPr>
              <a:t>Windows11</a:t>
            </a:r>
            <a:r>
              <a:rPr kumimoji="1" lang="ja-JP" altLang="en-US" sz="1200" dirty="0">
                <a:latin typeface="+mn-ea"/>
              </a:rPr>
              <a:t>。</a:t>
            </a:r>
            <a:endParaRPr kumimoji="1" lang="en-US" altLang="ja-JP" sz="1200" dirty="0">
              <a:latin typeface="+mn-ea"/>
            </a:endParaRPr>
          </a:p>
          <a:p>
            <a:pPr marL="600075" lvl="1" indent="-257175">
              <a:spcBef>
                <a:spcPts val="450"/>
              </a:spcBef>
              <a:buFont typeface="Wingdings" panose="05000000000000000000" pitchFamily="2" charset="2"/>
              <a:buChar char="ü"/>
            </a:pPr>
            <a:r>
              <a:rPr kumimoji="1" lang="en-US" altLang="ja-JP" sz="1200" dirty="0">
                <a:latin typeface="+mn-ea"/>
              </a:rPr>
              <a:t>Home</a:t>
            </a:r>
            <a:r>
              <a:rPr kumimoji="1" lang="ja-JP" altLang="en-US" sz="1200" dirty="0">
                <a:latin typeface="+mn-ea"/>
              </a:rPr>
              <a:t>でも動くと思うが、我々は</a:t>
            </a:r>
            <a:r>
              <a:rPr kumimoji="1" lang="en-US" altLang="ja-JP" sz="1200" dirty="0">
                <a:latin typeface="+mn-ea"/>
              </a:rPr>
              <a:t>Pro</a:t>
            </a:r>
            <a:r>
              <a:rPr kumimoji="1" lang="ja-JP" altLang="en-US" sz="1200" dirty="0">
                <a:latin typeface="+mn-ea"/>
              </a:rPr>
              <a:t>で検証しています。</a:t>
            </a:r>
            <a:endParaRPr kumimoji="1" lang="en-US" altLang="ja-JP" sz="1200" dirty="0">
              <a:latin typeface="+mn-ea"/>
            </a:endParaRPr>
          </a:p>
          <a:p>
            <a:pPr marL="257175" indent="-257175">
              <a:spcBef>
                <a:spcPts val="450"/>
              </a:spcBef>
              <a:buFont typeface="+mj-lt"/>
              <a:buAutoNum type="arabicPeriod"/>
            </a:pPr>
            <a:r>
              <a:rPr kumimoji="1" lang="en-US" altLang="ja-JP" sz="1200" dirty="0">
                <a:latin typeface="+mn-ea"/>
              </a:rPr>
              <a:t>WSL1</a:t>
            </a:r>
            <a:r>
              <a:rPr kumimoji="1" lang="ja-JP" altLang="en-US" sz="1200" dirty="0">
                <a:latin typeface="+mn-ea"/>
              </a:rPr>
              <a:t>と</a:t>
            </a:r>
            <a:r>
              <a:rPr kumimoji="1" lang="en-US" altLang="ja-JP" sz="1200" dirty="0">
                <a:latin typeface="+mn-ea"/>
              </a:rPr>
              <a:t>Ubuntu22.04 LTS, Python3.10</a:t>
            </a:r>
            <a:r>
              <a:rPr kumimoji="1" lang="ja-JP" altLang="en-US" sz="1200" dirty="0">
                <a:latin typeface="+mn-ea"/>
              </a:rPr>
              <a:t>の組み合わせ。</a:t>
            </a:r>
            <a:endParaRPr kumimoji="1" lang="en-US" altLang="ja-JP" sz="1200" dirty="0">
              <a:latin typeface="+mn-ea"/>
            </a:endParaRPr>
          </a:p>
          <a:p>
            <a:pPr marL="600075" lvl="1" indent="-257175">
              <a:spcBef>
                <a:spcPts val="450"/>
              </a:spcBef>
              <a:buFont typeface="Wingdings" panose="05000000000000000000" pitchFamily="2" charset="2"/>
              <a:buChar char="ü"/>
            </a:pPr>
            <a:r>
              <a:rPr kumimoji="1" lang="en-US" altLang="ja-JP" sz="1200" dirty="0">
                <a:latin typeface="+mn-ea"/>
              </a:rPr>
              <a:t>WSL2</a:t>
            </a:r>
            <a:r>
              <a:rPr kumimoji="1" lang="ja-JP" altLang="en-US" sz="1200" dirty="0">
                <a:latin typeface="+mn-ea"/>
              </a:rPr>
              <a:t>では若干</a:t>
            </a:r>
            <a:r>
              <a:rPr kumimoji="1" lang="en-US" altLang="ja-JP" sz="1200" dirty="0">
                <a:latin typeface="+mn-ea"/>
              </a:rPr>
              <a:t>File I/O</a:t>
            </a:r>
            <a:r>
              <a:rPr kumimoji="1" lang="ja-JP" altLang="en-US" sz="1200" dirty="0">
                <a:latin typeface="+mn-ea"/>
              </a:rPr>
              <a:t>が遅いようです。</a:t>
            </a:r>
            <a:endParaRPr kumimoji="1" lang="en-US" altLang="ja-JP" sz="1200" dirty="0">
              <a:latin typeface="+mn-ea"/>
            </a:endParaRPr>
          </a:p>
          <a:p>
            <a:pPr marL="600075" lvl="1" indent="-257175">
              <a:spcBef>
                <a:spcPts val="450"/>
              </a:spcBef>
              <a:buFont typeface="Wingdings" panose="05000000000000000000" pitchFamily="2" charset="2"/>
              <a:buChar char="ü"/>
            </a:pPr>
            <a:r>
              <a:rPr kumimoji="1" lang="en-US" altLang="ja-JP" sz="1200" dirty="0">
                <a:latin typeface="+mn-ea"/>
              </a:rPr>
              <a:t>Ubuntu24.04 LTS</a:t>
            </a:r>
            <a:r>
              <a:rPr kumimoji="1" lang="ja-JP" altLang="en-US" sz="1200" dirty="0">
                <a:latin typeface="+mn-ea"/>
              </a:rPr>
              <a:t>は多分動きます。</a:t>
            </a:r>
            <a:r>
              <a:rPr kumimoji="1" lang="en-US" altLang="ja-JP" sz="1200" dirty="0">
                <a:latin typeface="+mn-ea"/>
              </a:rPr>
              <a:t> </a:t>
            </a:r>
          </a:p>
          <a:p>
            <a:pPr marL="600075" lvl="1" indent="-257175">
              <a:spcBef>
                <a:spcPts val="450"/>
              </a:spcBef>
              <a:buFont typeface="Wingdings" panose="05000000000000000000" pitchFamily="2" charset="2"/>
              <a:buChar char="ü"/>
            </a:pPr>
            <a:r>
              <a:rPr kumimoji="1" lang="en-US" altLang="ja-JP" sz="1200" dirty="0">
                <a:latin typeface="+mn-ea"/>
              </a:rPr>
              <a:t>Python3.11, 3.12</a:t>
            </a:r>
            <a:r>
              <a:rPr kumimoji="1" lang="ja-JP" altLang="en-US" sz="1200" dirty="0">
                <a:latin typeface="+mn-ea"/>
              </a:rPr>
              <a:t>版が必要な方は連絡ください。</a:t>
            </a:r>
            <a:endParaRPr kumimoji="1" lang="en-US" altLang="ja-JP" sz="1200" dirty="0">
              <a:latin typeface="+mn-ea"/>
            </a:endParaRPr>
          </a:p>
          <a:p>
            <a:pPr marL="257175" indent="-257175">
              <a:spcBef>
                <a:spcPts val="450"/>
              </a:spcBef>
              <a:buFont typeface="+mj-lt"/>
              <a:buAutoNum type="arabicPeriod"/>
            </a:pPr>
            <a:r>
              <a:rPr kumimoji="1" lang="en-US" altLang="ja-JP" sz="1200" dirty="0">
                <a:latin typeface="+mn-ea"/>
              </a:rPr>
              <a:t>WSL</a:t>
            </a:r>
            <a:r>
              <a:rPr kumimoji="1" lang="ja-JP" altLang="en-US" sz="1200" dirty="0">
                <a:latin typeface="+mn-ea"/>
              </a:rPr>
              <a:t>と</a:t>
            </a:r>
            <a:r>
              <a:rPr kumimoji="1" lang="en-US" altLang="ja-JP" sz="1200" dirty="0">
                <a:latin typeface="+mn-ea"/>
              </a:rPr>
              <a:t>Ubuntu</a:t>
            </a:r>
            <a:r>
              <a:rPr kumimoji="1" lang="ja-JP" altLang="en-US" sz="1200" dirty="0">
                <a:latin typeface="+mn-ea"/>
              </a:rPr>
              <a:t>のインストール方法の詳細は、</a:t>
            </a:r>
            <a:r>
              <a:rPr kumimoji="1" lang="en-US" altLang="ja-JP" sz="1200" dirty="0">
                <a:latin typeface="+mn-ea"/>
              </a:rPr>
              <a:t>windows</a:t>
            </a:r>
            <a:r>
              <a:rPr kumimoji="1" lang="ja-JP" altLang="en-US" sz="1200" dirty="0">
                <a:latin typeface="+mn-ea"/>
              </a:rPr>
              <a:t>のバージョンにより微妙に異なるため、自分のシステム情報に合う方法をウェブでググって下さい。</a:t>
            </a:r>
            <a:endParaRPr kumimoji="1" lang="en-US" altLang="ja-JP" sz="1200" dirty="0">
              <a:latin typeface="+mn-ea"/>
            </a:endParaRPr>
          </a:p>
          <a:p>
            <a:pPr marL="600075" lvl="1" indent="-257175">
              <a:spcBef>
                <a:spcPts val="450"/>
              </a:spcBef>
              <a:buFont typeface="Wingdings" panose="05000000000000000000" pitchFamily="2" charset="2"/>
              <a:buChar char="ü"/>
            </a:pPr>
            <a:r>
              <a:rPr kumimoji="1" lang="ja-JP" altLang="en-US" sz="1200" dirty="0">
                <a:latin typeface="+mn-ea"/>
              </a:rPr>
              <a:t>日本語環境のままで大丈夫です。</a:t>
            </a:r>
            <a:endParaRPr kumimoji="1" lang="en-US" altLang="ja-JP" sz="1200" dirty="0">
              <a:latin typeface="+mn-ea"/>
            </a:endParaRPr>
          </a:p>
          <a:p>
            <a:pPr marL="257175" indent="-257175">
              <a:spcBef>
                <a:spcPts val="450"/>
              </a:spcBef>
              <a:buFont typeface="+mj-lt"/>
              <a:buAutoNum type="arabicPeriod"/>
            </a:pPr>
            <a:r>
              <a:rPr kumimoji="1" lang="en-US" altLang="ja-JP" sz="1200" dirty="0">
                <a:latin typeface="+mn-ea"/>
              </a:rPr>
              <a:t>exe</a:t>
            </a:r>
            <a:r>
              <a:rPr kumimoji="1" lang="ja-JP" altLang="en-US" sz="1200" dirty="0">
                <a:latin typeface="+mn-ea"/>
              </a:rPr>
              <a:t>や</a:t>
            </a:r>
            <a:r>
              <a:rPr kumimoji="1" lang="en-US" altLang="ja-JP" sz="1200" dirty="0">
                <a:latin typeface="+mn-ea"/>
              </a:rPr>
              <a:t>o</a:t>
            </a:r>
            <a:r>
              <a:rPr kumimoji="1" lang="ja-JP" altLang="en-US" sz="1200" dirty="0">
                <a:latin typeface="+mn-ea"/>
              </a:rPr>
              <a:t>ファイルは普通にエクスプローラ上でのコピペで良いので、</a:t>
            </a:r>
            <a:r>
              <a:rPr kumimoji="1" lang="en-US" altLang="ja-JP" sz="1200" dirty="0">
                <a:latin typeface="+mn-ea"/>
              </a:rPr>
              <a:t>Ubuntu</a:t>
            </a:r>
            <a:r>
              <a:rPr kumimoji="1" lang="ja-JP" altLang="en-US" sz="1200" dirty="0">
                <a:latin typeface="+mn-ea"/>
              </a:rPr>
              <a:t>上でインストール作業は不要です。</a:t>
            </a:r>
            <a:endParaRPr kumimoji="1" lang="en-US" altLang="ja-JP" sz="1200" dirty="0">
              <a:latin typeface="+mn-ea"/>
            </a:endParaRPr>
          </a:p>
          <a:p>
            <a:pPr marL="600075" lvl="1" indent="-257175">
              <a:spcBef>
                <a:spcPts val="450"/>
              </a:spcBef>
              <a:buFont typeface="Wingdings" panose="05000000000000000000" pitchFamily="2" charset="2"/>
              <a:buChar char="ü"/>
            </a:pPr>
            <a:r>
              <a:rPr kumimoji="1" lang="en-US" altLang="ja-JP" sz="1200" dirty="0">
                <a:latin typeface="+mn-ea"/>
              </a:rPr>
              <a:t>exe</a:t>
            </a:r>
            <a:r>
              <a:rPr kumimoji="1" lang="ja-JP" altLang="en-US" sz="1200" dirty="0">
                <a:latin typeface="+mn-ea"/>
              </a:rPr>
              <a:t>ファイルを</a:t>
            </a:r>
            <a:r>
              <a:rPr kumimoji="1" lang="en-US" altLang="ja-JP" sz="1200" dirty="0">
                <a:latin typeface="+mn-ea"/>
              </a:rPr>
              <a:t>WSL</a:t>
            </a:r>
            <a:r>
              <a:rPr kumimoji="1" lang="ja-JP" altLang="en-US" sz="1200" dirty="0">
                <a:latin typeface="+mn-ea"/>
              </a:rPr>
              <a:t>上のみで存在するディレクトリにコマンドラインを使って持っていくと、後で困る可能性があるため、勧めません（サポートしません）。</a:t>
            </a:r>
            <a:endParaRPr kumimoji="1" lang="en-US" altLang="ja-JP" sz="1200" dirty="0">
              <a:latin typeface="+mn-ea"/>
            </a:endParaRPr>
          </a:p>
        </p:txBody>
      </p:sp>
      <p:sp>
        <p:nvSpPr>
          <p:cNvPr id="3" name="テキスト ボックス 2">
            <a:extLst>
              <a:ext uri="{FF2B5EF4-FFF2-40B4-BE49-F238E27FC236}">
                <a16:creationId xmlns:a16="http://schemas.microsoft.com/office/drawing/2014/main" id="{7BC9CF9F-D022-0ADC-4C66-428B5B52B8A7}"/>
              </a:ext>
            </a:extLst>
          </p:cNvPr>
          <p:cNvSpPr txBox="1"/>
          <p:nvPr/>
        </p:nvSpPr>
        <p:spPr>
          <a:xfrm>
            <a:off x="433096" y="1079570"/>
            <a:ext cx="4023858" cy="300082"/>
          </a:xfrm>
          <a:prstGeom prst="rect">
            <a:avLst/>
          </a:prstGeom>
          <a:solidFill>
            <a:schemeClr val="bg1"/>
          </a:solidFill>
        </p:spPr>
        <p:txBody>
          <a:bodyPr wrap="none" rtlCol="0">
            <a:spAutoFit/>
          </a:bodyPr>
          <a:lstStyle/>
          <a:p>
            <a:pPr>
              <a:spcBef>
                <a:spcPts val="450"/>
              </a:spcBef>
            </a:pPr>
            <a:r>
              <a:rPr kumimoji="1" lang="en-US" altLang="ja-JP" sz="1350" dirty="0">
                <a:latin typeface="+mn-ea"/>
              </a:rPr>
              <a:t>CLI</a:t>
            </a:r>
            <a:r>
              <a:rPr kumimoji="1" lang="ja-JP" altLang="en-US" sz="1350" dirty="0">
                <a:latin typeface="+mn-ea"/>
              </a:rPr>
              <a:t>で</a:t>
            </a:r>
            <a:r>
              <a:rPr kumimoji="1" lang="en-US" altLang="ja-JP" sz="1350" dirty="0">
                <a:latin typeface="+mn-ea"/>
              </a:rPr>
              <a:t>exe</a:t>
            </a:r>
            <a:r>
              <a:rPr kumimoji="1" lang="ja-JP" altLang="en-US" sz="1350" dirty="0">
                <a:latin typeface="+mn-ea"/>
              </a:rPr>
              <a:t>ファイルを実行するために準備する環境</a:t>
            </a:r>
            <a:endParaRPr kumimoji="1" lang="en-US" altLang="ja-JP" sz="1350" dirty="0">
              <a:latin typeface="+mn-ea"/>
            </a:endParaRPr>
          </a:p>
        </p:txBody>
      </p:sp>
      <p:sp>
        <p:nvSpPr>
          <p:cNvPr id="7" name="テキスト ボックス 6">
            <a:extLst>
              <a:ext uri="{FF2B5EF4-FFF2-40B4-BE49-F238E27FC236}">
                <a16:creationId xmlns:a16="http://schemas.microsoft.com/office/drawing/2014/main" id="{9C5A953B-E5EF-B3D2-E6D4-EEB9D344D9DE}"/>
              </a:ext>
            </a:extLst>
          </p:cNvPr>
          <p:cNvSpPr txBox="1"/>
          <p:nvPr/>
        </p:nvSpPr>
        <p:spPr>
          <a:xfrm>
            <a:off x="687671" y="5419489"/>
            <a:ext cx="3693319" cy="581261"/>
          </a:xfrm>
          <a:prstGeom prst="rect">
            <a:avLst/>
          </a:prstGeom>
          <a:solidFill>
            <a:schemeClr val="bg1">
              <a:alpha val="70000"/>
            </a:schemeClr>
          </a:solidFill>
        </p:spPr>
        <p:txBody>
          <a:bodyPr wrap="none" lIns="0" tIns="27000" rIns="0" bIns="0" rtlCol="0">
            <a:spAutoFit/>
          </a:bodyPr>
          <a:lstStyle/>
          <a:p>
            <a:r>
              <a:rPr kumimoji="1" lang="ja-JP" altLang="en-US" sz="1200" dirty="0"/>
              <a:t>初心者向けには、少し古い記事だがこのあたり参照。</a:t>
            </a:r>
            <a:endParaRPr kumimoji="1" lang="en-US" altLang="ja-JP" sz="1200" dirty="0"/>
          </a:p>
          <a:p>
            <a:r>
              <a:rPr kumimoji="1" lang="en-US" altLang="ja-JP" sz="1200" dirty="0"/>
              <a:t>X window</a:t>
            </a:r>
            <a:r>
              <a:rPr kumimoji="1" lang="ja-JP" altLang="en-US" sz="1200" dirty="0"/>
              <a:t>は入れる必要なし。</a:t>
            </a:r>
            <a:endParaRPr kumimoji="1" lang="en-US" altLang="ja-JP" sz="1200" dirty="0"/>
          </a:p>
          <a:p>
            <a:r>
              <a:rPr kumimoji="1" lang="en-US" altLang="ja-JP" sz="1200" b="1" dirty="0"/>
              <a:t>bash</a:t>
            </a:r>
            <a:r>
              <a:rPr kumimoji="1" lang="ja-JP" altLang="en-US" sz="1200" b="1" dirty="0"/>
              <a:t>を使うために</a:t>
            </a:r>
            <a:r>
              <a:rPr kumimoji="1" lang="en-US" altLang="ja-JP" sz="1200" b="1" dirty="0"/>
              <a:t>Ubuntu</a:t>
            </a:r>
            <a:r>
              <a:rPr kumimoji="1" lang="ja-JP" altLang="en-US" sz="1200" b="1" dirty="0"/>
              <a:t>を</a:t>
            </a:r>
            <a:r>
              <a:rPr kumimoji="1" lang="en-US" altLang="ja-JP" sz="1200" b="1" dirty="0"/>
              <a:t>WSL</a:t>
            </a:r>
            <a:r>
              <a:rPr kumimoji="1" lang="ja-JP" altLang="en-US" sz="1200" b="1" dirty="0"/>
              <a:t>に入れる。</a:t>
            </a:r>
            <a:endParaRPr kumimoji="1" lang="en-US" altLang="ja-JP" sz="1200" b="1" dirty="0"/>
          </a:p>
        </p:txBody>
      </p:sp>
      <p:sp>
        <p:nvSpPr>
          <p:cNvPr id="6" name="テキスト ボックス 5">
            <a:extLst>
              <a:ext uri="{FF2B5EF4-FFF2-40B4-BE49-F238E27FC236}">
                <a16:creationId xmlns:a16="http://schemas.microsoft.com/office/drawing/2014/main" id="{BCF4DBBC-1342-45AF-1555-3E47D60C35CA}"/>
              </a:ext>
            </a:extLst>
          </p:cNvPr>
          <p:cNvSpPr txBox="1"/>
          <p:nvPr/>
        </p:nvSpPr>
        <p:spPr>
          <a:xfrm rot="6952324">
            <a:off x="4204731" y="5365116"/>
            <a:ext cx="550151" cy="507831"/>
          </a:xfrm>
          <a:prstGeom prst="rect">
            <a:avLst/>
          </a:prstGeom>
          <a:noFill/>
        </p:spPr>
        <p:txBody>
          <a:bodyPr wrap="none" rtlCol="0">
            <a:spAutoFit/>
          </a:bodyPr>
          <a:lstStyle/>
          <a:p>
            <a:r>
              <a:rPr kumimoji="1" lang="ja-JP" altLang="en-US" sz="2700" dirty="0"/>
              <a:t>👆</a:t>
            </a:r>
            <a:endParaRPr kumimoji="1" lang="en-US" sz="2700" dirty="0"/>
          </a:p>
        </p:txBody>
      </p:sp>
    </p:spTree>
    <p:extLst>
      <p:ext uri="{BB962C8B-B14F-4D97-AF65-F5344CB8AC3E}">
        <p14:creationId xmlns:p14="http://schemas.microsoft.com/office/powerpoint/2010/main" val="910828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1CF63E89-6918-46F5-A916-523A5CAE765E}"/>
              </a:ext>
            </a:extLst>
          </p:cNvPr>
          <p:cNvSpPr/>
          <p:nvPr/>
        </p:nvSpPr>
        <p:spPr>
          <a:xfrm>
            <a:off x="1579992" y="1909492"/>
            <a:ext cx="1628217"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en-US" altLang="ja-JP" sz="1200" dirty="0">
                <a:solidFill>
                  <a:schemeClr val="tx1"/>
                </a:solidFill>
                <a:latin typeface="+mn-ea"/>
              </a:rPr>
              <a:t>『</a:t>
            </a:r>
            <a:r>
              <a:rPr kumimoji="1" lang="en-US" altLang="ja-JP" sz="1200" dirty="0" err="1">
                <a:solidFill>
                  <a:schemeClr val="tx1"/>
                </a:solidFill>
                <a:latin typeface="+mn-ea"/>
              </a:rPr>
              <a:t>RitsEdgeTemplate</a:t>
            </a:r>
            <a:r>
              <a:rPr kumimoji="1" lang="en-US" altLang="ja-JP" sz="1200" dirty="0">
                <a:solidFill>
                  <a:schemeClr val="tx1"/>
                </a:solidFill>
                <a:latin typeface="+mn-ea"/>
              </a:rPr>
              <a:t>』</a:t>
            </a:r>
            <a:endParaRPr kumimoji="1" lang="ja-JP" altLang="en-US" sz="1200" dirty="0">
              <a:solidFill>
                <a:schemeClr val="tx1"/>
              </a:solidFill>
              <a:latin typeface="+mn-ea"/>
            </a:endParaRPr>
          </a:p>
        </p:txBody>
      </p:sp>
      <p:sp>
        <p:nvSpPr>
          <p:cNvPr id="12" name="四角形: 角を丸くする 11">
            <a:extLst>
              <a:ext uri="{FF2B5EF4-FFF2-40B4-BE49-F238E27FC236}">
                <a16:creationId xmlns:a16="http://schemas.microsoft.com/office/drawing/2014/main" id="{EF758ABD-CB33-4A7D-8AB8-C74FD23E10AC}"/>
              </a:ext>
            </a:extLst>
          </p:cNvPr>
          <p:cNvSpPr/>
          <p:nvPr/>
        </p:nvSpPr>
        <p:spPr>
          <a:xfrm>
            <a:off x="1579991" y="2339395"/>
            <a:ext cx="633413"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en-US" altLang="ja-JP" sz="1200" dirty="0">
                <a:solidFill>
                  <a:schemeClr val="tx1"/>
                </a:solidFill>
                <a:latin typeface="+mn-ea"/>
              </a:rPr>
              <a:t>『ABC』</a:t>
            </a:r>
            <a:endParaRPr kumimoji="1" lang="ja-JP" altLang="en-US" sz="1200" dirty="0">
              <a:solidFill>
                <a:schemeClr val="tx1"/>
              </a:solidFill>
              <a:latin typeface="+mn-ea"/>
            </a:endParaRPr>
          </a:p>
        </p:txBody>
      </p:sp>
      <p:sp>
        <p:nvSpPr>
          <p:cNvPr id="13" name="四角形: 角を丸くする 12">
            <a:extLst>
              <a:ext uri="{FF2B5EF4-FFF2-40B4-BE49-F238E27FC236}">
                <a16:creationId xmlns:a16="http://schemas.microsoft.com/office/drawing/2014/main" id="{87F3C24E-F667-42F0-8A8C-75B8102C17AF}"/>
              </a:ext>
            </a:extLst>
          </p:cNvPr>
          <p:cNvSpPr/>
          <p:nvPr/>
        </p:nvSpPr>
        <p:spPr>
          <a:xfrm>
            <a:off x="1579992" y="2769298"/>
            <a:ext cx="549455"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en-US" altLang="ja-JP" sz="1200" dirty="0">
                <a:solidFill>
                  <a:schemeClr val="tx1"/>
                </a:solidFill>
                <a:latin typeface="+mn-ea"/>
              </a:rPr>
              <a:t>『</a:t>
            </a:r>
            <a:r>
              <a:rPr kumimoji="1" lang="en-US" altLang="ja-JP" sz="1200" dirty="0" err="1">
                <a:solidFill>
                  <a:schemeClr val="tx1"/>
                </a:solidFill>
                <a:latin typeface="+mn-ea"/>
              </a:rPr>
              <a:t>xyz</a:t>
            </a:r>
            <a:r>
              <a:rPr kumimoji="1" lang="en-US" altLang="ja-JP" sz="1200" dirty="0">
                <a:solidFill>
                  <a:schemeClr val="tx1"/>
                </a:solidFill>
                <a:latin typeface="+mn-ea"/>
              </a:rPr>
              <a:t>』</a:t>
            </a:r>
            <a:endParaRPr kumimoji="1" lang="ja-JP" altLang="en-US" sz="1200" dirty="0">
              <a:solidFill>
                <a:schemeClr val="tx1"/>
              </a:solidFill>
              <a:latin typeface="+mn-ea"/>
            </a:endParaRPr>
          </a:p>
        </p:txBody>
      </p:sp>
      <p:sp>
        <p:nvSpPr>
          <p:cNvPr id="27" name="四角形: 角を丸くする 26">
            <a:extLst>
              <a:ext uri="{FF2B5EF4-FFF2-40B4-BE49-F238E27FC236}">
                <a16:creationId xmlns:a16="http://schemas.microsoft.com/office/drawing/2014/main" id="{77D3C436-3D0F-4522-85B4-4FA5E5DDDBD2}"/>
              </a:ext>
            </a:extLst>
          </p:cNvPr>
          <p:cNvSpPr/>
          <p:nvPr/>
        </p:nvSpPr>
        <p:spPr>
          <a:xfrm>
            <a:off x="3860572" y="1909492"/>
            <a:ext cx="1746368"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en-US" altLang="ja-JP" sz="1200" dirty="0">
                <a:solidFill>
                  <a:schemeClr val="tx1"/>
                </a:solidFill>
                <a:latin typeface="+mn-ea"/>
              </a:rPr>
              <a:t>『</a:t>
            </a:r>
            <a:r>
              <a:rPr kumimoji="1" lang="en-US" altLang="ja-JP" sz="1200" dirty="0" err="1">
                <a:solidFill>
                  <a:schemeClr val="tx1"/>
                </a:solidFill>
                <a:latin typeface="+mn-ea"/>
              </a:rPr>
              <a:t>EDGE_single_phase</a:t>
            </a:r>
            <a:r>
              <a:rPr kumimoji="1" lang="en-US" altLang="ja-JP" sz="1200" dirty="0">
                <a:solidFill>
                  <a:schemeClr val="tx1"/>
                </a:solidFill>
                <a:latin typeface="+mn-ea"/>
              </a:rPr>
              <a:t>』</a:t>
            </a:r>
            <a:endParaRPr kumimoji="1" lang="ja-JP" altLang="en-US" sz="1200" dirty="0">
              <a:solidFill>
                <a:schemeClr val="tx1"/>
              </a:solidFill>
              <a:latin typeface="+mn-ea"/>
            </a:endParaRPr>
          </a:p>
        </p:txBody>
      </p:sp>
      <p:sp>
        <p:nvSpPr>
          <p:cNvPr id="28" name="四角形: 角を丸くする 27">
            <a:extLst>
              <a:ext uri="{FF2B5EF4-FFF2-40B4-BE49-F238E27FC236}">
                <a16:creationId xmlns:a16="http://schemas.microsoft.com/office/drawing/2014/main" id="{F4574FF3-E8E2-488C-B434-09EB22B0EBB8}"/>
              </a:ext>
            </a:extLst>
          </p:cNvPr>
          <p:cNvSpPr/>
          <p:nvPr/>
        </p:nvSpPr>
        <p:spPr>
          <a:xfrm>
            <a:off x="3860572" y="2164488"/>
            <a:ext cx="1148709"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en-US" altLang="ja-JP" sz="1200" dirty="0">
                <a:solidFill>
                  <a:schemeClr val="tx1"/>
                </a:solidFill>
                <a:latin typeface="+mn-ea"/>
              </a:rPr>
              <a:t>『EDGE2data』</a:t>
            </a:r>
            <a:endParaRPr kumimoji="1" lang="ja-JP" altLang="en-US" sz="1200" dirty="0">
              <a:solidFill>
                <a:schemeClr val="tx1"/>
              </a:solidFill>
              <a:latin typeface="+mn-ea"/>
            </a:endParaRPr>
          </a:p>
        </p:txBody>
      </p:sp>
      <p:sp>
        <p:nvSpPr>
          <p:cNvPr id="32" name="四角形: 角を丸くする 31">
            <a:extLst>
              <a:ext uri="{FF2B5EF4-FFF2-40B4-BE49-F238E27FC236}">
                <a16:creationId xmlns:a16="http://schemas.microsoft.com/office/drawing/2014/main" id="{F430EB01-DE18-4B6F-8689-B5C6E473FA70}"/>
              </a:ext>
            </a:extLst>
          </p:cNvPr>
          <p:cNvSpPr/>
          <p:nvPr/>
        </p:nvSpPr>
        <p:spPr>
          <a:xfrm>
            <a:off x="199241" y="1909492"/>
            <a:ext cx="1004916"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en-US" altLang="ja-JP" sz="1200" dirty="0">
                <a:solidFill>
                  <a:schemeClr val="tx1"/>
                </a:solidFill>
                <a:latin typeface="+mn-ea"/>
              </a:rPr>
              <a:t>『GUI-RITS』</a:t>
            </a:r>
            <a:endParaRPr kumimoji="1" lang="ja-JP" altLang="en-US" sz="1200" dirty="0">
              <a:solidFill>
                <a:schemeClr val="tx1"/>
              </a:solidFill>
              <a:latin typeface="+mn-ea"/>
            </a:endParaRPr>
          </a:p>
        </p:txBody>
      </p:sp>
      <p:sp>
        <p:nvSpPr>
          <p:cNvPr id="33" name="四角形: 角を丸くする 32">
            <a:extLst>
              <a:ext uri="{FF2B5EF4-FFF2-40B4-BE49-F238E27FC236}">
                <a16:creationId xmlns:a16="http://schemas.microsoft.com/office/drawing/2014/main" id="{3DB43DFB-5068-4766-9A72-A757FFBCD507}"/>
              </a:ext>
            </a:extLst>
          </p:cNvPr>
          <p:cNvSpPr/>
          <p:nvPr/>
        </p:nvSpPr>
        <p:spPr>
          <a:xfrm>
            <a:off x="1579992" y="3199201"/>
            <a:ext cx="941189"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en-US" altLang="ja-JP" sz="1200" dirty="0">
                <a:solidFill>
                  <a:schemeClr val="tx1"/>
                </a:solidFill>
                <a:latin typeface="+mn-ea"/>
              </a:rPr>
              <a:t>『</a:t>
            </a:r>
            <a:r>
              <a:rPr kumimoji="1" lang="ja-JP" altLang="en-US" sz="1200" dirty="0">
                <a:solidFill>
                  <a:schemeClr val="tx1"/>
                </a:solidFill>
                <a:latin typeface="+mn-ea"/>
              </a:rPr>
              <a:t>写真とか</a:t>
            </a:r>
            <a:r>
              <a:rPr kumimoji="1" lang="en-US" altLang="ja-JP" sz="1200" dirty="0">
                <a:solidFill>
                  <a:schemeClr val="tx1"/>
                </a:solidFill>
                <a:latin typeface="+mn-ea"/>
              </a:rPr>
              <a:t>』</a:t>
            </a:r>
            <a:endParaRPr kumimoji="1" lang="ja-JP" altLang="en-US" sz="1200" dirty="0">
              <a:solidFill>
                <a:schemeClr val="tx1"/>
              </a:solidFill>
              <a:latin typeface="+mn-ea"/>
            </a:endParaRPr>
          </a:p>
        </p:txBody>
      </p:sp>
      <p:sp>
        <p:nvSpPr>
          <p:cNvPr id="34" name="四角形: 角を丸くする 33">
            <a:extLst>
              <a:ext uri="{FF2B5EF4-FFF2-40B4-BE49-F238E27FC236}">
                <a16:creationId xmlns:a16="http://schemas.microsoft.com/office/drawing/2014/main" id="{DE8DE502-B3ED-47FB-BA73-33F8D604C2CF}"/>
              </a:ext>
            </a:extLst>
          </p:cNvPr>
          <p:cNvSpPr/>
          <p:nvPr/>
        </p:nvSpPr>
        <p:spPr>
          <a:xfrm>
            <a:off x="1484431" y="3629103"/>
            <a:ext cx="1243013"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「実験条件とか」</a:t>
            </a:r>
          </a:p>
        </p:txBody>
      </p:sp>
      <p:sp>
        <p:nvSpPr>
          <p:cNvPr id="60" name="左中かっこ 59">
            <a:extLst>
              <a:ext uri="{FF2B5EF4-FFF2-40B4-BE49-F238E27FC236}">
                <a16:creationId xmlns:a16="http://schemas.microsoft.com/office/drawing/2014/main" id="{2B14BC11-15B6-47E3-9733-0674A27273C5}"/>
              </a:ext>
            </a:extLst>
          </p:cNvPr>
          <p:cNvSpPr/>
          <p:nvPr/>
        </p:nvSpPr>
        <p:spPr>
          <a:xfrm>
            <a:off x="1340238" y="1906164"/>
            <a:ext cx="279666" cy="2090588"/>
          </a:xfrm>
          <a:prstGeom prst="leftBrace">
            <a:avLst>
              <a:gd name="adj1" fmla="val 8333"/>
              <a:gd name="adj2" fmla="val 6834"/>
            </a:avLst>
          </a:prstGeom>
        </p:spPr>
        <p:style>
          <a:lnRef idx="1">
            <a:schemeClr val="accent1"/>
          </a:lnRef>
          <a:fillRef idx="0">
            <a:schemeClr val="accent1"/>
          </a:fillRef>
          <a:effectRef idx="0">
            <a:schemeClr val="accent1"/>
          </a:effectRef>
          <a:fontRef idx="minor">
            <a:schemeClr val="tx1"/>
          </a:fontRef>
        </p:style>
        <p:txBody>
          <a:bodyPr lIns="0" tIns="27000" rIns="0" bIns="0" rtlCol="0" anchor="ctr"/>
          <a:lstStyle/>
          <a:p>
            <a:pPr algn="ctr"/>
            <a:endParaRPr kumimoji="1" lang="ja-JP" altLang="en-US" sz="1200">
              <a:latin typeface="+mn-ea"/>
            </a:endParaRPr>
          </a:p>
        </p:txBody>
      </p:sp>
      <p:sp>
        <p:nvSpPr>
          <p:cNvPr id="62" name="左中かっこ 61">
            <a:extLst>
              <a:ext uri="{FF2B5EF4-FFF2-40B4-BE49-F238E27FC236}">
                <a16:creationId xmlns:a16="http://schemas.microsoft.com/office/drawing/2014/main" id="{A54E3F2E-3EE0-446C-B5F5-C54BB2810BCF}"/>
              </a:ext>
            </a:extLst>
          </p:cNvPr>
          <p:cNvSpPr/>
          <p:nvPr/>
        </p:nvSpPr>
        <p:spPr>
          <a:xfrm>
            <a:off x="3543071" y="1906162"/>
            <a:ext cx="279666" cy="4860000"/>
          </a:xfrm>
          <a:prstGeom prst="leftBrace">
            <a:avLst>
              <a:gd name="adj1" fmla="val 8333"/>
              <a:gd name="adj2" fmla="val 3178"/>
            </a:avLst>
          </a:prstGeom>
        </p:spPr>
        <p:style>
          <a:lnRef idx="1">
            <a:schemeClr val="accent1"/>
          </a:lnRef>
          <a:fillRef idx="0">
            <a:schemeClr val="accent1"/>
          </a:fillRef>
          <a:effectRef idx="0">
            <a:schemeClr val="accent1"/>
          </a:effectRef>
          <a:fontRef idx="minor">
            <a:schemeClr val="tx1"/>
          </a:fontRef>
        </p:style>
        <p:txBody>
          <a:bodyPr lIns="0" tIns="27000" rIns="0" bIns="0" rtlCol="0" anchor="ctr"/>
          <a:lstStyle/>
          <a:p>
            <a:pPr algn="ctr"/>
            <a:endParaRPr kumimoji="1" lang="ja-JP" altLang="en-US" sz="1200">
              <a:latin typeface="+mn-ea"/>
            </a:endParaRPr>
          </a:p>
        </p:txBody>
      </p:sp>
      <p:sp>
        <p:nvSpPr>
          <p:cNvPr id="63" name="左中かっこ 62">
            <a:extLst>
              <a:ext uri="{FF2B5EF4-FFF2-40B4-BE49-F238E27FC236}">
                <a16:creationId xmlns:a16="http://schemas.microsoft.com/office/drawing/2014/main" id="{E1DBD703-5B00-4CE9-B9B7-B1E8C08D299A}"/>
              </a:ext>
            </a:extLst>
          </p:cNvPr>
          <p:cNvSpPr/>
          <p:nvPr/>
        </p:nvSpPr>
        <p:spPr>
          <a:xfrm>
            <a:off x="5931950" y="1906162"/>
            <a:ext cx="279666" cy="2997000"/>
          </a:xfrm>
          <a:prstGeom prst="leftBrace">
            <a:avLst>
              <a:gd name="adj1" fmla="val 8333"/>
              <a:gd name="adj2" fmla="val 13633"/>
            </a:avLst>
          </a:prstGeom>
        </p:spPr>
        <p:style>
          <a:lnRef idx="1">
            <a:schemeClr val="accent1"/>
          </a:lnRef>
          <a:fillRef idx="0">
            <a:schemeClr val="accent1"/>
          </a:fillRef>
          <a:effectRef idx="0">
            <a:schemeClr val="accent1"/>
          </a:effectRef>
          <a:fontRef idx="minor">
            <a:schemeClr val="tx1"/>
          </a:fontRef>
        </p:style>
        <p:txBody>
          <a:bodyPr lIns="0" tIns="27000" rIns="0" bIns="0" rtlCol="0" anchor="ctr"/>
          <a:lstStyle/>
          <a:p>
            <a:pPr algn="ctr"/>
            <a:endParaRPr kumimoji="1" lang="ja-JP" altLang="en-US" sz="1200">
              <a:latin typeface="+mn-ea"/>
            </a:endParaRPr>
          </a:p>
        </p:txBody>
      </p:sp>
      <p:sp>
        <p:nvSpPr>
          <p:cNvPr id="65" name="四角形: 角を丸くする 64">
            <a:extLst>
              <a:ext uri="{FF2B5EF4-FFF2-40B4-BE49-F238E27FC236}">
                <a16:creationId xmlns:a16="http://schemas.microsoft.com/office/drawing/2014/main" id="{07713166-9E2D-47A1-B57E-CD3DC402819E}"/>
              </a:ext>
            </a:extLst>
          </p:cNvPr>
          <p:cNvSpPr/>
          <p:nvPr/>
        </p:nvSpPr>
        <p:spPr>
          <a:xfrm>
            <a:off x="6322340" y="1909492"/>
            <a:ext cx="2301515"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Tadahiro_5x6x20_00000</a:t>
            </a:r>
            <a:r>
              <a:rPr kumimoji="1" lang="en-US" altLang="ja-JP" sz="1200" dirty="0">
                <a:solidFill>
                  <a:srgbClr val="FF0000"/>
                </a:solidFill>
                <a:latin typeface="+mn-ea"/>
              </a:rPr>
              <a:t>.dat</a:t>
            </a:r>
            <a:r>
              <a:rPr kumimoji="1" lang="ja-JP" altLang="en-US" sz="1200" dirty="0">
                <a:solidFill>
                  <a:schemeClr val="tx1"/>
                </a:solidFill>
                <a:latin typeface="+mn-ea"/>
              </a:rPr>
              <a:t>」</a:t>
            </a:r>
          </a:p>
        </p:txBody>
      </p:sp>
      <p:sp>
        <p:nvSpPr>
          <p:cNvPr id="67" name="四角形: 角を丸くする 66">
            <a:extLst>
              <a:ext uri="{FF2B5EF4-FFF2-40B4-BE49-F238E27FC236}">
                <a16:creationId xmlns:a16="http://schemas.microsoft.com/office/drawing/2014/main" id="{B6D20E76-2DD7-438F-9B44-234A7213F768}"/>
              </a:ext>
            </a:extLst>
          </p:cNvPr>
          <p:cNvSpPr/>
          <p:nvPr/>
        </p:nvSpPr>
        <p:spPr>
          <a:xfrm>
            <a:off x="6322340" y="2374643"/>
            <a:ext cx="2301515"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Tadahiro_5x6x20_00001</a:t>
            </a:r>
            <a:r>
              <a:rPr kumimoji="1" lang="en-US" altLang="ja-JP" sz="1200" dirty="0">
                <a:solidFill>
                  <a:srgbClr val="FF0000"/>
                </a:solidFill>
                <a:latin typeface="+mn-ea"/>
              </a:rPr>
              <a:t>.dat</a:t>
            </a:r>
            <a:r>
              <a:rPr kumimoji="1" lang="ja-JP" altLang="en-US" sz="1200" dirty="0">
                <a:solidFill>
                  <a:schemeClr val="tx1"/>
                </a:solidFill>
                <a:latin typeface="+mn-ea"/>
              </a:rPr>
              <a:t>」</a:t>
            </a:r>
          </a:p>
        </p:txBody>
      </p:sp>
      <p:sp>
        <p:nvSpPr>
          <p:cNvPr id="68" name="四角形: 角を丸くする 67">
            <a:extLst>
              <a:ext uri="{FF2B5EF4-FFF2-40B4-BE49-F238E27FC236}">
                <a16:creationId xmlns:a16="http://schemas.microsoft.com/office/drawing/2014/main" id="{8C820BCF-9090-435C-9AA4-5850C4BE2FD7}"/>
              </a:ext>
            </a:extLst>
          </p:cNvPr>
          <p:cNvSpPr/>
          <p:nvPr/>
        </p:nvSpPr>
        <p:spPr>
          <a:xfrm>
            <a:off x="3860572" y="3439468"/>
            <a:ext cx="1200931"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edgecc2.exe</a:t>
            </a:r>
            <a:r>
              <a:rPr kumimoji="1" lang="ja-JP" altLang="en-US" sz="1200" dirty="0">
                <a:solidFill>
                  <a:schemeClr val="tx1"/>
                </a:solidFill>
                <a:latin typeface="+mn-ea"/>
              </a:rPr>
              <a:t>」</a:t>
            </a:r>
          </a:p>
        </p:txBody>
      </p:sp>
      <p:sp>
        <p:nvSpPr>
          <p:cNvPr id="69" name="四角形: 角を丸くする 68">
            <a:extLst>
              <a:ext uri="{FF2B5EF4-FFF2-40B4-BE49-F238E27FC236}">
                <a16:creationId xmlns:a16="http://schemas.microsoft.com/office/drawing/2014/main" id="{38C38918-88C0-448B-A3D4-99B1F41931BA}"/>
              </a:ext>
            </a:extLst>
          </p:cNvPr>
          <p:cNvSpPr/>
          <p:nvPr/>
        </p:nvSpPr>
        <p:spPr>
          <a:xfrm>
            <a:off x="3860572" y="3949460"/>
            <a:ext cx="1383823"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rietveldcc2.exe</a:t>
            </a:r>
            <a:r>
              <a:rPr kumimoji="1" lang="ja-JP" altLang="en-US" sz="1200" dirty="0">
                <a:solidFill>
                  <a:schemeClr val="tx1"/>
                </a:solidFill>
                <a:latin typeface="+mn-ea"/>
              </a:rPr>
              <a:t>」</a:t>
            </a:r>
          </a:p>
        </p:txBody>
      </p:sp>
      <p:sp>
        <p:nvSpPr>
          <p:cNvPr id="70" name="四角形: 角を丸くする 69">
            <a:extLst>
              <a:ext uri="{FF2B5EF4-FFF2-40B4-BE49-F238E27FC236}">
                <a16:creationId xmlns:a16="http://schemas.microsoft.com/office/drawing/2014/main" id="{518BF2A1-F926-4BD0-9C2C-75BEDAA285B4}"/>
              </a:ext>
            </a:extLst>
          </p:cNvPr>
          <p:cNvSpPr/>
          <p:nvPr/>
        </p:nvSpPr>
        <p:spPr>
          <a:xfrm>
            <a:off x="3860572" y="4459452"/>
            <a:ext cx="1665443"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RITS2_Tadahiro.sh</a:t>
            </a:r>
            <a:r>
              <a:rPr kumimoji="1" lang="ja-JP" altLang="en-US" sz="1200" dirty="0">
                <a:solidFill>
                  <a:schemeClr val="tx1"/>
                </a:solidFill>
                <a:latin typeface="+mn-ea"/>
              </a:rPr>
              <a:t>」</a:t>
            </a:r>
          </a:p>
        </p:txBody>
      </p:sp>
      <p:sp>
        <p:nvSpPr>
          <p:cNvPr id="71" name="四角形: 角を丸くする 70">
            <a:extLst>
              <a:ext uri="{FF2B5EF4-FFF2-40B4-BE49-F238E27FC236}">
                <a16:creationId xmlns:a16="http://schemas.microsoft.com/office/drawing/2014/main" id="{90203932-0587-4796-98BB-A7B3A71ABF66}"/>
              </a:ext>
            </a:extLst>
          </p:cNvPr>
          <p:cNvSpPr/>
          <p:nvPr/>
        </p:nvSpPr>
        <p:spPr>
          <a:xfrm>
            <a:off x="3860572" y="4714448"/>
            <a:ext cx="724136"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err="1">
                <a:solidFill>
                  <a:srgbClr val="FF0000"/>
                </a:solidFill>
                <a:latin typeface="+mn-ea"/>
              </a:rPr>
              <a:t>spgra</a:t>
            </a:r>
            <a:r>
              <a:rPr kumimoji="1" lang="ja-JP" altLang="en-US" sz="1200" dirty="0">
                <a:solidFill>
                  <a:schemeClr val="tx1"/>
                </a:solidFill>
                <a:latin typeface="+mn-ea"/>
              </a:rPr>
              <a:t>」</a:t>
            </a:r>
          </a:p>
        </p:txBody>
      </p:sp>
      <p:sp>
        <p:nvSpPr>
          <p:cNvPr id="72" name="テキスト ボックス 71">
            <a:extLst>
              <a:ext uri="{FF2B5EF4-FFF2-40B4-BE49-F238E27FC236}">
                <a16:creationId xmlns:a16="http://schemas.microsoft.com/office/drawing/2014/main" id="{7C6E3DEE-31BD-45CB-A51B-3F132F45DA2A}"/>
              </a:ext>
            </a:extLst>
          </p:cNvPr>
          <p:cNvSpPr txBox="1"/>
          <p:nvPr/>
        </p:nvSpPr>
        <p:spPr>
          <a:xfrm>
            <a:off x="1818000" y="904731"/>
            <a:ext cx="5508000" cy="858260"/>
          </a:xfrm>
          <a:prstGeom prst="rect">
            <a:avLst/>
          </a:prstGeom>
          <a:noFill/>
        </p:spPr>
        <p:txBody>
          <a:bodyPr wrap="square" lIns="0" tIns="27000" rIns="0" bIns="0" rtlCol="0">
            <a:spAutoFit/>
          </a:bodyPr>
          <a:lstStyle/>
          <a:p>
            <a:r>
              <a:rPr kumimoji="1" lang="ja-JP" altLang="en-US" sz="1350" dirty="0">
                <a:latin typeface="+mn-ea"/>
              </a:rPr>
              <a:t>今回</a:t>
            </a:r>
            <a:r>
              <a:rPr kumimoji="1" lang="en-US" altLang="ja-JP" sz="1350" dirty="0">
                <a:latin typeface="+mn-ea"/>
              </a:rPr>
              <a:t>CLI-RITS/EDGE</a:t>
            </a:r>
            <a:r>
              <a:rPr kumimoji="1" lang="ja-JP" altLang="en-US" sz="1350" dirty="0">
                <a:latin typeface="+mn-ea"/>
              </a:rPr>
              <a:t>で解析するため、以下のようなディレクトリ構造を想定します。実際はもっと雑多な</a:t>
            </a:r>
            <a:r>
              <a:rPr kumimoji="1" lang="en-US" altLang="ja-JP" sz="1350" dirty="0">
                <a:latin typeface="+mn-ea"/>
              </a:rPr>
              <a:t>『</a:t>
            </a:r>
            <a:r>
              <a:rPr kumimoji="1" lang="ja-JP" altLang="en-US" sz="1350" dirty="0">
                <a:latin typeface="+mn-ea"/>
              </a:rPr>
              <a:t>ディレクトリ</a:t>
            </a:r>
            <a:r>
              <a:rPr kumimoji="1" lang="en-US" altLang="ja-JP" sz="1350" dirty="0">
                <a:latin typeface="+mn-ea"/>
              </a:rPr>
              <a:t>』</a:t>
            </a:r>
            <a:r>
              <a:rPr kumimoji="1" lang="ja-JP" altLang="en-US" sz="1350" dirty="0">
                <a:latin typeface="+mn-ea"/>
              </a:rPr>
              <a:t>や「ファイル」が存在していると思いますが、守らなければいけない（プログラム中で固定）のは、赤文字の部分だけです。</a:t>
            </a:r>
            <a:endParaRPr kumimoji="1" lang="en-US" altLang="ja-JP" sz="1350" dirty="0">
              <a:latin typeface="+mn-ea"/>
            </a:endParaRPr>
          </a:p>
        </p:txBody>
      </p:sp>
      <p:sp>
        <p:nvSpPr>
          <p:cNvPr id="25" name="テキスト ボックス 24">
            <a:extLst>
              <a:ext uri="{FF2B5EF4-FFF2-40B4-BE49-F238E27FC236}">
                <a16:creationId xmlns:a16="http://schemas.microsoft.com/office/drawing/2014/main" id="{B6F884D3-73DA-9933-3A32-67FCBB057045}"/>
              </a:ext>
            </a:extLst>
          </p:cNvPr>
          <p:cNvSpPr txBox="1"/>
          <p:nvPr/>
        </p:nvSpPr>
        <p:spPr>
          <a:xfrm>
            <a:off x="6277142" y="4913365"/>
            <a:ext cx="2106000" cy="396596"/>
          </a:xfrm>
          <a:prstGeom prst="rect">
            <a:avLst/>
          </a:prstGeom>
          <a:noFill/>
        </p:spPr>
        <p:txBody>
          <a:bodyPr wrap="square" lIns="0" tIns="27000" rIns="0" bIns="0" rtlCol="0">
            <a:spAutoFit/>
          </a:bodyPr>
          <a:lstStyle/>
          <a:p>
            <a:r>
              <a:rPr kumimoji="1" lang="ja-JP" altLang="en-US" sz="1200" dirty="0">
                <a:latin typeface="+mn-ea"/>
              </a:rPr>
              <a:t>都合により一つ上のディレクトリに移動</a:t>
            </a:r>
            <a:endParaRPr kumimoji="1" lang="en-US" altLang="ja-JP" sz="1200" dirty="0">
              <a:latin typeface="+mn-ea"/>
            </a:endParaRPr>
          </a:p>
        </p:txBody>
      </p:sp>
      <p:sp>
        <p:nvSpPr>
          <p:cNvPr id="26" name="四角形: 角を丸くする 25">
            <a:extLst>
              <a:ext uri="{FF2B5EF4-FFF2-40B4-BE49-F238E27FC236}">
                <a16:creationId xmlns:a16="http://schemas.microsoft.com/office/drawing/2014/main" id="{B8C62D1D-D726-8407-87F2-2BC22726E9E1}"/>
              </a:ext>
            </a:extLst>
          </p:cNvPr>
          <p:cNvSpPr/>
          <p:nvPr/>
        </p:nvSpPr>
        <p:spPr>
          <a:xfrm>
            <a:off x="6321173" y="4408533"/>
            <a:ext cx="2131573"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bg1">
                    <a:lumMod val="65000"/>
                  </a:schemeClr>
                </a:solidFill>
                <a:latin typeface="+mn-ea"/>
              </a:rPr>
              <a:t>「</a:t>
            </a:r>
            <a:r>
              <a:rPr kumimoji="1" lang="en-US" altLang="ja-JP" sz="1200" dirty="0">
                <a:solidFill>
                  <a:schemeClr val="bg1">
                    <a:lumMod val="65000"/>
                  </a:schemeClr>
                </a:solidFill>
                <a:latin typeface="+mn-ea"/>
              </a:rPr>
              <a:t>Tadahiro_5x6x20mask.txt</a:t>
            </a:r>
            <a:r>
              <a:rPr kumimoji="1" lang="ja-JP" altLang="en-US" sz="1200" dirty="0">
                <a:solidFill>
                  <a:schemeClr val="bg1">
                    <a:lumMod val="65000"/>
                  </a:schemeClr>
                </a:solidFill>
                <a:latin typeface="+mn-ea"/>
              </a:rPr>
              <a:t>」</a:t>
            </a:r>
          </a:p>
        </p:txBody>
      </p:sp>
      <p:cxnSp>
        <p:nvCxnSpPr>
          <p:cNvPr id="29" name="直線矢印コネクタ 28">
            <a:extLst>
              <a:ext uri="{FF2B5EF4-FFF2-40B4-BE49-F238E27FC236}">
                <a16:creationId xmlns:a16="http://schemas.microsoft.com/office/drawing/2014/main" id="{6B97D37A-B175-3A01-A2CB-249FEEFFD7D3}"/>
              </a:ext>
            </a:extLst>
          </p:cNvPr>
          <p:cNvCxnSpPr>
            <a:cxnSpLocks/>
            <a:endCxn id="7" idx="3"/>
          </p:cNvCxnSpPr>
          <p:nvPr/>
        </p:nvCxnSpPr>
        <p:spPr>
          <a:xfrm flipH="1">
            <a:off x="5992145" y="4708961"/>
            <a:ext cx="344362" cy="1142709"/>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92834F4A-7432-1C35-837D-4B8166371D03}"/>
              </a:ext>
            </a:extLst>
          </p:cNvPr>
          <p:cNvSpPr txBox="1"/>
          <p:nvPr/>
        </p:nvSpPr>
        <p:spPr>
          <a:xfrm>
            <a:off x="1061687" y="4126874"/>
            <a:ext cx="2106000" cy="396596"/>
          </a:xfrm>
          <a:prstGeom prst="rect">
            <a:avLst/>
          </a:prstGeom>
          <a:noFill/>
        </p:spPr>
        <p:txBody>
          <a:bodyPr wrap="square" lIns="0" tIns="27000" rIns="0" bIns="0" rtlCol="0">
            <a:spAutoFit/>
          </a:bodyPr>
          <a:lstStyle/>
          <a:p>
            <a:r>
              <a:rPr kumimoji="1" lang="ja-JP" altLang="en-US" sz="1200" dirty="0">
                <a:latin typeface="+mn-ea"/>
              </a:rPr>
              <a:t>解凍した「</a:t>
            </a:r>
            <a:r>
              <a:rPr kumimoji="1" lang="en-US" altLang="ja-JP" sz="1200" dirty="0" err="1">
                <a:latin typeface="+mn-ea"/>
              </a:rPr>
              <a:t>GUIRITSinstall</a:t>
            </a:r>
            <a:r>
              <a:rPr kumimoji="1" lang="ja-JP" altLang="en-US" sz="1200" dirty="0">
                <a:latin typeface="+mn-ea"/>
              </a:rPr>
              <a:t>」フォルダから、ここへコピペ。</a:t>
            </a:r>
            <a:endParaRPr kumimoji="1" lang="en-US" altLang="ja-JP" sz="1200" dirty="0">
              <a:latin typeface="+mn-ea"/>
            </a:endParaRPr>
          </a:p>
        </p:txBody>
      </p:sp>
      <p:cxnSp>
        <p:nvCxnSpPr>
          <p:cNvPr id="40" name="直線矢印コネクタ 39">
            <a:extLst>
              <a:ext uri="{FF2B5EF4-FFF2-40B4-BE49-F238E27FC236}">
                <a16:creationId xmlns:a16="http://schemas.microsoft.com/office/drawing/2014/main" id="{9F660EF7-881A-8701-CAAF-AB018A6D10AF}"/>
              </a:ext>
            </a:extLst>
          </p:cNvPr>
          <p:cNvCxnSpPr>
            <a:cxnSpLocks/>
            <a:stCxn id="39" idx="3"/>
            <a:endCxn id="68" idx="1"/>
          </p:cNvCxnSpPr>
          <p:nvPr/>
        </p:nvCxnSpPr>
        <p:spPr>
          <a:xfrm flipV="1">
            <a:off x="3167687" y="3556706"/>
            <a:ext cx="692885" cy="768466"/>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E1BD7566-7B56-0E47-4F20-B7E1DD5393D2}"/>
              </a:ext>
            </a:extLst>
          </p:cNvPr>
          <p:cNvCxnSpPr>
            <a:cxnSpLocks/>
            <a:stCxn id="39" idx="3"/>
            <a:endCxn id="69" idx="1"/>
          </p:cNvCxnSpPr>
          <p:nvPr/>
        </p:nvCxnSpPr>
        <p:spPr>
          <a:xfrm flipV="1">
            <a:off x="3167687" y="4066698"/>
            <a:ext cx="692885" cy="258474"/>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E83344CC-770A-0C53-C812-C253F60507E8}"/>
              </a:ext>
            </a:extLst>
          </p:cNvPr>
          <p:cNvCxnSpPr>
            <a:cxnSpLocks/>
            <a:stCxn id="39" idx="3"/>
            <a:endCxn id="71" idx="1"/>
          </p:cNvCxnSpPr>
          <p:nvPr/>
        </p:nvCxnSpPr>
        <p:spPr>
          <a:xfrm>
            <a:off x="3167687" y="4325172"/>
            <a:ext cx="692885" cy="506514"/>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 name="四角形: 角を丸くする 1">
            <a:extLst>
              <a:ext uri="{FF2B5EF4-FFF2-40B4-BE49-F238E27FC236}">
                <a16:creationId xmlns:a16="http://schemas.microsoft.com/office/drawing/2014/main" id="{0BFB3AAD-1A74-87C9-CEF8-AA6793ABE459}"/>
              </a:ext>
            </a:extLst>
          </p:cNvPr>
          <p:cNvSpPr/>
          <p:nvPr/>
        </p:nvSpPr>
        <p:spPr>
          <a:xfrm>
            <a:off x="3860572" y="2419484"/>
            <a:ext cx="1668680"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en-US" altLang="ja-JP" sz="1200" dirty="0">
                <a:solidFill>
                  <a:schemeClr val="tx1"/>
                </a:solidFill>
                <a:latin typeface="+mn-ea"/>
              </a:rPr>
              <a:t>『</a:t>
            </a:r>
            <a:r>
              <a:rPr kumimoji="1" lang="en-US" altLang="ja-JP" sz="1200" dirty="0" err="1">
                <a:solidFill>
                  <a:schemeClr val="tx1"/>
                </a:solidFill>
                <a:latin typeface="+mn-ea"/>
              </a:rPr>
              <a:t>RITS_single_phase</a:t>
            </a:r>
            <a:r>
              <a:rPr kumimoji="1" lang="en-US" altLang="ja-JP" sz="1200" dirty="0">
                <a:solidFill>
                  <a:schemeClr val="tx1"/>
                </a:solidFill>
                <a:latin typeface="+mn-ea"/>
              </a:rPr>
              <a:t>』</a:t>
            </a:r>
            <a:endParaRPr kumimoji="1" lang="ja-JP" altLang="en-US" sz="1200" dirty="0">
              <a:solidFill>
                <a:schemeClr val="tx1"/>
              </a:solidFill>
              <a:latin typeface="+mn-ea"/>
            </a:endParaRPr>
          </a:p>
        </p:txBody>
      </p:sp>
      <p:sp>
        <p:nvSpPr>
          <p:cNvPr id="3" name="四角形: 角を丸くする 2">
            <a:extLst>
              <a:ext uri="{FF2B5EF4-FFF2-40B4-BE49-F238E27FC236}">
                <a16:creationId xmlns:a16="http://schemas.microsoft.com/office/drawing/2014/main" id="{89E25F51-FA05-4F78-57A5-4F92A1E580C6}"/>
              </a:ext>
            </a:extLst>
          </p:cNvPr>
          <p:cNvSpPr/>
          <p:nvPr/>
        </p:nvSpPr>
        <p:spPr>
          <a:xfrm>
            <a:off x="3860572" y="2674480"/>
            <a:ext cx="1506829"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en-US" altLang="ja-JP" sz="1200" dirty="0">
                <a:solidFill>
                  <a:schemeClr val="tx1"/>
                </a:solidFill>
                <a:latin typeface="+mn-ea"/>
              </a:rPr>
              <a:t>『</a:t>
            </a:r>
            <a:r>
              <a:rPr kumimoji="1" lang="en-US" altLang="ja-JP" sz="1200" dirty="0" err="1">
                <a:solidFill>
                  <a:schemeClr val="tx1"/>
                </a:solidFill>
                <a:latin typeface="+mn-ea"/>
              </a:rPr>
              <a:t>RITS_two_phase</a:t>
            </a:r>
            <a:r>
              <a:rPr kumimoji="1" lang="en-US" altLang="ja-JP" sz="1200" dirty="0">
                <a:solidFill>
                  <a:schemeClr val="tx1"/>
                </a:solidFill>
                <a:latin typeface="+mn-ea"/>
              </a:rPr>
              <a:t>』</a:t>
            </a:r>
            <a:endParaRPr kumimoji="1" lang="ja-JP" altLang="en-US" sz="1200" dirty="0">
              <a:solidFill>
                <a:schemeClr val="tx1"/>
              </a:solidFill>
              <a:latin typeface="+mn-ea"/>
            </a:endParaRPr>
          </a:p>
        </p:txBody>
      </p:sp>
      <p:sp>
        <p:nvSpPr>
          <p:cNvPr id="4" name="四角形: 角を丸くする 3">
            <a:extLst>
              <a:ext uri="{FF2B5EF4-FFF2-40B4-BE49-F238E27FC236}">
                <a16:creationId xmlns:a16="http://schemas.microsoft.com/office/drawing/2014/main" id="{B4F91C55-99FE-9275-CB65-5D32BE8ED9D3}"/>
              </a:ext>
            </a:extLst>
          </p:cNvPr>
          <p:cNvSpPr/>
          <p:nvPr/>
        </p:nvSpPr>
        <p:spPr>
          <a:xfrm>
            <a:off x="3860572" y="3184472"/>
            <a:ext cx="1743131"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EDGE2_Tadahiro.sh</a:t>
            </a:r>
            <a:r>
              <a:rPr kumimoji="1" lang="ja-JP" altLang="en-US" sz="1200" dirty="0">
                <a:solidFill>
                  <a:schemeClr val="tx1"/>
                </a:solidFill>
                <a:latin typeface="+mn-ea"/>
              </a:rPr>
              <a:t>」</a:t>
            </a:r>
          </a:p>
        </p:txBody>
      </p:sp>
      <p:sp>
        <p:nvSpPr>
          <p:cNvPr id="5" name="四角形: 角を丸くする 4">
            <a:extLst>
              <a:ext uri="{FF2B5EF4-FFF2-40B4-BE49-F238E27FC236}">
                <a16:creationId xmlns:a16="http://schemas.microsoft.com/office/drawing/2014/main" id="{7D7A87D4-8E26-F57B-8733-BAA1070749F2}"/>
              </a:ext>
            </a:extLst>
          </p:cNvPr>
          <p:cNvSpPr/>
          <p:nvPr/>
        </p:nvSpPr>
        <p:spPr>
          <a:xfrm>
            <a:off x="6321172" y="3645979"/>
            <a:ext cx="2301515"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Tadahiro_5x6x20_00025</a:t>
            </a:r>
            <a:r>
              <a:rPr kumimoji="1" lang="en-US" altLang="ja-JP" sz="1200" dirty="0">
                <a:solidFill>
                  <a:srgbClr val="FF0000"/>
                </a:solidFill>
                <a:latin typeface="+mn-ea"/>
              </a:rPr>
              <a:t>.dat</a:t>
            </a:r>
            <a:r>
              <a:rPr kumimoji="1" lang="ja-JP" altLang="en-US" sz="1200" dirty="0">
                <a:solidFill>
                  <a:schemeClr val="tx1"/>
                </a:solidFill>
                <a:latin typeface="+mn-ea"/>
              </a:rPr>
              <a:t>」</a:t>
            </a:r>
          </a:p>
        </p:txBody>
      </p:sp>
      <p:sp>
        <p:nvSpPr>
          <p:cNvPr id="7" name="四角形: 角を丸くする 6">
            <a:extLst>
              <a:ext uri="{FF2B5EF4-FFF2-40B4-BE49-F238E27FC236}">
                <a16:creationId xmlns:a16="http://schemas.microsoft.com/office/drawing/2014/main" id="{BBDD4D68-7E68-A358-FB41-DDF98998F06F}"/>
              </a:ext>
            </a:extLst>
          </p:cNvPr>
          <p:cNvSpPr/>
          <p:nvPr/>
        </p:nvSpPr>
        <p:spPr>
          <a:xfrm>
            <a:off x="3860572" y="5734432"/>
            <a:ext cx="2131573"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Tadahiro_5x6x20mask.txt</a:t>
            </a:r>
            <a:r>
              <a:rPr kumimoji="1" lang="ja-JP" altLang="en-US" sz="1200" dirty="0">
                <a:solidFill>
                  <a:schemeClr val="tx1"/>
                </a:solidFill>
                <a:latin typeface="+mn-ea"/>
              </a:rPr>
              <a:t>」</a:t>
            </a:r>
          </a:p>
        </p:txBody>
      </p:sp>
      <p:sp>
        <p:nvSpPr>
          <p:cNvPr id="15" name="四角形: 角を丸くする 14">
            <a:extLst>
              <a:ext uri="{FF2B5EF4-FFF2-40B4-BE49-F238E27FC236}">
                <a16:creationId xmlns:a16="http://schemas.microsoft.com/office/drawing/2014/main" id="{4463543E-F9B6-C547-6F9C-3F932691F400}"/>
              </a:ext>
            </a:extLst>
          </p:cNvPr>
          <p:cNvSpPr/>
          <p:nvPr/>
        </p:nvSpPr>
        <p:spPr>
          <a:xfrm>
            <a:off x="3860572" y="6244424"/>
            <a:ext cx="2131573"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Tadahiro_5x6x40mask.txt</a:t>
            </a:r>
            <a:r>
              <a:rPr kumimoji="1" lang="ja-JP" altLang="en-US" sz="1200" dirty="0">
                <a:solidFill>
                  <a:schemeClr val="tx1"/>
                </a:solidFill>
                <a:latin typeface="+mn-ea"/>
              </a:rPr>
              <a:t>」</a:t>
            </a:r>
          </a:p>
        </p:txBody>
      </p:sp>
      <p:sp>
        <p:nvSpPr>
          <p:cNvPr id="64" name="四角形: 角を丸くする 63">
            <a:extLst>
              <a:ext uri="{FF2B5EF4-FFF2-40B4-BE49-F238E27FC236}">
                <a16:creationId xmlns:a16="http://schemas.microsoft.com/office/drawing/2014/main" id="{E84587F9-8153-4AE5-BDC9-9240A5194462}"/>
              </a:ext>
            </a:extLst>
          </p:cNvPr>
          <p:cNvSpPr/>
          <p:nvPr/>
        </p:nvSpPr>
        <p:spPr>
          <a:xfrm>
            <a:off x="6057217" y="4111130"/>
            <a:ext cx="2649764"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Tadahiro_5x6x20_position_XY.txt</a:t>
            </a:r>
            <a:r>
              <a:rPr kumimoji="1" lang="ja-JP" altLang="en-US" sz="1200" dirty="0">
                <a:solidFill>
                  <a:schemeClr val="tx1"/>
                </a:solidFill>
                <a:latin typeface="+mn-ea"/>
              </a:rPr>
              <a:t>」</a:t>
            </a:r>
          </a:p>
        </p:txBody>
      </p:sp>
      <p:sp>
        <p:nvSpPr>
          <p:cNvPr id="21" name="四角形: 角を丸くする 20">
            <a:extLst>
              <a:ext uri="{FF2B5EF4-FFF2-40B4-BE49-F238E27FC236}">
                <a16:creationId xmlns:a16="http://schemas.microsoft.com/office/drawing/2014/main" id="{758E9000-33F6-C1B7-526B-D55E4231D694}"/>
              </a:ext>
            </a:extLst>
          </p:cNvPr>
          <p:cNvSpPr/>
          <p:nvPr/>
        </p:nvSpPr>
        <p:spPr>
          <a:xfrm>
            <a:off x="6321172" y="4644277"/>
            <a:ext cx="1709142"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bg1">
                    <a:lumMod val="65000"/>
                  </a:schemeClr>
                </a:solidFill>
                <a:latin typeface="+mn-ea"/>
              </a:rPr>
              <a:t>「</a:t>
            </a:r>
            <a:r>
              <a:rPr kumimoji="1" lang="en-US" altLang="ja-JP" sz="1200" dirty="0" err="1">
                <a:solidFill>
                  <a:schemeClr val="bg1">
                    <a:lumMod val="65000"/>
                  </a:schemeClr>
                </a:solidFill>
                <a:latin typeface="+mn-ea"/>
              </a:rPr>
              <a:t>Tadahiro_EDGE.inp</a:t>
            </a:r>
            <a:r>
              <a:rPr kumimoji="1" lang="ja-JP" altLang="en-US" sz="1200" dirty="0">
                <a:solidFill>
                  <a:schemeClr val="bg1">
                    <a:lumMod val="65000"/>
                  </a:schemeClr>
                </a:solidFill>
                <a:latin typeface="+mn-ea"/>
              </a:rPr>
              <a:t>」</a:t>
            </a:r>
          </a:p>
        </p:txBody>
      </p:sp>
      <p:sp>
        <p:nvSpPr>
          <p:cNvPr id="22" name="四角形: 角を丸くする 21">
            <a:extLst>
              <a:ext uri="{FF2B5EF4-FFF2-40B4-BE49-F238E27FC236}">
                <a16:creationId xmlns:a16="http://schemas.microsoft.com/office/drawing/2014/main" id="{54FF7635-036B-9583-4CAB-CC8CAF831FB7}"/>
              </a:ext>
            </a:extLst>
          </p:cNvPr>
          <p:cNvSpPr/>
          <p:nvPr/>
        </p:nvSpPr>
        <p:spPr>
          <a:xfrm>
            <a:off x="3860572" y="5989428"/>
            <a:ext cx="1709142"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err="1">
                <a:solidFill>
                  <a:schemeClr val="tx1"/>
                </a:solidFill>
                <a:latin typeface="+mn-ea"/>
              </a:rPr>
              <a:t>Tadahiro_EDGE.inp</a:t>
            </a:r>
            <a:r>
              <a:rPr kumimoji="1" lang="ja-JP" altLang="en-US" sz="1200" dirty="0">
                <a:solidFill>
                  <a:schemeClr val="tx1"/>
                </a:solidFill>
                <a:latin typeface="+mn-ea"/>
              </a:rPr>
              <a:t>」</a:t>
            </a:r>
          </a:p>
        </p:txBody>
      </p:sp>
      <p:sp>
        <p:nvSpPr>
          <p:cNvPr id="23" name="四角形: 角を丸くする 22">
            <a:extLst>
              <a:ext uri="{FF2B5EF4-FFF2-40B4-BE49-F238E27FC236}">
                <a16:creationId xmlns:a16="http://schemas.microsoft.com/office/drawing/2014/main" id="{3C230577-5BD3-2504-C216-6F3A61891C08}"/>
              </a:ext>
            </a:extLst>
          </p:cNvPr>
          <p:cNvSpPr/>
          <p:nvPr/>
        </p:nvSpPr>
        <p:spPr>
          <a:xfrm>
            <a:off x="3860572" y="6499414"/>
            <a:ext cx="1631454"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err="1">
                <a:solidFill>
                  <a:schemeClr val="tx1"/>
                </a:solidFill>
                <a:latin typeface="+mn-ea"/>
              </a:rPr>
              <a:t>Tadahiro_RITS.inp</a:t>
            </a:r>
            <a:r>
              <a:rPr kumimoji="1" lang="ja-JP" altLang="en-US" sz="1200" dirty="0">
                <a:solidFill>
                  <a:schemeClr val="tx1"/>
                </a:solidFill>
                <a:latin typeface="+mn-ea"/>
              </a:rPr>
              <a:t>」</a:t>
            </a:r>
          </a:p>
        </p:txBody>
      </p:sp>
      <p:sp>
        <p:nvSpPr>
          <p:cNvPr id="6" name="四角形: 角を丸くする 5">
            <a:extLst>
              <a:ext uri="{FF2B5EF4-FFF2-40B4-BE49-F238E27FC236}">
                <a16:creationId xmlns:a16="http://schemas.microsoft.com/office/drawing/2014/main" id="{4263BA7E-C670-C93B-D427-EF47AFCFC612}"/>
              </a:ext>
            </a:extLst>
          </p:cNvPr>
          <p:cNvSpPr/>
          <p:nvPr/>
        </p:nvSpPr>
        <p:spPr>
          <a:xfrm>
            <a:off x="3860572" y="2929476"/>
            <a:ext cx="1070276"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en-US" altLang="ja-JP" sz="1200" dirty="0">
                <a:solidFill>
                  <a:schemeClr val="tx1"/>
                </a:solidFill>
                <a:latin typeface="+mn-ea"/>
              </a:rPr>
              <a:t>『RITS2data』</a:t>
            </a:r>
            <a:endParaRPr kumimoji="1" lang="ja-JP" altLang="en-US" sz="1200" dirty="0">
              <a:solidFill>
                <a:schemeClr val="tx1"/>
              </a:solidFill>
              <a:latin typeface="+mn-ea"/>
            </a:endParaRPr>
          </a:p>
        </p:txBody>
      </p:sp>
      <p:cxnSp>
        <p:nvCxnSpPr>
          <p:cNvPr id="8" name="直線コネクタ 7">
            <a:extLst>
              <a:ext uri="{FF2B5EF4-FFF2-40B4-BE49-F238E27FC236}">
                <a16:creationId xmlns:a16="http://schemas.microsoft.com/office/drawing/2014/main" id="{B2336F16-2915-AD96-1C66-EA78BD8C7D9D}"/>
              </a:ext>
            </a:extLst>
          </p:cNvPr>
          <p:cNvCxnSpPr>
            <a:cxnSpLocks/>
            <a:stCxn id="63" idx="1"/>
            <a:endCxn id="28" idx="3"/>
          </p:cNvCxnSpPr>
          <p:nvPr/>
        </p:nvCxnSpPr>
        <p:spPr>
          <a:xfrm flipH="1" flipV="1">
            <a:off x="5009281" y="2281726"/>
            <a:ext cx="922669" cy="3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5D198EB-6569-08FC-2C1E-D9BA0FB7ED75}"/>
              </a:ext>
            </a:extLst>
          </p:cNvPr>
          <p:cNvCxnSpPr>
            <a:cxnSpLocks/>
            <a:stCxn id="62" idx="1"/>
            <a:endCxn id="11" idx="3"/>
          </p:cNvCxnSpPr>
          <p:nvPr/>
        </p:nvCxnSpPr>
        <p:spPr>
          <a:xfrm flipH="1" flipV="1">
            <a:off x="3208209" y="2026730"/>
            <a:ext cx="334862" cy="33883"/>
          </a:xfrm>
          <a:prstGeom prst="line">
            <a:avLst/>
          </a:prstGeom>
        </p:spPr>
        <p:style>
          <a:lnRef idx="1">
            <a:schemeClr val="accent1"/>
          </a:lnRef>
          <a:fillRef idx="0">
            <a:schemeClr val="accent1"/>
          </a:fillRef>
          <a:effectRef idx="0">
            <a:schemeClr val="accent1"/>
          </a:effectRef>
          <a:fontRef idx="minor">
            <a:schemeClr val="tx1"/>
          </a:fontRef>
        </p:style>
      </p:cxnSp>
      <p:sp>
        <p:nvSpPr>
          <p:cNvPr id="18" name="四角形: 角を丸くする 17">
            <a:extLst>
              <a:ext uri="{FF2B5EF4-FFF2-40B4-BE49-F238E27FC236}">
                <a16:creationId xmlns:a16="http://schemas.microsoft.com/office/drawing/2014/main" id="{94519CDB-844F-7661-43D0-49E860FF3B76}"/>
              </a:ext>
            </a:extLst>
          </p:cNvPr>
          <p:cNvSpPr/>
          <p:nvPr/>
        </p:nvSpPr>
        <p:spPr>
          <a:xfrm>
            <a:off x="3860572" y="4969444"/>
            <a:ext cx="1040864"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rPr>
              <a:t>「</a:t>
            </a:r>
            <a:r>
              <a:rPr kumimoji="1" lang="en-US" altLang="ja-JP" sz="1200" dirty="0">
                <a:solidFill>
                  <a:schemeClr val="tx1"/>
                </a:solidFill>
                <a:latin typeface="+mn-ea"/>
              </a:rPr>
              <a:t>edgecc2</a:t>
            </a:r>
            <a:r>
              <a:rPr kumimoji="1" lang="en-US" altLang="ja-JP" sz="1200" dirty="0">
                <a:solidFill>
                  <a:schemeClr val="tx1"/>
                </a:solidFill>
              </a:rPr>
              <a:t>.o</a:t>
            </a:r>
            <a:r>
              <a:rPr kumimoji="1" lang="ja-JP" altLang="en-US" sz="1200" dirty="0">
                <a:solidFill>
                  <a:schemeClr val="tx1"/>
                </a:solidFill>
              </a:rPr>
              <a:t>」</a:t>
            </a:r>
          </a:p>
        </p:txBody>
      </p:sp>
      <p:sp>
        <p:nvSpPr>
          <p:cNvPr id="19" name="四角形: 角を丸くする 18">
            <a:extLst>
              <a:ext uri="{FF2B5EF4-FFF2-40B4-BE49-F238E27FC236}">
                <a16:creationId xmlns:a16="http://schemas.microsoft.com/office/drawing/2014/main" id="{6EA89AA4-4440-E4AF-EBC4-62C4DE47D9A6}"/>
              </a:ext>
            </a:extLst>
          </p:cNvPr>
          <p:cNvSpPr/>
          <p:nvPr/>
        </p:nvSpPr>
        <p:spPr>
          <a:xfrm>
            <a:off x="3860572" y="5224440"/>
            <a:ext cx="1058838"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libEdge.so</a:t>
            </a:r>
            <a:r>
              <a:rPr kumimoji="1" lang="ja-JP" altLang="en-US" sz="1200" dirty="0">
                <a:solidFill>
                  <a:schemeClr val="tx1"/>
                </a:solidFill>
                <a:latin typeface="+mn-ea"/>
              </a:rPr>
              <a:t>」</a:t>
            </a:r>
          </a:p>
        </p:txBody>
      </p:sp>
      <p:sp>
        <p:nvSpPr>
          <p:cNvPr id="20" name="四角形: 角を丸くする 19">
            <a:extLst>
              <a:ext uri="{FF2B5EF4-FFF2-40B4-BE49-F238E27FC236}">
                <a16:creationId xmlns:a16="http://schemas.microsoft.com/office/drawing/2014/main" id="{B68444C0-CB6C-69FD-ECC4-5F92AC38FD40}"/>
              </a:ext>
            </a:extLst>
          </p:cNvPr>
          <p:cNvSpPr/>
          <p:nvPr/>
        </p:nvSpPr>
        <p:spPr>
          <a:xfrm>
            <a:off x="3860572" y="5479436"/>
            <a:ext cx="1006549"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setenv.sh</a:t>
            </a:r>
            <a:r>
              <a:rPr kumimoji="1" lang="ja-JP" altLang="en-US" sz="1200" dirty="0">
                <a:solidFill>
                  <a:schemeClr val="tx1"/>
                </a:solidFill>
                <a:latin typeface="+mn-ea"/>
              </a:rPr>
              <a:t>」</a:t>
            </a:r>
          </a:p>
        </p:txBody>
      </p:sp>
      <p:cxnSp>
        <p:nvCxnSpPr>
          <p:cNvPr id="30" name="直線矢印コネクタ 29">
            <a:extLst>
              <a:ext uri="{FF2B5EF4-FFF2-40B4-BE49-F238E27FC236}">
                <a16:creationId xmlns:a16="http://schemas.microsoft.com/office/drawing/2014/main" id="{5A5D89F2-4800-BA92-123E-C0A859A235B2}"/>
              </a:ext>
            </a:extLst>
          </p:cNvPr>
          <p:cNvCxnSpPr>
            <a:cxnSpLocks/>
            <a:stCxn id="39" idx="3"/>
            <a:endCxn id="18" idx="1"/>
          </p:cNvCxnSpPr>
          <p:nvPr/>
        </p:nvCxnSpPr>
        <p:spPr>
          <a:xfrm>
            <a:off x="3167687" y="4325172"/>
            <a:ext cx="692885" cy="76151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16D78C0F-6C0B-9E50-DF76-E6CFA0D56D38}"/>
              </a:ext>
            </a:extLst>
          </p:cNvPr>
          <p:cNvCxnSpPr>
            <a:cxnSpLocks/>
            <a:stCxn id="39" idx="3"/>
            <a:endCxn id="19" idx="1"/>
          </p:cNvCxnSpPr>
          <p:nvPr/>
        </p:nvCxnSpPr>
        <p:spPr>
          <a:xfrm>
            <a:off x="3167687" y="4325172"/>
            <a:ext cx="692885" cy="1016506"/>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B1FC8637-4414-FB9C-A2F7-76A425BE5BA2}"/>
              </a:ext>
            </a:extLst>
          </p:cNvPr>
          <p:cNvCxnSpPr>
            <a:cxnSpLocks/>
            <a:stCxn id="39" idx="3"/>
            <a:endCxn id="20" idx="1"/>
          </p:cNvCxnSpPr>
          <p:nvPr/>
        </p:nvCxnSpPr>
        <p:spPr>
          <a:xfrm>
            <a:off x="3167687" y="4325172"/>
            <a:ext cx="692885" cy="1271502"/>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id="{9357EEA8-100D-1C2B-5998-5DF7C2174845}"/>
              </a:ext>
            </a:extLst>
          </p:cNvPr>
          <p:cNvSpPr/>
          <p:nvPr/>
        </p:nvSpPr>
        <p:spPr>
          <a:xfrm>
            <a:off x="3860572" y="3694464"/>
            <a:ext cx="890535"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Edge.dll</a:t>
            </a:r>
            <a:r>
              <a:rPr kumimoji="1" lang="ja-JP" altLang="en-US" sz="1200" dirty="0">
                <a:solidFill>
                  <a:schemeClr val="tx1"/>
                </a:solidFill>
                <a:latin typeface="+mn-ea"/>
              </a:rPr>
              <a:t>」</a:t>
            </a:r>
          </a:p>
        </p:txBody>
      </p:sp>
      <p:sp>
        <p:nvSpPr>
          <p:cNvPr id="17" name="四角形: 角を丸くする 16">
            <a:extLst>
              <a:ext uri="{FF2B5EF4-FFF2-40B4-BE49-F238E27FC236}">
                <a16:creationId xmlns:a16="http://schemas.microsoft.com/office/drawing/2014/main" id="{CC7F0132-29A9-D923-654F-32E83086BA63}"/>
              </a:ext>
            </a:extLst>
          </p:cNvPr>
          <p:cNvSpPr/>
          <p:nvPr/>
        </p:nvSpPr>
        <p:spPr>
          <a:xfrm>
            <a:off x="3860572" y="4204456"/>
            <a:ext cx="808835"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Rits.dll</a:t>
            </a:r>
            <a:r>
              <a:rPr kumimoji="1" lang="ja-JP" altLang="en-US" sz="1200" dirty="0">
                <a:solidFill>
                  <a:schemeClr val="tx1"/>
                </a:solidFill>
                <a:latin typeface="+mn-ea"/>
              </a:rPr>
              <a:t>」</a:t>
            </a:r>
          </a:p>
        </p:txBody>
      </p:sp>
    </p:spTree>
    <p:extLst>
      <p:ext uri="{BB962C8B-B14F-4D97-AF65-F5344CB8AC3E}">
        <p14:creationId xmlns:p14="http://schemas.microsoft.com/office/powerpoint/2010/main" val="397443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8F9E0EB5-A19E-D90E-2ABB-09F1D2B03974}"/>
              </a:ext>
            </a:extLst>
          </p:cNvPr>
          <p:cNvPicPr>
            <a:picLocks noChangeAspect="1"/>
          </p:cNvPicPr>
          <p:nvPr/>
        </p:nvPicPr>
        <p:blipFill>
          <a:blip r:embed="rId2"/>
          <a:stretch>
            <a:fillRect/>
          </a:stretch>
        </p:blipFill>
        <p:spPr>
          <a:xfrm>
            <a:off x="250031" y="2393156"/>
            <a:ext cx="4800600" cy="3000375"/>
          </a:xfrm>
          <a:prstGeom prst="rect">
            <a:avLst/>
          </a:prstGeom>
        </p:spPr>
      </p:pic>
      <p:sp>
        <p:nvSpPr>
          <p:cNvPr id="4" name="テキスト ボックス 3">
            <a:extLst>
              <a:ext uri="{FF2B5EF4-FFF2-40B4-BE49-F238E27FC236}">
                <a16:creationId xmlns:a16="http://schemas.microsoft.com/office/drawing/2014/main" id="{42F7FEE2-279B-474B-9CA0-9D71AA43FE72}"/>
              </a:ext>
            </a:extLst>
          </p:cNvPr>
          <p:cNvSpPr txBox="1"/>
          <p:nvPr/>
        </p:nvSpPr>
        <p:spPr>
          <a:xfrm>
            <a:off x="3867485" y="946458"/>
            <a:ext cx="1409040" cy="235013"/>
          </a:xfrm>
          <a:prstGeom prst="rect">
            <a:avLst/>
          </a:prstGeom>
          <a:noFill/>
        </p:spPr>
        <p:txBody>
          <a:bodyPr wrap="none" lIns="0" tIns="27000" rIns="0" bIns="0" rtlCol="0">
            <a:spAutoFit/>
          </a:bodyPr>
          <a:lstStyle/>
          <a:p>
            <a:pPr algn="ctr"/>
            <a:r>
              <a:rPr kumimoji="1" lang="en-US" altLang="ja-JP" sz="1350" dirty="0">
                <a:latin typeface="メイリオ" panose="020B0604030504040204" pitchFamily="50" charset="-128"/>
                <a:ea typeface="メイリオ" panose="020B0604030504040204" pitchFamily="50" charset="-128"/>
              </a:rPr>
              <a:t>Linux shell</a:t>
            </a:r>
            <a:r>
              <a:rPr kumimoji="1" lang="ja-JP" altLang="en-US" sz="1350" dirty="0">
                <a:latin typeface="メイリオ" panose="020B0604030504040204" pitchFamily="50" charset="-128"/>
                <a:ea typeface="メイリオ" panose="020B0604030504040204" pitchFamily="50" charset="-128"/>
              </a:rPr>
              <a:t>を開く</a:t>
            </a:r>
            <a:endParaRPr kumimoji="1" lang="en-US" altLang="ja-JP" sz="1350"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372E829B-56DA-4075-95FB-1EE678F61A2E}"/>
              </a:ext>
            </a:extLst>
          </p:cNvPr>
          <p:cNvSpPr txBox="1"/>
          <p:nvPr/>
        </p:nvSpPr>
        <p:spPr>
          <a:xfrm>
            <a:off x="307013" y="1785610"/>
            <a:ext cx="4563000" cy="442762"/>
          </a:xfrm>
          <a:prstGeom prst="rect">
            <a:avLst/>
          </a:prstGeom>
          <a:solidFill>
            <a:schemeClr val="bg1">
              <a:alpha val="70000"/>
            </a:schemeClr>
          </a:solidFill>
        </p:spPr>
        <p:txBody>
          <a:bodyPr wrap="square" lIns="0" tIns="27000" rIns="0" bIns="0" rtlCol="0">
            <a:spAutoFit/>
          </a:bodyPr>
          <a:lstStyle>
            <a:defPPr>
              <a:defRPr lang="en-US"/>
            </a:defPPr>
            <a:lvl1pPr algn="ctr">
              <a:defRPr kumimoji="1">
                <a:latin typeface="メイリオ" panose="020B0604030504040204" pitchFamily="50" charset="-128"/>
                <a:ea typeface="メイリオ" panose="020B0604030504040204" pitchFamily="50" charset="-128"/>
              </a:defRPr>
            </a:lvl1pPr>
          </a:lstStyle>
          <a:p>
            <a:r>
              <a:rPr lang="ja-JP" altLang="en-US" sz="1350" dirty="0"/>
              <a:t>下図のようにして、目的のディレクトリ（例えば</a:t>
            </a:r>
            <a:r>
              <a:rPr lang="en-US" altLang="ja-JP" sz="1350" dirty="0"/>
              <a:t>『</a:t>
            </a:r>
            <a:r>
              <a:rPr lang="en-US" altLang="ja-JP" sz="1350" dirty="0" err="1"/>
              <a:t>RitsEdgeTemplate</a:t>
            </a:r>
            <a:r>
              <a:rPr lang="en-US" altLang="ja-JP" sz="1350" dirty="0"/>
              <a:t>』</a:t>
            </a:r>
            <a:r>
              <a:rPr lang="ja-JP" altLang="en-US" sz="1350" dirty="0"/>
              <a:t>）から</a:t>
            </a:r>
            <a:r>
              <a:rPr lang="en-US" altLang="ja-JP" sz="1350" dirty="0"/>
              <a:t>Ubuntu</a:t>
            </a:r>
            <a:r>
              <a:rPr lang="ja-JP" altLang="en-US" sz="1350" dirty="0"/>
              <a:t>のターミナルを開く。</a:t>
            </a:r>
            <a:endParaRPr lang="en-US" altLang="ja-JP" sz="1350" dirty="0"/>
          </a:p>
        </p:txBody>
      </p:sp>
      <p:sp>
        <p:nvSpPr>
          <p:cNvPr id="22" name="テキスト ボックス 21">
            <a:extLst>
              <a:ext uri="{FF2B5EF4-FFF2-40B4-BE49-F238E27FC236}">
                <a16:creationId xmlns:a16="http://schemas.microsoft.com/office/drawing/2014/main" id="{7FF42B76-0BB4-A6C7-4B3B-E1870D1ED3A2}"/>
              </a:ext>
            </a:extLst>
          </p:cNvPr>
          <p:cNvSpPr txBox="1"/>
          <p:nvPr/>
        </p:nvSpPr>
        <p:spPr>
          <a:xfrm>
            <a:off x="3915429" y="4419559"/>
            <a:ext cx="2769989" cy="581261"/>
          </a:xfrm>
          <a:prstGeom prst="rect">
            <a:avLst/>
          </a:prstGeom>
          <a:solidFill>
            <a:schemeClr val="bg1">
              <a:alpha val="70000"/>
            </a:schemeClr>
          </a:solidFill>
        </p:spPr>
        <p:txBody>
          <a:bodyPr wrap="none" lIns="0" tIns="27000" rIns="0" bIns="0" rtlCol="0">
            <a:spAutoFit/>
          </a:bodyPr>
          <a:lstStyle>
            <a:defPPr>
              <a:defRPr lang="en-US"/>
            </a:defPPr>
            <a:lvl1pPr algn="ctr">
              <a:defRPr kumimoji="1">
                <a:latin typeface="メイリオ" panose="020B0604030504040204" pitchFamily="50" charset="-128"/>
                <a:ea typeface="メイリオ" panose="020B0604030504040204" pitchFamily="50" charset="-128"/>
              </a:defRPr>
            </a:lvl1pPr>
          </a:lstStyle>
          <a:p>
            <a:pPr algn="l"/>
            <a:r>
              <a:rPr lang="en-US" altLang="ja-JP" sz="1200" dirty="0"/>
              <a:t>Windows10</a:t>
            </a:r>
            <a:r>
              <a:rPr lang="ja-JP" altLang="en-US" sz="1200" dirty="0"/>
              <a:t>なら</a:t>
            </a:r>
            <a:r>
              <a:rPr lang="en-US" altLang="ja-JP" sz="1200" dirty="0"/>
              <a:t>『Shift+</a:t>
            </a:r>
            <a:r>
              <a:rPr lang="ja-JP" altLang="en-US" sz="1200" dirty="0"/>
              <a:t>右クリック</a:t>
            </a:r>
            <a:r>
              <a:rPr lang="en-US" altLang="ja-JP" sz="1200" dirty="0"/>
              <a:t>』</a:t>
            </a:r>
          </a:p>
          <a:p>
            <a:pPr algn="l"/>
            <a:r>
              <a:rPr lang="ja-JP" altLang="en-US" sz="1200" dirty="0"/>
              <a:t>一発で目的のディレクトリへ飛ばせる。</a:t>
            </a:r>
            <a:endParaRPr lang="en-US" altLang="ja-JP" sz="1200" dirty="0"/>
          </a:p>
          <a:p>
            <a:pPr algn="l"/>
            <a:r>
              <a:rPr lang="ja-JP" altLang="en-US" sz="1200" dirty="0"/>
              <a:t>（</a:t>
            </a:r>
            <a:r>
              <a:rPr lang="en-US" altLang="ja-JP" sz="1200" dirty="0"/>
              <a:t>11</a:t>
            </a:r>
            <a:r>
              <a:rPr lang="ja-JP" altLang="en-US" sz="1200" dirty="0"/>
              <a:t>でもゴニョゴニョすればできる）</a:t>
            </a:r>
            <a:endParaRPr lang="en-US" altLang="ja-JP" sz="1200" dirty="0"/>
          </a:p>
        </p:txBody>
      </p:sp>
      <p:sp>
        <p:nvSpPr>
          <p:cNvPr id="3" name="右中かっこ 2">
            <a:extLst>
              <a:ext uri="{FF2B5EF4-FFF2-40B4-BE49-F238E27FC236}">
                <a16:creationId xmlns:a16="http://schemas.microsoft.com/office/drawing/2014/main" id="{632D0C1A-A560-CC9E-8FCF-01F9E55C23E9}"/>
              </a:ext>
            </a:extLst>
          </p:cNvPr>
          <p:cNvSpPr/>
          <p:nvPr/>
        </p:nvSpPr>
        <p:spPr>
          <a:xfrm>
            <a:off x="1764883" y="4050494"/>
            <a:ext cx="135000" cy="378000"/>
          </a:xfrm>
          <a:prstGeom prst="righ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cxnSp>
        <p:nvCxnSpPr>
          <p:cNvPr id="5" name="直線矢印コネクタ 4">
            <a:extLst>
              <a:ext uri="{FF2B5EF4-FFF2-40B4-BE49-F238E27FC236}">
                <a16:creationId xmlns:a16="http://schemas.microsoft.com/office/drawing/2014/main" id="{77F69E1D-09EA-35D2-4C3C-E2DA91CBD5DB}"/>
              </a:ext>
            </a:extLst>
          </p:cNvPr>
          <p:cNvCxnSpPr>
            <a:cxnSpLocks/>
            <a:stCxn id="2" idx="1"/>
            <a:endCxn id="3" idx="1"/>
          </p:cNvCxnSpPr>
          <p:nvPr/>
        </p:nvCxnSpPr>
        <p:spPr>
          <a:xfrm flipH="1">
            <a:off x="1899883" y="3294066"/>
            <a:ext cx="2067044" cy="945428"/>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3" name="四角形: 角を丸くする 12">
            <a:extLst>
              <a:ext uri="{FF2B5EF4-FFF2-40B4-BE49-F238E27FC236}">
                <a16:creationId xmlns:a16="http://schemas.microsoft.com/office/drawing/2014/main" id="{425BB7F1-52FB-F6AF-E7E9-341159E971A6}"/>
              </a:ext>
            </a:extLst>
          </p:cNvPr>
          <p:cNvSpPr/>
          <p:nvPr/>
        </p:nvSpPr>
        <p:spPr>
          <a:xfrm>
            <a:off x="2190982" y="4864070"/>
            <a:ext cx="1080000" cy="135000"/>
          </a:xfrm>
          <a:prstGeom prst="roundRect">
            <a:avLst/>
          </a:prstGeom>
          <a:ln w="19050">
            <a:solidFill>
              <a:schemeClr val="accent4"/>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cxnSp>
        <p:nvCxnSpPr>
          <p:cNvPr id="14" name="直線矢印コネクタ 13">
            <a:extLst>
              <a:ext uri="{FF2B5EF4-FFF2-40B4-BE49-F238E27FC236}">
                <a16:creationId xmlns:a16="http://schemas.microsoft.com/office/drawing/2014/main" id="{0C912646-71FF-2A0E-E3A1-1CBA8078E6BF}"/>
              </a:ext>
            </a:extLst>
          </p:cNvPr>
          <p:cNvCxnSpPr>
            <a:cxnSpLocks/>
            <a:stCxn id="22" idx="1"/>
            <a:endCxn id="13" idx="3"/>
          </p:cNvCxnSpPr>
          <p:nvPr/>
        </p:nvCxnSpPr>
        <p:spPr>
          <a:xfrm flipH="1">
            <a:off x="3270982" y="4710190"/>
            <a:ext cx="644447" cy="221380"/>
          </a:xfrm>
          <a:prstGeom prst="straightConnector1">
            <a:avLst/>
          </a:prstGeom>
          <a:ln w="19050">
            <a:solidFill>
              <a:schemeClr val="accent4"/>
            </a:solidFill>
            <a:tailEnd type="arrow" w="lg" len="lg"/>
          </a:ln>
        </p:spPr>
        <p:style>
          <a:lnRef idx="1">
            <a:schemeClr val="accent1"/>
          </a:lnRef>
          <a:fillRef idx="0">
            <a:schemeClr val="accent1"/>
          </a:fillRef>
          <a:effectRef idx="0">
            <a:schemeClr val="accent1"/>
          </a:effectRef>
          <a:fontRef idx="minor">
            <a:schemeClr val="tx1"/>
          </a:fontRef>
        </p:style>
      </p:cxnSp>
      <p:pic>
        <p:nvPicPr>
          <p:cNvPr id="20" name="図 19">
            <a:extLst>
              <a:ext uri="{FF2B5EF4-FFF2-40B4-BE49-F238E27FC236}">
                <a16:creationId xmlns:a16="http://schemas.microsoft.com/office/drawing/2014/main" id="{0CCFB913-1445-AB5D-7EAA-739279813F45}"/>
              </a:ext>
            </a:extLst>
          </p:cNvPr>
          <p:cNvPicPr>
            <a:picLocks noChangeAspect="1"/>
          </p:cNvPicPr>
          <p:nvPr/>
        </p:nvPicPr>
        <p:blipFill>
          <a:blip r:embed="rId3"/>
          <a:stretch>
            <a:fillRect/>
          </a:stretch>
        </p:blipFill>
        <p:spPr>
          <a:xfrm>
            <a:off x="4888468" y="1600200"/>
            <a:ext cx="4255532" cy="2560320"/>
          </a:xfrm>
          <a:prstGeom prst="rect">
            <a:avLst/>
          </a:prstGeom>
        </p:spPr>
      </p:pic>
      <p:sp>
        <p:nvSpPr>
          <p:cNvPr id="2" name="テキスト ボックス 1">
            <a:extLst>
              <a:ext uri="{FF2B5EF4-FFF2-40B4-BE49-F238E27FC236}">
                <a16:creationId xmlns:a16="http://schemas.microsoft.com/office/drawing/2014/main" id="{F0EA5DFF-C066-420E-14A3-C5DF2B0BAFFF}"/>
              </a:ext>
            </a:extLst>
          </p:cNvPr>
          <p:cNvSpPr txBox="1"/>
          <p:nvPr/>
        </p:nvSpPr>
        <p:spPr>
          <a:xfrm>
            <a:off x="3966927" y="2968810"/>
            <a:ext cx="3296143" cy="650511"/>
          </a:xfrm>
          <a:prstGeom prst="rect">
            <a:avLst/>
          </a:prstGeom>
          <a:solidFill>
            <a:schemeClr val="bg1">
              <a:alpha val="70000"/>
            </a:schemeClr>
          </a:solidFill>
        </p:spPr>
        <p:txBody>
          <a:bodyPr wrap="square" lIns="0" tIns="27000" rIns="0" bIns="0" rtlCol="0">
            <a:spAutoFit/>
          </a:bodyPr>
          <a:lstStyle/>
          <a:p>
            <a:pPr algn="ctr"/>
            <a:r>
              <a:rPr kumimoji="1" lang="en-US" altLang="ja-JP" sz="1350" dirty="0">
                <a:latin typeface="メイリオ" panose="020B0604030504040204" pitchFamily="50" charset="-128"/>
                <a:ea typeface="メイリオ" panose="020B0604030504040204" pitchFamily="50" charset="-128"/>
              </a:rPr>
              <a:t>edgecc2.exe</a:t>
            </a:r>
            <a:r>
              <a:rPr kumimoji="1" lang="ja-JP" altLang="en-US" sz="1350" dirty="0">
                <a:latin typeface="メイリオ" panose="020B0604030504040204" pitchFamily="50" charset="-128"/>
                <a:ea typeface="メイリオ" panose="020B0604030504040204" pitchFamily="50" charset="-128"/>
              </a:rPr>
              <a:t>と</a:t>
            </a:r>
            <a:r>
              <a:rPr kumimoji="1" lang="en-US" altLang="ja-JP" sz="1350" dirty="0">
                <a:latin typeface="メイリオ" panose="020B0604030504040204" pitchFamily="50" charset="-128"/>
                <a:ea typeface="メイリオ" panose="020B0604030504040204" pitchFamily="50" charset="-128"/>
              </a:rPr>
              <a:t>rietveldcc2.exe</a:t>
            </a:r>
            <a:r>
              <a:rPr kumimoji="1" lang="ja-JP" altLang="en-US" sz="1350" dirty="0">
                <a:latin typeface="メイリオ" panose="020B0604030504040204" pitchFamily="50" charset="-128"/>
                <a:ea typeface="メイリオ" panose="020B0604030504040204" pitchFamily="50" charset="-128"/>
              </a:rPr>
              <a:t>と</a:t>
            </a:r>
            <a:r>
              <a:rPr kumimoji="1" lang="en-US" altLang="ja-JP" sz="1350" dirty="0">
                <a:latin typeface="メイリオ" panose="020B0604030504040204" pitchFamily="50" charset="-128"/>
                <a:ea typeface="メイリオ" panose="020B0604030504040204" pitchFamily="50" charset="-128"/>
              </a:rPr>
              <a:t>Edg.dll</a:t>
            </a:r>
            <a:r>
              <a:rPr kumimoji="1" lang="ja-JP" altLang="en-US" sz="1350" dirty="0">
                <a:latin typeface="メイリオ" panose="020B0604030504040204" pitchFamily="50" charset="-128"/>
                <a:ea typeface="メイリオ" panose="020B0604030504040204" pitchFamily="50" charset="-128"/>
              </a:rPr>
              <a:t>と</a:t>
            </a:r>
            <a:r>
              <a:rPr kumimoji="1" lang="en-US" altLang="ja-JP" sz="1350" dirty="0">
                <a:latin typeface="メイリオ" panose="020B0604030504040204" pitchFamily="50" charset="-128"/>
                <a:ea typeface="メイリオ" panose="020B0604030504040204" pitchFamily="50" charset="-128"/>
              </a:rPr>
              <a:t>Rits.dll</a:t>
            </a:r>
            <a:r>
              <a:rPr kumimoji="1" lang="ja-JP" altLang="en-US" sz="1350" dirty="0">
                <a:latin typeface="メイリオ" panose="020B0604030504040204" pitchFamily="50" charset="-128"/>
                <a:ea typeface="メイリオ" panose="020B0604030504040204" pitchFamily="50" charset="-128"/>
              </a:rPr>
              <a:t>と</a:t>
            </a:r>
            <a:r>
              <a:rPr kumimoji="1" lang="en-US" altLang="ja-JP" sz="1350" dirty="0" err="1">
                <a:latin typeface="メイリオ" panose="020B0604030504040204" pitchFamily="50" charset="-128"/>
                <a:ea typeface="メイリオ" panose="020B0604030504040204" pitchFamily="50" charset="-128"/>
              </a:rPr>
              <a:t>spgra</a:t>
            </a:r>
            <a:r>
              <a:rPr kumimoji="1" lang="ja-JP" altLang="en-US" sz="1350" dirty="0">
                <a:latin typeface="メイリオ" panose="020B0604030504040204" pitchFamily="50" charset="-128"/>
                <a:ea typeface="メイリオ" panose="020B0604030504040204" pitchFamily="50" charset="-128"/>
              </a:rPr>
              <a:t>をここにコピーしておくと次ページ以降が楽。</a:t>
            </a:r>
            <a:endParaRPr kumimoji="1" lang="en-US" altLang="ja-JP" sz="1350" dirty="0">
              <a:latin typeface="メイリオ" panose="020B0604030504040204" pitchFamily="50" charset="-128"/>
              <a:ea typeface="メイリオ" panose="020B0604030504040204" pitchFamily="50" charset="-128"/>
            </a:endParaRPr>
          </a:p>
        </p:txBody>
      </p:sp>
      <p:sp>
        <p:nvSpPr>
          <p:cNvPr id="23" name="矢印: 上向き折線 22">
            <a:extLst>
              <a:ext uri="{FF2B5EF4-FFF2-40B4-BE49-F238E27FC236}">
                <a16:creationId xmlns:a16="http://schemas.microsoft.com/office/drawing/2014/main" id="{6BFAF62B-27B4-8E20-07BA-573A0F5535CE}"/>
              </a:ext>
            </a:extLst>
          </p:cNvPr>
          <p:cNvSpPr/>
          <p:nvPr/>
        </p:nvSpPr>
        <p:spPr>
          <a:xfrm>
            <a:off x="6682623" y="4252439"/>
            <a:ext cx="405000" cy="405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350">
              <a:solidFill>
                <a:schemeClr val="tx1"/>
              </a:solidFill>
            </a:endParaRPr>
          </a:p>
        </p:txBody>
      </p:sp>
    </p:spTree>
    <p:extLst>
      <p:ext uri="{BB962C8B-B14F-4D97-AF65-F5344CB8AC3E}">
        <p14:creationId xmlns:p14="http://schemas.microsoft.com/office/powerpoint/2010/main" val="3920799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395D44FF-6CE9-AA2D-C975-C99CE44C1F3C}"/>
              </a:ext>
            </a:extLst>
          </p:cNvPr>
          <p:cNvPicPr>
            <a:picLocks noChangeAspect="1"/>
          </p:cNvPicPr>
          <p:nvPr/>
        </p:nvPicPr>
        <p:blipFill>
          <a:blip r:embed="rId3"/>
          <a:stretch>
            <a:fillRect/>
          </a:stretch>
        </p:blipFill>
        <p:spPr>
          <a:xfrm>
            <a:off x="0" y="3444240"/>
            <a:ext cx="5674043" cy="3413760"/>
          </a:xfrm>
          <a:prstGeom prst="rect">
            <a:avLst/>
          </a:prstGeom>
        </p:spPr>
      </p:pic>
      <p:pic>
        <p:nvPicPr>
          <p:cNvPr id="10" name="図 9">
            <a:extLst>
              <a:ext uri="{FF2B5EF4-FFF2-40B4-BE49-F238E27FC236}">
                <a16:creationId xmlns:a16="http://schemas.microsoft.com/office/drawing/2014/main" id="{9F7108E9-797A-B8F7-1242-8E9132DD330D}"/>
              </a:ext>
            </a:extLst>
          </p:cNvPr>
          <p:cNvPicPr>
            <a:picLocks noChangeAspect="1"/>
          </p:cNvPicPr>
          <p:nvPr/>
        </p:nvPicPr>
        <p:blipFill>
          <a:blip r:embed="rId4"/>
          <a:stretch>
            <a:fillRect/>
          </a:stretch>
        </p:blipFill>
        <p:spPr>
          <a:xfrm>
            <a:off x="0" y="0"/>
            <a:ext cx="5674043" cy="3413760"/>
          </a:xfrm>
          <a:prstGeom prst="rect">
            <a:avLst/>
          </a:prstGeom>
        </p:spPr>
      </p:pic>
      <p:sp>
        <p:nvSpPr>
          <p:cNvPr id="2" name="テキスト ボックス 1">
            <a:extLst>
              <a:ext uri="{FF2B5EF4-FFF2-40B4-BE49-F238E27FC236}">
                <a16:creationId xmlns:a16="http://schemas.microsoft.com/office/drawing/2014/main" id="{83D55D68-EE10-24D8-B625-B757EBA1DB88}"/>
              </a:ext>
            </a:extLst>
          </p:cNvPr>
          <p:cNvSpPr txBox="1"/>
          <p:nvPr/>
        </p:nvSpPr>
        <p:spPr>
          <a:xfrm>
            <a:off x="1217629" y="1119433"/>
            <a:ext cx="4395434" cy="1777410"/>
          </a:xfrm>
          <a:prstGeom prst="rect">
            <a:avLst/>
          </a:prstGeom>
          <a:solidFill>
            <a:schemeClr val="bg1"/>
          </a:solidFill>
        </p:spPr>
        <p:txBody>
          <a:bodyPr wrap="none" lIns="0" tIns="0" rIns="0" bIns="0" rtlCol="0">
            <a:spAutoFit/>
          </a:bodyPr>
          <a:lstStyle/>
          <a:p>
            <a:r>
              <a:rPr kumimoji="1" lang="ja-JP" altLang="en-US" sz="1050" dirty="0">
                <a:latin typeface="ＭＳ Ｐゴシック" panose="020B0600070205080204" pitchFamily="50" charset="-128"/>
                <a:ea typeface="ＭＳ Ｐゴシック" panose="020B0600070205080204" pitchFamily="50" charset="-128"/>
              </a:rPr>
              <a:t>現在</a:t>
            </a:r>
            <a:r>
              <a:rPr kumimoji="1" lang="en-US" altLang="ja-JP" sz="1050" dirty="0">
                <a:latin typeface="ＭＳ Ｐゴシック" panose="020B0600070205080204" pitchFamily="50" charset="-128"/>
                <a:ea typeface="ＭＳ Ｐゴシック" panose="020B0600070205080204" pitchFamily="50" charset="-128"/>
              </a:rPr>
              <a:t>『</a:t>
            </a:r>
            <a:r>
              <a:rPr kumimoji="1" lang="en-US" altLang="ja-JP" sz="1050" dirty="0" err="1">
                <a:latin typeface="ＭＳ Ｐゴシック" panose="020B0600070205080204" pitchFamily="50" charset="-128"/>
                <a:ea typeface="ＭＳ Ｐゴシック" panose="020B0600070205080204" pitchFamily="50" charset="-128"/>
              </a:rPr>
              <a:t>RitsEdgeTemplate</a:t>
            </a:r>
            <a:r>
              <a:rPr kumimoji="1" lang="en-US" altLang="ja-JP" sz="1050" dirty="0">
                <a:latin typeface="ＭＳ Ｐゴシック" panose="020B0600070205080204" pitchFamily="50" charset="-128"/>
                <a:ea typeface="ＭＳ Ｐゴシック" panose="020B0600070205080204" pitchFamily="50" charset="-128"/>
              </a:rPr>
              <a:t>』</a:t>
            </a:r>
            <a:r>
              <a:rPr kumimoji="1" lang="ja-JP" altLang="en-US" sz="1050" dirty="0">
                <a:latin typeface="ＭＳ Ｐゴシック" panose="020B0600070205080204" pitchFamily="50" charset="-128"/>
                <a:ea typeface="ＭＳ Ｐゴシック" panose="020B0600070205080204" pitchFamily="50" charset="-128"/>
              </a:rPr>
              <a:t>にいるとして、ターミナルから、</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en-US" altLang="ja-JP" sz="1050" dirty="0">
                <a:latin typeface="ＭＳ Ｐゴシック" panose="020B0600070205080204" pitchFamily="50" charset="-128"/>
                <a:ea typeface="ＭＳ Ｐゴシック" panose="020B0600070205080204" pitchFamily="50" charset="-128"/>
              </a:rPr>
              <a:t>$ ./EDGE2_Tadahiro.sh &amp; ⏎</a:t>
            </a:r>
          </a:p>
          <a:p>
            <a:r>
              <a:rPr kumimoji="1" lang="ja-JP" altLang="en-US" sz="1050" dirty="0">
                <a:latin typeface="ＭＳ Ｐゴシック" panose="020B0600070205080204" pitchFamily="50" charset="-128"/>
                <a:ea typeface="ＭＳ Ｐゴシック" panose="020B0600070205080204" pitchFamily="50" charset="-128"/>
              </a:rPr>
              <a:t>で、</a:t>
            </a:r>
            <a:r>
              <a:rPr kumimoji="1" lang="en-US" altLang="ja-JP" sz="1050" dirty="0">
                <a:latin typeface="ＭＳ Ｐゴシック" panose="020B0600070205080204" pitchFamily="50" charset="-128"/>
                <a:ea typeface="ＭＳ Ｐゴシック" panose="020B0600070205080204" pitchFamily="50" charset="-128"/>
              </a:rPr>
              <a:t> </a:t>
            </a:r>
            <a:r>
              <a:rPr kumimoji="1" lang="ja-JP" altLang="en-US" sz="1050" dirty="0">
                <a:latin typeface="ＭＳ Ｐゴシック" panose="020B0600070205080204" pitchFamily="50" charset="-128"/>
                <a:ea typeface="ＭＳ Ｐゴシック" panose="020B0600070205080204" pitchFamily="50" charset="-128"/>
              </a:rPr>
              <a:t>「</a:t>
            </a:r>
            <a:r>
              <a:rPr kumimoji="1" lang="en-US" altLang="ja-JP" sz="1050" dirty="0">
                <a:latin typeface="ＭＳ Ｐゴシック" panose="020B0600070205080204" pitchFamily="50" charset="-128"/>
                <a:ea typeface="ＭＳ Ｐゴシック" panose="020B0600070205080204" pitchFamily="50" charset="-128"/>
              </a:rPr>
              <a:t>EDGE2_Tadahiro.sh</a:t>
            </a:r>
            <a:r>
              <a:rPr kumimoji="1" lang="ja-JP" altLang="en-US" sz="1050" dirty="0">
                <a:latin typeface="ＭＳ Ｐゴシック" panose="020B0600070205080204" pitchFamily="50" charset="-128"/>
                <a:ea typeface="ＭＳ Ｐゴシック" panose="020B0600070205080204" pitchFamily="50" charset="-128"/>
              </a:rPr>
              <a:t>」というスクリプトを実行。</a:t>
            </a:r>
            <a:endParaRPr kumimoji="1" lang="en-US" altLang="ja-JP" sz="1050" dirty="0">
              <a:latin typeface="ＭＳ Ｐゴシック" panose="020B0600070205080204" pitchFamily="50" charset="-128"/>
              <a:ea typeface="ＭＳ Ｐゴシック" panose="020B0600070205080204" pitchFamily="50" charset="-128"/>
            </a:endParaRPr>
          </a:p>
          <a:p>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a:t>
            </a:r>
            <a:r>
              <a:rPr kumimoji="1" lang="en-US" altLang="ja-JP" sz="1050" dirty="0">
                <a:latin typeface="ＭＳ Ｐゴシック" panose="020B0600070205080204" pitchFamily="50" charset="-128"/>
                <a:ea typeface="ＭＳ Ｐゴシック" panose="020B0600070205080204" pitchFamily="50" charset="-128"/>
              </a:rPr>
              <a:t>EDGE2_Tadahiro.sh</a:t>
            </a:r>
            <a:r>
              <a:rPr kumimoji="1" lang="ja-JP" altLang="en-US" sz="1050" dirty="0">
                <a:latin typeface="ＭＳ Ｐゴシック" panose="020B0600070205080204" pitchFamily="50" charset="-128"/>
                <a:ea typeface="ＭＳ Ｐゴシック" panose="020B0600070205080204" pitchFamily="50" charset="-128"/>
              </a:rPr>
              <a:t>」の中身は</a:t>
            </a:r>
            <a:r>
              <a:rPr kumimoji="1" lang="en-US" altLang="ja-JP" sz="1050" dirty="0">
                <a:latin typeface="ＭＳ Ｐゴシック" panose="020B0600070205080204" pitchFamily="50" charset="-128"/>
                <a:ea typeface="ＭＳ Ｐゴシック" panose="020B0600070205080204" pitchFamily="50" charset="-128"/>
              </a:rPr>
              <a:t>EDGE2</a:t>
            </a:r>
            <a:r>
              <a:rPr kumimoji="1" lang="ja-JP" altLang="en-US" sz="1050" dirty="0">
                <a:latin typeface="ＭＳ Ｐゴシック" panose="020B0600070205080204" pitchFamily="50" charset="-128"/>
                <a:ea typeface="ＭＳ Ｐゴシック" panose="020B0600070205080204" pitchFamily="50" charset="-128"/>
              </a:rPr>
              <a:t>を</a:t>
            </a:r>
            <a:r>
              <a:rPr kumimoji="1" lang="en-US" altLang="ja-JP" sz="1050" dirty="0">
                <a:latin typeface="ＭＳ Ｐゴシック" panose="020B0600070205080204" pitchFamily="50" charset="-128"/>
                <a:ea typeface="ＭＳ Ｐゴシック" panose="020B0600070205080204" pitchFamily="50" charset="-128"/>
              </a:rPr>
              <a:t>8</a:t>
            </a:r>
            <a:r>
              <a:rPr kumimoji="1" lang="ja-JP" altLang="en-US" sz="1050" dirty="0">
                <a:latin typeface="ＭＳ Ｐゴシック" panose="020B0600070205080204" pitchFamily="50" charset="-128"/>
                <a:ea typeface="ＭＳ Ｐゴシック" panose="020B0600070205080204" pitchFamily="50" charset="-128"/>
              </a:rPr>
              <a:t>スレッドで実行するよう、</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en-US" altLang="ja-JP" sz="1050" dirty="0">
                <a:latin typeface="ＭＳ Ｐゴシック" panose="020B0600070205080204" pitchFamily="50" charset="-128"/>
                <a:ea typeface="ＭＳ Ｐゴシック" panose="020B0600070205080204" pitchFamily="50" charset="-128"/>
              </a:rPr>
              <a:t>#!/bin/bash</a:t>
            </a:r>
          </a:p>
          <a:p>
            <a:r>
              <a:rPr kumimoji="1" lang="en-US" altLang="ja-JP" sz="1050" dirty="0">
                <a:latin typeface="ＭＳ Ｐゴシック" panose="020B0600070205080204" pitchFamily="50" charset="-128"/>
                <a:ea typeface="ＭＳ Ｐゴシック" panose="020B0600070205080204" pitchFamily="50" charset="-128"/>
              </a:rPr>
              <a:t>./edgecc2.exe ./</a:t>
            </a:r>
            <a:r>
              <a:rPr kumimoji="1" lang="en-US" altLang="ja-JP" sz="1050" dirty="0" err="1">
                <a:latin typeface="ＭＳ Ｐゴシック" panose="020B0600070205080204" pitchFamily="50" charset="-128"/>
                <a:ea typeface="ＭＳ Ｐゴシック" panose="020B0600070205080204" pitchFamily="50" charset="-128"/>
              </a:rPr>
              <a:t>Tadahiro_EDGE.inp</a:t>
            </a:r>
            <a:r>
              <a:rPr kumimoji="1" lang="en-US" altLang="ja-JP" sz="1050" dirty="0">
                <a:latin typeface="ＭＳ Ｐゴシック" panose="020B0600070205080204" pitchFamily="50" charset="-128"/>
                <a:ea typeface="ＭＳ Ｐゴシック" panose="020B0600070205080204" pitchFamily="50" charset="-128"/>
              </a:rPr>
              <a:t> ./Tadahiro_5x6x20mask.txt ./EDGE2data 8</a:t>
            </a:r>
          </a:p>
          <a:p>
            <a:r>
              <a:rPr kumimoji="1" lang="ja-JP" altLang="en-US" sz="1050" dirty="0">
                <a:latin typeface="ＭＳ Ｐゴシック" panose="020B0600070205080204" pitchFamily="50" charset="-128"/>
                <a:ea typeface="ＭＳ Ｐゴシック" panose="020B0600070205080204" pitchFamily="50" charset="-128"/>
              </a:rPr>
              <a:t>とした。</a:t>
            </a:r>
            <a:endParaRPr kumimoji="1" lang="en-US" altLang="ja-JP" sz="1050" dirty="0">
              <a:latin typeface="ＭＳ Ｐゴシック" panose="020B0600070205080204" pitchFamily="50" charset="-128"/>
              <a:ea typeface="ＭＳ Ｐゴシック" panose="020B0600070205080204" pitchFamily="50" charset="-128"/>
            </a:endParaRPr>
          </a:p>
          <a:p>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下が、一瞬で解析終了したときのターミナルの様子。</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en-US" altLang="ja-JP" sz="1050" dirty="0" err="1">
                <a:latin typeface="ＭＳ Ｐゴシック" panose="020B0600070205080204" pitchFamily="50" charset="-128"/>
                <a:ea typeface="ＭＳ Ｐゴシック" panose="020B0600070205080204" pitchFamily="50" charset="-128"/>
              </a:rPr>
              <a:t>Tadahiro_EDGE.out</a:t>
            </a:r>
            <a:r>
              <a:rPr kumimoji="1" lang="ja-JP" altLang="en-US" sz="1050" dirty="0">
                <a:latin typeface="ＭＳ Ｐゴシック" panose="020B0600070205080204" pitchFamily="50" charset="-128"/>
                <a:ea typeface="ＭＳ Ｐゴシック" panose="020B0600070205080204" pitchFamily="50" charset="-128"/>
              </a:rPr>
              <a:t>が出力ファイル。</a:t>
            </a:r>
            <a:endParaRPr kumimoji="1" lang="en-US" altLang="ja-JP" sz="1050" dirty="0">
              <a:latin typeface="ＭＳ Ｐゴシック" panose="020B0600070205080204" pitchFamily="50" charset="-128"/>
              <a:ea typeface="ＭＳ Ｐゴシック" panose="020B0600070205080204" pitchFamily="50" charset="-128"/>
            </a:endParaRPr>
          </a:p>
        </p:txBody>
      </p:sp>
      <p:sp>
        <p:nvSpPr>
          <p:cNvPr id="6" name="四角形: 角を丸くする 5">
            <a:extLst>
              <a:ext uri="{FF2B5EF4-FFF2-40B4-BE49-F238E27FC236}">
                <a16:creationId xmlns:a16="http://schemas.microsoft.com/office/drawing/2014/main" id="{5A63218E-B9EB-A18D-AB0F-41AAD5DE24E0}"/>
              </a:ext>
            </a:extLst>
          </p:cNvPr>
          <p:cNvSpPr/>
          <p:nvPr/>
        </p:nvSpPr>
        <p:spPr>
          <a:xfrm>
            <a:off x="2320615" y="6191723"/>
            <a:ext cx="972000" cy="1440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350"/>
          </a:p>
        </p:txBody>
      </p:sp>
      <p:pic>
        <p:nvPicPr>
          <p:cNvPr id="4" name="図 3">
            <a:extLst>
              <a:ext uri="{FF2B5EF4-FFF2-40B4-BE49-F238E27FC236}">
                <a16:creationId xmlns:a16="http://schemas.microsoft.com/office/drawing/2014/main" id="{EF2C61DF-1858-16B7-F9FD-CC5D1D43B3E3}"/>
              </a:ext>
            </a:extLst>
          </p:cNvPr>
          <p:cNvPicPr>
            <a:picLocks noChangeAspect="1"/>
          </p:cNvPicPr>
          <p:nvPr/>
        </p:nvPicPr>
        <p:blipFill rotWithShape="1">
          <a:blip r:embed="rId5"/>
          <a:srcRect t="-1" r="57821" b="82453"/>
          <a:stretch/>
        </p:blipFill>
        <p:spPr>
          <a:xfrm>
            <a:off x="3744413" y="2955688"/>
            <a:ext cx="5399587" cy="1404015"/>
          </a:xfrm>
          <a:prstGeom prst="rect">
            <a:avLst/>
          </a:prstGeom>
        </p:spPr>
      </p:pic>
      <p:sp>
        <p:nvSpPr>
          <p:cNvPr id="3" name="右中かっこ 2">
            <a:extLst>
              <a:ext uri="{FF2B5EF4-FFF2-40B4-BE49-F238E27FC236}">
                <a16:creationId xmlns:a16="http://schemas.microsoft.com/office/drawing/2014/main" id="{AAC593B9-11F8-3420-0CD5-6142F7B2F8E8}"/>
              </a:ext>
            </a:extLst>
          </p:cNvPr>
          <p:cNvSpPr/>
          <p:nvPr/>
        </p:nvSpPr>
        <p:spPr>
          <a:xfrm rot="5400000">
            <a:off x="6748283" y="2646014"/>
            <a:ext cx="135000" cy="2952000"/>
          </a:xfrm>
          <a:prstGeom prst="rightBrac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cxnSp>
        <p:nvCxnSpPr>
          <p:cNvPr id="7" name="直線コネクタ 6">
            <a:extLst>
              <a:ext uri="{FF2B5EF4-FFF2-40B4-BE49-F238E27FC236}">
                <a16:creationId xmlns:a16="http://schemas.microsoft.com/office/drawing/2014/main" id="{B8E68669-E2AD-3972-15AB-7608054C038A}"/>
              </a:ext>
            </a:extLst>
          </p:cNvPr>
          <p:cNvCxnSpPr/>
          <p:nvPr/>
        </p:nvCxnSpPr>
        <p:spPr>
          <a:xfrm>
            <a:off x="4642420" y="4097333"/>
            <a:ext cx="540000" cy="0"/>
          </a:xfrm>
          <a:prstGeom prst="lin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6B26EDB2-F2AD-56D0-611A-506E7788523D}"/>
              </a:ext>
            </a:extLst>
          </p:cNvPr>
          <p:cNvSpPr txBox="1"/>
          <p:nvPr/>
        </p:nvSpPr>
        <p:spPr>
          <a:xfrm>
            <a:off x="4564494" y="4166347"/>
            <a:ext cx="615553" cy="211930"/>
          </a:xfrm>
          <a:prstGeom prst="rect">
            <a:avLst/>
          </a:prstGeom>
          <a:solidFill>
            <a:schemeClr val="bg1">
              <a:alpha val="70000"/>
            </a:schemeClr>
          </a:solidFill>
        </p:spPr>
        <p:txBody>
          <a:bodyPr wrap="none" lIns="0" tIns="27000" rIns="0" bIns="0" rtlCol="0">
            <a:spAutoFit/>
          </a:bodyPr>
          <a:lstStyle>
            <a:defPPr>
              <a:defRPr lang="en-US"/>
            </a:defPPr>
            <a:lvl1pPr algn="ctr">
              <a:defRPr kumimoji="1">
                <a:latin typeface="メイリオ" panose="020B0604030504040204" pitchFamily="50" charset="-128"/>
                <a:ea typeface="メイリオ" panose="020B0604030504040204" pitchFamily="50" charset="-128"/>
              </a:defRPr>
            </a:lvl1pPr>
          </a:lstStyle>
          <a:p>
            <a:pPr algn="l"/>
            <a:r>
              <a:rPr lang="ja-JP" altLang="en-US" sz="1200" dirty="0"/>
              <a:t>コマンド</a:t>
            </a:r>
            <a:endParaRPr lang="en-US" altLang="ja-JP" sz="1200" dirty="0"/>
          </a:p>
        </p:txBody>
      </p:sp>
      <p:sp>
        <p:nvSpPr>
          <p:cNvPr id="9" name="テキスト ボックス 8">
            <a:extLst>
              <a:ext uri="{FF2B5EF4-FFF2-40B4-BE49-F238E27FC236}">
                <a16:creationId xmlns:a16="http://schemas.microsoft.com/office/drawing/2014/main" id="{A714CB11-968E-622D-11EB-634B904CC9CA}"/>
              </a:ext>
            </a:extLst>
          </p:cNvPr>
          <p:cNvSpPr txBox="1"/>
          <p:nvPr/>
        </p:nvSpPr>
        <p:spPr>
          <a:xfrm>
            <a:off x="6705385" y="4194922"/>
            <a:ext cx="307777" cy="211930"/>
          </a:xfrm>
          <a:prstGeom prst="rect">
            <a:avLst/>
          </a:prstGeom>
          <a:solidFill>
            <a:schemeClr val="bg1">
              <a:alpha val="70000"/>
            </a:schemeClr>
          </a:solidFill>
        </p:spPr>
        <p:txBody>
          <a:bodyPr wrap="none" lIns="0" tIns="27000" rIns="0" bIns="0" rtlCol="0">
            <a:spAutoFit/>
          </a:bodyPr>
          <a:lstStyle>
            <a:defPPr>
              <a:defRPr lang="en-US"/>
            </a:defPPr>
            <a:lvl1pPr algn="ctr">
              <a:defRPr kumimoji="1">
                <a:latin typeface="メイリオ" panose="020B0604030504040204" pitchFamily="50" charset="-128"/>
                <a:ea typeface="メイリオ" panose="020B0604030504040204" pitchFamily="50" charset="-128"/>
              </a:defRPr>
            </a:lvl1pPr>
          </a:lstStyle>
          <a:p>
            <a:pPr algn="l"/>
            <a:r>
              <a:rPr lang="ja-JP" altLang="en-US" sz="1200" dirty="0"/>
              <a:t>引数</a:t>
            </a:r>
            <a:endParaRPr lang="en-US" altLang="ja-JP" sz="1200" dirty="0"/>
          </a:p>
        </p:txBody>
      </p:sp>
      <p:cxnSp>
        <p:nvCxnSpPr>
          <p:cNvPr id="11" name="直線矢印コネクタ 10">
            <a:extLst>
              <a:ext uri="{FF2B5EF4-FFF2-40B4-BE49-F238E27FC236}">
                <a16:creationId xmlns:a16="http://schemas.microsoft.com/office/drawing/2014/main" id="{F4F9145A-479A-043C-5FDF-C02E303AC73E}"/>
              </a:ext>
            </a:extLst>
          </p:cNvPr>
          <p:cNvCxnSpPr>
            <a:cxnSpLocks/>
            <a:stCxn id="13" idx="1"/>
            <a:endCxn id="6" idx="3"/>
          </p:cNvCxnSpPr>
          <p:nvPr/>
        </p:nvCxnSpPr>
        <p:spPr>
          <a:xfrm flipH="1">
            <a:off x="3292615" y="5660865"/>
            <a:ext cx="1006819" cy="602858"/>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A7FEC05F-C661-21F4-8035-90F02181F28F}"/>
              </a:ext>
            </a:extLst>
          </p:cNvPr>
          <p:cNvSpPr txBox="1"/>
          <p:nvPr/>
        </p:nvSpPr>
        <p:spPr>
          <a:xfrm>
            <a:off x="4299434" y="5566442"/>
            <a:ext cx="807913" cy="188846"/>
          </a:xfrm>
          <a:prstGeom prst="rect">
            <a:avLst/>
          </a:prstGeom>
          <a:solidFill>
            <a:schemeClr val="bg1">
              <a:alpha val="70000"/>
            </a:schemeClr>
          </a:solidFill>
        </p:spPr>
        <p:txBody>
          <a:bodyPr wrap="none" lIns="0" tIns="27000" rIns="0" bIns="0" rtlCol="0">
            <a:spAutoFit/>
          </a:bodyPr>
          <a:lstStyle/>
          <a:p>
            <a:r>
              <a:rPr kumimoji="1" lang="ja-JP" altLang="en-US" sz="1050" dirty="0">
                <a:latin typeface="+mn-ea"/>
              </a:rPr>
              <a:t>解析結果出力</a:t>
            </a:r>
            <a:endParaRPr kumimoji="1" lang="en-US" altLang="ja-JP" sz="1050" baseline="30000" dirty="0">
              <a:latin typeface="+mn-ea"/>
            </a:endParaRPr>
          </a:p>
        </p:txBody>
      </p:sp>
    </p:spTree>
    <p:extLst>
      <p:ext uri="{BB962C8B-B14F-4D97-AF65-F5344CB8AC3E}">
        <p14:creationId xmlns:p14="http://schemas.microsoft.com/office/powerpoint/2010/main" val="3278988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67CB645-32D6-6BD6-896A-0E28AC07FB03}"/>
              </a:ext>
            </a:extLst>
          </p:cNvPr>
          <p:cNvPicPr>
            <a:picLocks noChangeAspect="1"/>
          </p:cNvPicPr>
          <p:nvPr/>
        </p:nvPicPr>
        <p:blipFill>
          <a:blip r:embed="rId2"/>
          <a:stretch>
            <a:fillRect/>
          </a:stretch>
        </p:blipFill>
        <p:spPr>
          <a:xfrm>
            <a:off x="0" y="0"/>
            <a:ext cx="5674043" cy="3413760"/>
          </a:xfrm>
          <a:prstGeom prst="rect">
            <a:avLst/>
          </a:prstGeom>
        </p:spPr>
      </p:pic>
      <p:pic>
        <p:nvPicPr>
          <p:cNvPr id="8" name="図 7">
            <a:extLst>
              <a:ext uri="{FF2B5EF4-FFF2-40B4-BE49-F238E27FC236}">
                <a16:creationId xmlns:a16="http://schemas.microsoft.com/office/drawing/2014/main" id="{8DD8AA6A-ED02-08F1-EE1B-78A1A5407022}"/>
              </a:ext>
            </a:extLst>
          </p:cNvPr>
          <p:cNvPicPr>
            <a:picLocks noChangeAspect="1"/>
          </p:cNvPicPr>
          <p:nvPr/>
        </p:nvPicPr>
        <p:blipFill>
          <a:blip r:embed="rId3"/>
          <a:stretch>
            <a:fillRect/>
          </a:stretch>
        </p:blipFill>
        <p:spPr>
          <a:xfrm>
            <a:off x="0" y="3444240"/>
            <a:ext cx="5674043" cy="3413760"/>
          </a:xfrm>
          <a:prstGeom prst="rect">
            <a:avLst/>
          </a:prstGeom>
        </p:spPr>
      </p:pic>
      <p:sp>
        <p:nvSpPr>
          <p:cNvPr id="2" name="テキスト ボックス 1">
            <a:extLst>
              <a:ext uri="{FF2B5EF4-FFF2-40B4-BE49-F238E27FC236}">
                <a16:creationId xmlns:a16="http://schemas.microsoft.com/office/drawing/2014/main" id="{83D55D68-EE10-24D8-B625-B757EBA1DB88}"/>
              </a:ext>
            </a:extLst>
          </p:cNvPr>
          <p:cNvSpPr txBox="1"/>
          <p:nvPr/>
        </p:nvSpPr>
        <p:spPr>
          <a:xfrm>
            <a:off x="1217629" y="1036496"/>
            <a:ext cx="4446730" cy="1777410"/>
          </a:xfrm>
          <a:prstGeom prst="rect">
            <a:avLst/>
          </a:prstGeom>
          <a:solidFill>
            <a:schemeClr val="bg1"/>
          </a:solidFill>
        </p:spPr>
        <p:txBody>
          <a:bodyPr wrap="none" lIns="0" tIns="0" rIns="0" bIns="0" rtlCol="0">
            <a:spAutoFit/>
          </a:bodyPr>
          <a:lstStyle/>
          <a:p>
            <a:r>
              <a:rPr kumimoji="1" lang="ja-JP" altLang="en-US" sz="1050" dirty="0">
                <a:latin typeface="ＭＳ Ｐゴシック" panose="020B0600070205080204" pitchFamily="50" charset="-128"/>
                <a:ea typeface="ＭＳ Ｐゴシック" panose="020B0600070205080204" pitchFamily="50" charset="-128"/>
              </a:rPr>
              <a:t>現在</a:t>
            </a:r>
            <a:r>
              <a:rPr kumimoji="1" lang="en-US" altLang="ja-JP" sz="1050" dirty="0">
                <a:latin typeface="ＭＳ Ｐゴシック" panose="020B0600070205080204" pitchFamily="50" charset="-128"/>
                <a:ea typeface="ＭＳ Ｐゴシック" panose="020B0600070205080204" pitchFamily="50" charset="-128"/>
              </a:rPr>
              <a:t>『</a:t>
            </a:r>
            <a:r>
              <a:rPr kumimoji="1" lang="en-US" altLang="ja-JP" sz="1050" dirty="0" err="1">
                <a:latin typeface="ＭＳ Ｐゴシック" panose="020B0600070205080204" pitchFamily="50" charset="-128"/>
                <a:ea typeface="ＭＳ Ｐゴシック" panose="020B0600070205080204" pitchFamily="50" charset="-128"/>
              </a:rPr>
              <a:t>RitsEdgeTemplate</a:t>
            </a:r>
            <a:r>
              <a:rPr kumimoji="1" lang="en-US" altLang="ja-JP" sz="1050" dirty="0">
                <a:latin typeface="ＭＳ Ｐゴシック" panose="020B0600070205080204" pitchFamily="50" charset="-128"/>
                <a:ea typeface="ＭＳ Ｐゴシック" panose="020B0600070205080204" pitchFamily="50" charset="-128"/>
              </a:rPr>
              <a:t>』</a:t>
            </a:r>
            <a:r>
              <a:rPr kumimoji="1" lang="ja-JP" altLang="en-US" sz="1050" dirty="0">
                <a:latin typeface="ＭＳ Ｐゴシック" panose="020B0600070205080204" pitchFamily="50" charset="-128"/>
                <a:ea typeface="ＭＳ Ｐゴシック" panose="020B0600070205080204" pitchFamily="50" charset="-128"/>
              </a:rPr>
              <a:t>にいるとして、ターミナルから、</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en-US" altLang="ja-JP" sz="1050" dirty="0">
                <a:latin typeface="ＭＳ Ｐゴシック" panose="020B0600070205080204" pitchFamily="50" charset="-128"/>
                <a:ea typeface="ＭＳ Ｐゴシック" panose="020B0600070205080204" pitchFamily="50" charset="-128"/>
              </a:rPr>
              <a:t>$ ./RITS2_Tadahiro.sh &amp; ⏎</a:t>
            </a:r>
          </a:p>
          <a:p>
            <a:r>
              <a:rPr kumimoji="1" lang="ja-JP" altLang="en-US" sz="1050" dirty="0">
                <a:latin typeface="ＭＳ Ｐゴシック" panose="020B0600070205080204" pitchFamily="50" charset="-128"/>
                <a:ea typeface="ＭＳ Ｐゴシック" panose="020B0600070205080204" pitchFamily="50" charset="-128"/>
              </a:rPr>
              <a:t>で、</a:t>
            </a:r>
            <a:r>
              <a:rPr kumimoji="1" lang="en-US" altLang="ja-JP" sz="1050" dirty="0">
                <a:latin typeface="ＭＳ Ｐゴシック" panose="020B0600070205080204" pitchFamily="50" charset="-128"/>
                <a:ea typeface="ＭＳ Ｐゴシック" panose="020B0600070205080204" pitchFamily="50" charset="-128"/>
              </a:rPr>
              <a:t> </a:t>
            </a:r>
            <a:r>
              <a:rPr kumimoji="1" lang="ja-JP" altLang="en-US" sz="1050" dirty="0">
                <a:latin typeface="ＭＳ Ｐゴシック" panose="020B0600070205080204" pitchFamily="50" charset="-128"/>
                <a:ea typeface="ＭＳ Ｐゴシック" panose="020B0600070205080204" pitchFamily="50" charset="-128"/>
              </a:rPr>
              <a:t>「</a:t>
            </a:r>
            <a:r>
              <a:rPr kumimoji="1" lang="en-US" altLang="ja-JP" sz="1050" dirty="0">
                <a:latin typeface="ＭＳ Ｐゴシック" panose="020B0600070205080204" pitchFamily="50" charset="-128"/>
                <a:ea typeface="ＭＳ Ｐゴシック" panose="020B0600070205080204" pitchFamily="50" charset="-128"/>
              </a:rPr>
              <a:t>RITS2_Tadahiro.sh</a:t>
            </a:r>
            <a:r>
              <a:rPr kumimoji="1" lang="ja-JP" altLang="en-US" sz="1050" dirty="0">
                <a:latin typeface="ＭＳ Ｐゴシック" panose="020B0600070205080204" pitchFamily="50" charset="-128"/>
                <a:ea typeface="ＭＳ Ｐゴシック" panose="020B0600070205080204" pitchFamily="50" charset="-128"/>
              </a:rPr>
              <a:t>」というスクリプトを実行。</a:t>
            </a:r>
            <a:endParaRPr kumimoji="1" lang="en-US" altLang="ja-JP" sz="1050" dirty="0">
              <a:latin typeface="ＭＳ Ｐゴシック" panose="020B0600070205080204" pitchFamily="50" charset="-128"/>
              <a:ea typeface="ＭＳ Ｐゴシック" panose="020B0600070205080204" pitchFamily="50" charset="-128"/>
            </a:endParaRPr>
          </a:p>
          <a:p>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a:t>
            </a:r>
            <a:r>
              <a:rPr kumimoji="1" lang="en-US" altLang="ja-JP" sz="1050" dirty="0">
                <a:latin typeface="ＭＳ Ｐゴシック" panose="020B0600070205080204" pitchFamily="50" charset="-128"/>
                <a:ea typeface="ＭＳ Ｐゴシック" panose="020B0600070205080204" pitchFamily="50" charset="-128"/>
              </a:rPr>
              <a:t>RITS2_Tadahiro.sh</a:t>
            </a:r>
            <a:r>
              <a:rPr kumimoji="1" lang="ja-JP" altLang="en-US" sz="1050" dirty="0">
                <a:latin typeface="ＭＳ Ｐゴシック" panose="020B0600070205080204" pitchFamily="50" charset="-128"/>
                <a:ea typeface="ＭＳ Ｐゴシック" panose="020B0600070205080204" pitchFamily="50" charset="-128"/>
              </a:rPr>
              <a:t>」の中身は</a:t>
            </a:r>
            <a:r>
              <a:rPr kumimoji="1" lang="en-US" altLang="ja-JP" sz="1050" dirty="0">
                <a:latin typeface="ＭＳ Ｐゴシック" panose="020B0600070205080204" pitchFamily="50" charset="-128"/>
                <a:ea typeface="ＭＳ Ｐゴシック" panose="020B0600070205080204" pitchFamily="50" charset="-128"/>
              </a:rPr>
              <a:t>RITS2</a:t>
            </a:r>
            <a:r>
              <a:rPr kumimoji="1" lang="ja-JP" altLang="en-US" sz="1050" dirty="0">
                <a:latin typeface="ＭＳ Ｐゴシック" panose="020B0600070205080204" pitchFamily="50" charset="-128"/>
                <a:ea typeface="ＭＳ Ｐゴシック" panose="020B0600070205080204" pitchFamily="50" charset="-128"/>
              </a:rPr>
              <a:t>を</a:t>
            </a:r>
            <a:r>
              <a:rPr kumimoji="1" lang="en-US" altLang="ja-JP" sz="1050" dirty="0">
                <a:latin typeface="ＭＳ Ｐゴシック" panose="020B0600070205080204" pitchFamily="50" charset="-128"/>
                <a:ea typeface="ＭＳ Ｐゴシック" panose="020B0600070205080204" pitchFamily="50" charset="-128"/>
              </a:rPr>
              <a:t>6</a:t>
            </a:r>
            <a:r>
              <a:rPr kumimoji="1" lang="ja-JP" altLang="en-US" sz="1050" dirty="0">
                <a:latin typeface="ＭＳ Ｐゴシック" panose="020B0600070205080204" pitchFamily="50" charset="-128"/>
                <a:ea typeface="ＭＳ Ｐゴシック" panose="020B0600070205080204" pitchFamily="50" charset="-128"/>
              </a:rPr>
              <a:t>スレッドで実行するよう、</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en-US" altLang="ja-JP" sz="1050" dirty="0">
                <a:latin typeface="ＭＳ Ｐゴシック" panose="020B0600070205080204" pitchFamily="50" charset="-128"/>
                <a:ea typeface="ＭＳ Ｐゴシック" panose="020B0600070205080204" pitchFamily="50" charset="-128"/>
              </a:rPr>
              <a:t>#!/bin/bash</a:t>
            </a:r>
          </a:p>
          <a:p>
            <a:r>
              <a:rPr kumimoji="1" lang="en-US" altLang="ja-JP" sz="1050" dirty="0">
                <a:latin typeface="ＭＳ Ｐゴシック" panose="020B0600070205080204" pitchFamily="50" charset="-128"/>
                <a:ea typeface="ＭＳ Ｐゴシック" panose="020B0600070205080204" pitchFamily="50" charset="-128"/>
              </a:rPr>
              <a:t>./rietveldcc2.exe ./</a:t>
            </a:r>
            <a:r>
              <a:rPr kumimoji="1" lang="en-US" altLang="ja-JP" sz="1050" dirty="0" err="1">
                <a:latin typeface="ＭＳ Ｐゴシック" panose="020B0600070205080204" pitchFamily="50" charset="-128"/>
                <a:ea typeface="ＭＳ Ｐゴシック" panose="020B0600070205080204" pitchFamily="50" charset="-128"/>
              </a:rPr>
              <a:t>Tadahiro_RITS.inp</a:t>
            </a:r>
            <a:r>
              <a:rPr kumimoji="1" lang="en-US" altLang="ja-JP" sz="1050" dirty="0">
                <a:latin typeface="ＭＳ Ｐゴシック" panose="020B0600070205080204" pitchFamily="50" charset="-128"/>
                <a:ea typeface="ＭＳ Ｐゴシック" panose="020B0600070205080204" pitchFamily="50" charset="-128"/>
              </a:rPr>
              <a:t> ./Tadahiro_5x6x40mask.txt ./RITS2data 6</a:t>
            </a:r>
          </a:p>
          <a:p>
            <a:r>
              <a:rPr kumimoji="1" lang="ja-JP" altLang="en-US" sz="1050" dirty="0">
                <a:latin typeface="ＭＳ Ｐゴシック" panose="020B0600070205080204" pitchFamily="50" charset="-128"/>
                <a:ea typeface="ＭＳ Ｐゴシック" panose="020B0600070205080204" pitchFamily="50" charset="-128"/>
              </a:rPr>
              <a:t>とした。</a:t>
            </a:r>
            <a:endParaRPr kumimoji="1" lang="en-US" altLang="ja-JP" sz="1050" dirty="0">
              <a:latin typeface="ＭＳ Ｐゴシック" panose="020B0600070205080204" pitchFamily="50" charset="-128"/>
              <a:ea typeface="ＭＳ Ｐゴシック" panose="020B0600070205080204" pitchFamily="50" charset="-128"/>
            </a:endParaRPr>
          </a:p>
          <a:p>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下が、約</a:t>
            </a:r>
            <a:r>
              <a:rPr kumimoji="1" lang="en-US" altLang="ja-JP" sz="1050" dirty="0">
                <a:latin typeface="ＭＳ Ｐゴシック" panose="020B0600070205080204" pitchFamily="50" charset="-128"/>
                <a:ea typeface="ＭＳ Ｐゴシック" panose="020B0600070205080204" pitchFamily="50" charset="-128"/>
              </a:rPr>
              <a:t>1</a:t>
            </a:r>
            <a:r>
              <a:rPr kumimoji="1" lang="ja-JP" altLang="en-US" sz="1050" dirty="0">
                <a:latin typeface="ＭＳ Ｐゴシック" panose="020B0600070205080204" pitchFamily="50" charset="-128"/>
                <a:ea typeface="ＭＳ Ｐゴシック" panose="020B0600070205080204" pitchFamily="50" charset="-128"/>
              </a:rPr>
              <a:t>分後に解析終了したときのターミナルの様子。</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en-US" altLang="ja-JP" sz="1050" dirty="0" err="1">
                <a:latin typeface="ＭＳ Ｐゴシック" panose="020B0600070205080204" pitchFamily="50" charset="-128"/>
                <a:ea typeface="ＭＳ Ｐゴシック" panose="020B0600070205080204" pitchFamily="50" charset="-128"/>
              </a:rPr>
              <a:t>Tadahiro_RITS.est</a:t>
            </a:r>
            <a:r>
              <a:rPr kumimoji="1" lang="ja-JP" altLang="en-US" sz="1050" dirty="0">
                <a:latin typeface="ＭＳ Ｐゴシック" panose="020B0600070205080204" pitchFamily="50" charset="-128"/>
                <a:ea typeface="ＭＳ Ｐゴシック" panose="020B0600070205080204" pitchFamily="50" charset="-128"/>
              </a:rPr>
              <a:t>と</a:t>
            </a:r>
            <a:r>
              <a:rPr kumimoji="1" lang="en-US" altLang="ja-JP" sz="1050" dirty="0" err="1">
                <a:latin typeface="ＭＳ Ｐゴシック" panose="020B0600070205080204" pitchFamily="50" charset="-128"/>
                <a:ea typeface="ＭＳ Ｐゴシック" panose="020B0600070205080204" pitchFamily="50" charset="-128"/>
              </a:rPr>
              <a:t>Tadahiro_RITS.out</a:t>
            </a:r>
            <a:r>
              <a:rPr kumimoji="1" lang="ja-JP" altLang="en-US" sz="1050" dirty="0">
                <a:latin typeface="ＭＳ Ｐゴシック" panose="020B0600070205080204" pitchFamily="50" charset="-128"/>
                <a:ea typeface="ＭＳ Ｐゴシック" panose="020B0600070205080204" pitchFamily="50" charset="-128"/>
              </a:rPr>
              <a:t>が出力ファイル。</a:t>
            </a:r>
            <a:endParaRPr kumimoji="1" lang="en-US" altLang="ja-JP" sz="1050" dirty="0">
              <a:latin typeface="ＭＳ Ｐゴシック" panose="020B0600070205080204" pitchFamily="50" charset="-128"/>
              <a:ea typeface="ＭＳ Ｐゴシック" panose="020B0600070205080204" pitchFamily="50" charset="-128"/>
            </a:endParaRPr>
          </a:p>
        </p:txBody>
      </p:sp>
      <p:sp>
        <p:nvSpPr>
          <p:cNvPr id="6" name="四角形: 角を丸くする 5">
            <a:extLst>
              <a:ext uri="{FF2B5EF4-FFF2-40B4-BE49-F238E27FC236}">
                <a16:creationId xmlns:a16="http://schemas.microsoft.com/office/drawing/2014/main" id="{5A63218E-B9EB-A18D-AB0F-41AAD5DE24E0}"/>
              </a:ext>
            </a:extLst>
          </p:cNvPr>
          <p:cNvSpPr/>
          <p:nvPr/>
        </p:nvSpPr>
        <p:spPr>
          <a:xfrm>
            <a:off x="2002972" y="6509369"/>
            <a:ext cx="972000" cy="1440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350"/>
          </a:p>
        </p:txBody>
      </p:sp>
      <p:sp>
        <p:nvSpPr>
          <p:cNvPr id="9" name="四角形: 角を丸くする 8">
            <a:extLst>
              <a:ext uri="{FF2B5EF4-FFF2-40B4-BE49-F238E27FC236}">
                <a16:creationId xmlns:a16="http://schemas.microsoft.com/office/drawing/2014/main" id="{EB71EE8D-9569-38E6-30C0-340403BA531A}"/>
              </a:ext>
            </a:extLst>
          </p:cNvPr>
          <p:cNvSpPr/>
          <p:nvPr/>
        </p:nvSpPr>
        <p:spPr>
          <a:xfrm>
            <a:off x="3334656" y="6411400"/>
            <a:ext cx="972000" cy="1440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350"/>
          </a:p>
        </p:txBody>
      </p:sp>
      <p:pic>
        <p:nvPicPr>
          <p:cNvPr id="10" name="図 9">
            <a:extLst>
              <a:ext uri="{FF2B5EF4-FFF2-40B4-BE49-F238E27FC236}">
                <a16:creationId xmlns:a16="http://schemas.microsoft.com/office/drawing/2014/main" id="{AB19E9EF-B322-F113-D43D-A1D4FEC18559}"/>
              </a:ext>
            </a:extLst>
          </p:cNvPr>
          <p:cNvPicPr>
            <a:picLocks noChangeAspect="1"/>
          </p:cNvPicPr>
          <p:nvPr/>
        </p:nvPicPr>
        <p:blipFill rotWithShape="1">
          <a:blip r:embed="rId4"/>
          <a:srcRect r="39424" b="67200"/>
          <a:stretch/>
        </p:blipFill>
        <p:spPr>
          <a:xfrm>
            <a:off x="3743984" y="2955687"/>
            <a:ext cx="5400016" cy="1404015"/>
          </a:xfrm>
          <a:prstGeom prst="rect">
            <a:avLst/>
          </a:prstGeom>
        </p:spPr>
      </p:pic>
      <p:sp>
        <p:nvSpPr>
          <p:cNvPr id="3" name="右中かっこ 2">
            <a:extLst>
              <a:ext uri="{FF2B5EF4-FFF2-40B4-BE49-F238E27FC236}">
                <a16:creationId xmlns:a16="http://schemas.microsoft.com/office/drawing/2014/main" id="{52ACB439-E172-67EC-1977-F44318AB3846}"/>
              </a:ext>
            </a:extLst>
          </p:cNvPr>
          <p:cNvSpPr/>
          <p:nvPr/>
        </p:nvSpPr>
        <p:spPr>
          <a:xfrm rot="5400000">
            <a:off x="6941731" y="2675045"/>
            <a:ext cx="135000" cy="2952000"/>
          </a:xfrm>
          <a:prstGeom prst="rightBrac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cxnSp>
        <p:nvCxnSpPr>
          <p:cNvPr id="4" name="直線コネクタ 3">
            <a:extLst>
              <a:ext uri="{FF2B5EF4-FFF2-40B4-BE49-F238E27FC236}">
                <a16:creationId xmlns:a16="http://schemas.microsoft.com/office/drawing/2014/main" id="{0F2653C0-D5D3-F5AA-5868-89F93219B47B}"/>
              </a:ext>
            </a:extLst>
          </p:cNvPr>
          <p:cNvCxnSpPr/>
          <p:nvPr/>
        </p:nvCxnSpPr>
        <p:spPr>
          <a:xfrm>
            <a:off x="4627907" y="4126364"/>
            <a:ext cx="756000" cy="0"/>
          </a:xfrm>
          <a:prstGeom prst="lin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CCB677B9-DE3C-8340-D69A-C1BFD4D0209E}"/>
              </a:ext>
            </a:extLst>
          </p:cNvPr>
          <p:cNvSpPr txBox="1"/>
          <p:nvPr/>
        </p:nvSpPr>
        <p:spPr>
          <a:xfrm>
            <a:off x="4607130" y="4195378"/>
            <a:ext cx="615553" cy="211930"/>
          </a:xfrm>
          <a:prstGeom prst="rect">
            <a:avLst/>
          </a:prstGeom>
          <a:solidFill>
            <a:schemeClr val="bg1">
              <a:alpha val="70000"/>
            </a:schemeClr>
          </a:solidFill>
        </p:spPr>
        <p:txBody>
          <a:bodyPr wrap="none" lIns="0" tIns="27000" rIns="0" bIns="0" rtlCol="0">
            <a:spAutoFit/>
          </a:bodyPr>
          <a:lstStyle>
            <a:defPPr>
              <a:defRPr lang="en-US"/>
            </a:defPPr>
            <a:lvl1pPr algn="ctr">
              <a:defRPr kumimoji="1">
                <a:latin typeface="メイリオ" panose="020B0604030504040204" pitchFamily="50" charset="-128"/>
                <a:ea typeface="メイリオ" panose="020B0604030504040204" pitchFamily="50" charset="-128"/>
              </a:defRPr>
            </a:lvl1pPr>
          </a:lstStyle>
          <a:p>
            <a:pPr algn="l"/>
            <a:r>
              <a:rPr lang="ja-JP" altLang="en-US" sz="1200" dirty="0"/>
              <a:t>コマンド</a:t>
            </a:r>
            <a:endParaRPr lang="en-US" altLang="ja-JP" sz="1200" dirty="0"/>
          </a:p>
        </p:txBody>
      </p:sp>
      <p:sp>
        <p:nvSpPr>
          <p:cNvPr id="11" name="テキスト ボックス 10">
            <a:extLst>
              <a:ext uri="{FF2B5EF4-FFF2-40B4-BE49-F238E27FC236}">
                <a16:creationId xmlns:a16="http://schemas.microsoft.com/office/drawing/2014/main" id="{2E048E0A-42A3-C633-212C-87F7B31CEABD}"/>
              </a:ext>
            </a:extLst>
          </p:cNvPr>
          <p:cNvSpPr txBox="1"/>
          <p:nvPr/>
        </p:nvSpPr>
        <p:spPr>
          <a:xfrm>
            <a:off x="6862544" y="4223953"/>
            <a:ext cx="307777" cy="211930"/>
          </a:xfrm>
          <a:prstGeom prst="rect">
            <a:avLst/>
          </a:prstGeom>
          <a:solidFill>
            <a:schemeClr val="bg1">
              <a:alpha val="70000"/>
            </a:schemeClr>
          </a:solidFill>
        </p:spPr>
        <p:txBody>
          <a:bodyPr wrap="none" lIns="0" tIns="27000" rIns="0" bIns="0" rtlCol="0">
            <a:spAutoFit/>
          </a:bodyPr>
          <a:lstStyle>
            <a:defPPr>
              <a:defRPr lang="en-US"/>
            </a:defPPr>
            <a:lvl1pPr algn="ctr">
              <a:defRPr kumimoji="1">
                <a:latin typeface="メイリオ" panose="020B0604030504040204" pitchFamily="50" charset="-128"/>
                <a:ea typeface="メイリオ" panose="020B0604030504040204" pitchFamily="50" charset="-128"/>
              </a:defRPr>
            </a:lvl1pPr>
          </a:lstStyle>
          <a:p>
            <a:pPr algn="l"/>
            <a:r>
              <a:rPr lang="ja-JP" altLang="en-US" sz="1200" dirty="0"/>
              <a:t>引数</a:t>
            </a:r>
            <a:endParaRPr lang="en-US" altLang="ja-JP" sz="1200" dirty="0"/>
          </a:p>
        </p:txBody>
      </p:sp>
      <p:cxnSp>
        <p:nvCxnSpPr>
          <p:cNvPr id="12" name="直線矢印コネクタ 11">
            <a:extLst>
              <a:ext uri="{FF2B5EF4-FFF2-40B4-BE49-F238E27FC236}">
                <a16:creationId xmlns:a16="http://schemas.microsoft.com/office/drawing/2014/main" id="{F68CE3D6-868E-6012-0CB9-CEAD9DE0B088}"/>
              </a:ext>
            </a:extLst>
          </p:cNvPr>
          <p:cNvCxnSpPr>
            <a:cxnSpLocks/>
            <a:stCxn id="13" idx="1"/>
            <a:endCxn id="6" idx="3"/>
          </p:cNvCxnSpPr>
          <p:nvPr/>
        </p:nvCxnSpPr>
        <p:spPr>
          <a:xfrm flipH="1">
            <a:off x="2974972" y="5659847"/>
            <a:ext cx="1165144" cy="921522"/>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C7AD91EE-6E67-7F3D-80B8-B90BCD22A2A2}"/>
              </a:ext>
            </a:extLst>
          </p:cNvPr>
          <p:cNvSpPr txBox="1"/>
          <p:nvPr/>
        </p:nvSpPr>
        <p:spPr>
          <a:xfrm>
            <a:off x="4140116" y="5565424"/>
            <a:ext cx="1125308" cy="188846"/>
          </a:xfrm>
          <a:prstGeom prst="rect">
            <a:avLst/>
          </a:prstGeom>
          <a:solidFill>
            <a:schemeClr val="bg1">
              <a:alpha val="70000"/>
            </a:schemeClr>
          </a:solidFill>
        </p:spPr>
        <p:txBody>
          <a:bodyPr wrap="none" lIns="0" tIns="27000" rIns="0" bIns="0" rtlCol="0">
            <a:spAutoFit/>
          </a:bodyPr>
          <a:lstStyle/>
          <a:p>
            <a:r>
              <a:rPr kumimoji="1" lang="el-GR" altLang="ja-JP" sz="1050" dirty="0">
                <a:latin typeface="+mn-ea"/>
              </a:rPr>
              <a:t>σ</a:t>
            </a:r>
            <a:r>
              <a:rPr kumimoji="1" lang="en-US" altLang="ja-JP" sz="1050" dirty="0">
                <a:latin typeface="+mn-ea"/>
              </a:rPr>
              <a:t>t</a:t>
            </a:r>
            <a:r>
              <a:rPr kumimoji="1" lang="ja-JP" altLang="en-US" sz="1050" dirty="0">
                <a:latin typeface="+mn-ea"/>
              </a:rPr>
              <a:t>の推定値リスト</a:t>
            </a:r>
            <a:endParaRPr kumimoji="1" lang="en-US" altLang="ja-JP" sz="1050" baseline="30000" dirty="0">
              <a:latin typeface="+mn-ea"/>
            </a:endParaRPr>
          </a:p>
        </p:txBody>
      </p:sp>
      <p:cxnSp>
        <p:nvCxnSpPr>
          <p:cNvPr id="15" name="直線矢印コネクタ 14">
            <a:extLst>
              <a:ext uri="{FF2B5EF4-FFF2-40B4-BE49-F238E27FC236}">
                <a16:creationId xmlns:a16="http://schemas.microsoft.com/office/drawing/2014/main" id="{F82ACAB2-0C4D-2A65-5049-DC81627EDCED}"/>
              </a:ext>
            </a:extLst>
          </p:cNvPr>
          <p:cNvCxnSpPr>
            <a:cxnSpLocks/>
            <a:stCxn id="16" idx="1"/>
            <a:endCxn id="9" idx="3"/>
          </p:cNvCxnSpPr>
          <p:nvPr/>
        </p:nvCxnSpPr>
        <p:spPr>
          <a:xfrm flipH="1">
            <a:off x="4306656" y="5926549"/>
            <a:ext cx="742872" cy="556851"/>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30BD60F7-B087-D195-D81F-A480D4C6A0D9}"/>
              </a:ext>
            </a:extLst>
          </p:cNvPr>
          <p:cNvSpPr txBox="1"/>
          <p:nvPr/>
        </p:nvSpPr>
        <p:spPr>
          <a:xfrm>
            <a:off x="5049528" y="5832126"/>
            <a:ext cx="807913" cy="188846"/>
          </a:xfrm>
          <a:prstGeom prst="rect">
            <a:avLst/>
          </a:prstGeom>
          <a:solidFill>
            <a:schemeClr val="bg1">
              <a:alpha val="70000"/>
            </a:schemeClr>
          </a:solidFill>
        </p:spPr>
        <p:txBody>
          <a:bodyPr wrap="none" lIns="0" tIns="27000" rIns="0" bIns="0" rtlCol="0">
            <a:spAutoFit/>
          </a:bodyPr>
          <a:lstStyle/>
          <a:p>
            <a:r>
              <a:rPr kumimoji="1" lang="ja-JP" altLang="en-US" sz="1050" dirty="0">
                <a:latin typeface="+mn-ea"/>
              </a:rPr>
              <a:t>解析結果出力</a:t>
            </a:r>
            <a:endParaRPr kumimoji="1" lang="en-US" altLang="ja-JP" sz="1050" baseline="30000" dirty="0">
              <a:latin typeface="+mn-ea"/>
            </a:endParaRPr>
          </a:p>
        </p:txBody>
      </p:sp>
    </p:spTree>
    <p:extLst>
      <p:ext uri="{BB962C8B-B14F-4D97-AF65-F5344CB8AC3E}">
        <p14:creationId xmlns:p14="http://schemas.microsoft.com/office/powerpoint/2010/main" val="417285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395D44FF-6CE9-AA2D-C975-C99CE44C1F3C}"/>
              </a:ext>
            </a:extLst>
          </p:cNvPr>
          <p:cNvPicPr>
            <a:picLocks noChangeAspect="1"/>
          </p:cNvPicPr>
          <p:nvPr/>
        </p:nvPicPr>
        <p:blipFill>
          <a:blip r:embed="rId3"/>
          <a:stretch>
            <a:fillRect/>
          </a:stretch>
        </p:blipFill>
        <p:spPr>
          <a:xfrm>
            <a:off x="0" y="3444240"/>
            <a:ext cx="5674043" cy="3413760"/>
          </a:xfrm>
          <a:prstGeom prst="rect">
            <a:avLst/>
          </a:prstGeom>
        </p:spPr>
      </p:pic>
      <p:pic>
        <p:nvPicPr>
          <p:cNvPr id="10" name="図 9">
            <a:extLst>
              <a:ext uri="{FF2B5EF4-FFF2-40B4-BE49-F238E27FC236}">
                <a16:creationId xmlns:a16="http://schemas.microsoft.com/office/drawing/2014/main" id="{9F7108E9-797A-B8F7-1242-8E9132DD330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158740"/>
            <a:ext cx="5674043" cy="1617336"/>
          </a:xfrm>
          <a:prstGeom prst="rect">
            <a:avLst/>
          </a:prstGeom>
        </p:spPr>
      </p:pic>
      <p:sp>
        <p:nvSpPr>
          <p:cNvPr id="2" name="テキスト ボックス 1">
            <a:extLst>
              <a:ext uri="{FF2B5EF4-FFF2-40B4-BE49-F238E27FC236}">
                <a16:creationId xmlns:a16="http://schemas.microsoft.com/office/drawing/2014/main" id="{83D55D68-EE10-24D8-B625-B757EBA1DB88}"/>
              </a:ext>
            </a:extLst>
          </p:cNvPr>
          <p:cNvSpPr txBox="1"/>
          <p:nvPr/>
        </p:nvSpPr>
        <p:spPr>
          <a:xfrm>
            <a:off x="1217629" y="920651"/>
            <a:ext cx="4395434" cy="1938992"/>
          </a:xfrm>
          <a:prstGeom prst="rect">
            <a:avLst/>
          </a:prstGeom>
          <a:solidFill>
            <a:schemeClr val="bg1"/>
          </a:solidFill>
        </p:spPr>
        <p:txBody>
          <a:bodyPr wrap="none" lIns="0" tIns="0" rIns="0" bIns="0" rtlCol="0">
            <a:spAutoFit/>
          </a:bodyPr>
          <a:lstStyle/>
          <a:p>
            <a:r>
              <a:rPr kumimoji="1" lang="ja-JP" altLang="en-US" sz="1050" dirty="0">
                <a:latin typeface="ＭＳ Ｐゴシック" panose="020B0600070205080204" pitchFamily="50" charset="-128"/>
                <a:ea typeface="ＭＳ Ｐゴシック" panose="020B0600070205080204" pitchFamily="50" charset="-128"/>
              </a:rPr>
              <a:t>現在</a:t>
            </a:r>
            <a:r>
              <a:rPr kumimoji="1" lang="en-US" altLang="ja-JP" sz="1050" dirty="0">
                <a:latin typeface="ＭＳ Ｐゴシック" panose="020B0600070205080204" pitchFamily="50" charset="-128"/>
                <a:ea typeface="ＭＳ Ｐゴシック" panose="020B0600070205080204" pitchFamily="50" charset="-128"/>
              </a:rPr>
              <a:t>『</a:t>
            </a:r>
            <a:r>
              <a:rPr kumimoji="1" lang="en-US" altLang="ja-JP" sz="1050" dirty="0" err="1">
                <a:latin typeface="ＭＳ Ｐゴシック" panose="020B0600070205080204" pitchFamily="50" charset="-128"/>
                <a:ea typeface="ＭＳ Ｐゴシック" panose="020B0600070205080204" pitchFamily="50" charset="-128"/>
              </a:rPr>
              <a:t>RitsEdgeTemplate</a:t>
            </a:r>
            <a:r>
              <a:rPr kumimoji="1" lang="en-US" altLang="ja-JP" sz="1050" dirty="0">
                <a:latin typeface="ＭＳ Ｐゴシック" panose="020B0600070205080204" pitchFamily="50" charset="-128"/>
                <a:ea typeface="ＭＳ Ｐゴシック" panose="020B0600070205080204" pitchFamily="50" charset="-128"/>
              </a:rPr>
              <a:t>』</a:t>
            </a:r>
            <a:r>
              <a:rPr kumimoji="1" lang="ja-JP" altLang="en-US" sz="1050" dirty="0">
                <a:latin typeface="ＭＳ Ｐゴシック" panose="020B0600070205080204" pitchFamily="50" charset="-128"/>
                <a:ea typeface="ＭＳ Ｐゴシック" panose="020B0600070205080204" pitchFamily="50" charset="-128"/>
              </a:rPr>
              <a:t>にいるとして、ターミナルから、</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en-US" altLang="ja-JP" sz="1050" dirty="0">
                <a:latin typeface="ＭＳ Ｐゴシック" panose="020B0600070205080204" pitchFamily="50" charset="-128"/>
                <a:ea typeface="ＭＳ Ｐゴシック" panose="020B0600070205080204" pitchFamily="50" charset="-128"/>
              </a:rPr>
              <a:t>$ ./EDGE2_Tadahiro_gcc.sh⏎</a:t>
            </a:r>
          </a:p>
          <a:p>
            <a:r>
              <a:rPr kumimoji="1" lang="ja-JP" altLang="en-US" sz="1050" dirty="0">
                <a:latin typeface="ＭＳ Ｐゴシック" panose="020B0600070205080204" pitchFamily="50" charset="-128"/>
                <a:ea typeface="ＭＳ Ｐゴシック" panose="020B0600070205080204" pitchFamily="50" charset="-128"/>
              </a:rPr>
              <a:t>で、</a:t>
            </a:r>
            <a:r>
              <a:rPr kumimoji="1" lang="en-US" altLang="ja-JP" sz="1050" dirty="0">
                <a:latin typeface="ＭＳ Ｐゴシック" panose="020B0600070205080204" pitchFamily="50" charset="-128"/>
                <a:ea typeface="ＭＳ Ｐゴシック" panose="020B0600070205080204" pitchFamily="50" charset="-128"/>
              </a:rPr>
              <a:t> </a:t>
            </a:r>
            <a:r>
              <a:rPr kumimoji="1" lang="ja-JP" altLang="en-US" sz="1050" dirty="0">
                <a:latin typeface="ＭＳ Ｐゴシック" panose="020B0600070205080204" pitchFamily="50" charset="-128"/>
                <a:ea typeface="ＭＳ Ｐゴシック" panose="020B0600070205080204" pitchFamily="50" charset="-128"/>
              </a:rPr>
              <a:t>「</a:t>
            </a:r>
            <a:r>
              <a:rPr kumimoji="1" lang="en-US" altLang="ja-JP" sz="1050" dirty="0">
                <a:latin typeface="ＭＳ Ｐゴシック" panose="020B0600070205080204" pitchFamily="50" charset="-128"/>
                <a:ea typeface="ＭＳ Ｐゴシック" panose="020B0600070205080204" pitchFamily="50" charset="-128"/>
              </a:rPr>
              <a:t>EDGE2_Tadahiro_gcc.sh</a:t>
            </a:r>
            <a:r>
              <a:rPr kumimoji="1" lang="ja-JP" altLang="en-US" sz="1050" dirty="0">
                <a:latin typeface="ＭＳ Ｐゴシック" panose="020B0600070205080204" pitchFamily="50" charset="-128"/>
                <a:ea typeface="ＭＳ Ｐゴシック" panose="020B0600070205080204" pitchFamily="50" charset="-128"/>
              </a:rPr>
              <a:t>」というスクリプトを実行。</a:t>
            </a:r>
            <a:endParaRPr kumimoji="1" lang="en-US" altLang="ja-JP" sz="1050" dirty="0">
              <a:latin typeface="ＭＳ Ｐゴシック" panose="020B0600070205080204" pitchFamily="50" charset="-128"/>
              <a:ea typeface="ＭＳ Ｐゴシック" panose="020B0600070205080204" pitchFamily="50" charset="-128"/>
            </a:endParaRPr>
          </a:p>
          <a:p>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a:t>
            </a:r>
            <a:r>
              <a:rPr kumimoji="1" lang="en-US" altLang="ja-JP" sz="1050" dirty="0">
                <a:latin typeface="ＭＳ Ｐゴシック" panose="020B0600070205080204" pitchFamily="50" charset="-128"/>
                <a:ea typeface="ＭＳ Ｐゴシック" panose="020B0600070205080204" pitchFamily="50" charset="-128"/>
              </a:rPr>
              <a:t>EDGE2_Tadahiro_gcc.sh</a:t>
            </a:r>
            <a:r>
              <a:rPr kumimoji="1" lang="ja-JP" altLang="en-US" sz="1050" dirty="0">
                <a:latin typeface="ＭＳ Ｐゴシック" panose="020B0600070205080204" pitchFamily="50" charset="-128"/>
                <a:ea typeface="ＭＳ Ｐゴシック" panose="020B0600070205080204" pitchFamily="50" charset="-128"/>
              </a:rPr>
              <a:t>」の中身は</a:t>
            </a:r>
            <a:r>
              <a:rPr kumimoji="1" lang="en-US" altLang="ja-JP" sz="1050" dirty="0">
                <a:latin typeface="ＭＳ Ｐゴシック" panose="020B0600070205080204" pitchFamily="50" charset="-128"/>
                <a:ea typeface="ＭＳ Ｐゴシック" panose="020B0600070205080204" pitchFamily="50" charset="-128"/>
              </a:rPr>
              <a:t>EDGE2</a:t>
            </a:r>
            <a:r>
              <a:rPr kumimoji="1" lang="ja-JP" altLang="en-US" sz="1050" dirty="0">
                <a:latin typeface="ＭＳ Ｐゴシック" panose="020B0600070205080204" pitchFamily="50" charset="-128"/>
                <a:ea typeface="ＭＳ Ｐゴシック" panose="020B0600070205080204" pitchFamily="50" charset="-128"/>
              </a:rPr>
              <a:t>を</a:t>
            </a:r>
            <a:r>
              <a:rPr kumimoji="1" lang="en-US" altLang="ja-JP" sz="1050" dirty="0">
                <a:latin typeface="ＭＳ Ｐゴシック" panose="020B0600070205080204" pitchFamily="50" charset="-128"/>
                <a:ea typeface="ＭＳ Ｐゴシック" panose="020B0600070205080204" pitchFamily="50" charset="-128"/>
              </a:rPr>
              <a:t>8</a:t>
            </a:r>
            <a:r>
              <a:rPr kumimoji="1" lang="ja-JP" altLang="en-US" sz="1050" dirty="0">
                <a:latin typeface="ＭＳ Ｐゴシック" panose="020B0600070205080204" pitchFamily="50" charset="-128"/>
                <a:ea typeface="ＭＳ Ｐゴシック" panose="020B0600070205080204" pitchFamily="50" charset="-128"/>
              </a:rPr>
              <a:t>スレッドで実行するよう、</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en-US" altLang="ja-JP" sz="1050" dirty="0">
                <a:latin typeface="ＭＳ Ｐゴシック" panose="020B0600070205080204" pitchFamily="50" charset="-128"/>
                <a:ea typeface="ＭＳ Ｐゴシック" panose="020B0600070205080204" pitchFamily="50" charset="-128"/>
              </a:rPr>
              <a:t>#!/bin/bash</a:t>
            </a:r>
          </a:p>
          <a:p>
            <a:r>
              <a:rPr kumimoji="1" lang="en-US" altLang="ja-JP" sz="1050" dirty="0">
                <a:latin typeface="ＭＳ Ｐゴシック" panose="020B0600070205080204" pitchFamily="50" charset="-128"/>
                <a:ea typeface="ＭＳ Ｐゴシック" panose="020B0600070205080204" pitchFamily="50" charset="-128"/>
              </a:rPr>
              <a:t>source setenv.sh</a:t>
            </a:r>
          </a:p>
          <a:p>
            <a:r>
              <a:rPr kumimoji="1" lang="en-US" altLang="ja-JP" sz="1050" dirty="0">
                <a:latin typeface="ＭＳ Ｐゴシック" panose="020B0600070205080204" pitchFamily="50" charset="-128"/>
                <a:ea typeface="ＭＳ Ｐゴシック" panose="020B0600070205080204" pitchFamily="50" charset="-128"/>
              </a:rPr>
              <a:t>./edgecc2.o ./</a:t>
            </a:r>
            <a:r>
              <a:rPr kumimoji="1" lang="en-US" altLang="ja-JP" sz="1050" dirty="0" err="1">
                <a:latin typeface="ＭＳ Ｐゴシック" panose="020B0600070205080204" pitchFamily="50" charset="-128"/>
                <a:ea typeface="ＭＳ Ｐゴシック" panose="020B0600070205080204" pitchFamily="50" charset="-128"/>
              </a:rPr>
              <a:t>Tadahiro_EDGE.inp</a:t>
            </a:r>
            <a:r>
              <a:rPr kumimoji="1" lang="en-US" altLang="ja-JP" sz="1050" dirty="0">
                <a:latin typeface="ＭＳ Ｐゴシック" panose="020B0600070205080204" pitchFamily="50" charset="-128"/>
                <a:ea typeface="ＭＳ Ｐゴシック" panose="020B0600070205080204" pitchFamily="50" charset="-128"/>
              </a:rPr>
              <a:t> ./Tadahiro_5x6x20mask.txt ./EDGE2data 8</a:t>
            </a:r>
          </a:p>
          <a:p>
            <a:r>
              <a:rPr kumimoji="1" lang="ja-JP" altLang="en-US" sz="1050" dirty="0">
                <a:latin typeface="ＭＳ Ｐゴシック" panose="020B0600070205080204" pitchFamily="50" charset="-128"/>
                <a:ea typeface="ＭＳ Ｐゴシック" panose="020B0600070205080204" pitchFamily="50" charset="-128"/>
              </a:rPr>
              <a:t>とした。</a:t>
            </a:r>
            <a:endParaRPr kumimoji="1" lang="en-US" altLang="ja-JP" sz="1050" dirty="0">
              <a:latin typeface="ＭＳ Ｐゴシック" panose="020B0600070205080204" pitchFamily="50" charset="-128"/>
              <a:ea typeface="ＭＳ Ｐゴシック" panose="020B0600070205080204" pitchFamily="50" charset="-128"/>
            </a:endParaRPr>
          </a:p>
          <a:p>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下が、一瞬で解析終了したときのターミナルの様子。</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en-US" altLang="ja-JP" sz="1050" dirty="0" err="1">
                <a:latin typeface="ＭＳ Ｐゴシック" panose="020B0600070205080204" pitchFamily="50" charset="-128"/>
                <a:ea typeface="ＭＳ Ｐゴシック" panose="020B0600070205080204" pitchFamily="50" charset="-128"/>
              </a:rPr>
              <a:t>Tadahiro_EDGE.out</a:t>
            </a:r>
            <a:r>
              <a:rPr kumimoji="1" lang="ja-JP" altLang="en-US" sz="1050" dirty="0">
                <a:latin typeface="ＭＳ Ｐゴシック" panose="020B0600070205080204" pitchFamily="50" charset="-128"/>
                <a:ea typeface="ＭＳ Ｐゴシック" panose="020B0600070205080204" pitchFamily="50" charset="-128"/>
              </a:rPr>
              <a:t>が出力ファイル。</a:t>
            </a:r>
            <a:endParaRPr kumimoji="1" lang="en-US" altLang="ja-JP" sz="1050" dirty="0">
              <a:latin typeface="ＭＳ Ｐゴシック" panose="020B0600070205080204" pitchFamily="50" charset="-128"/>
              <a:ea typeface="ＭＳ Ｐゴシック" panose="020B0600070205080204" pitchFamily="50" charset="-128"/>
            </a:endParaRPr>
          </a:p>
        </p:txBody>
      </p:sp>
      <p:sp>
        <p:nvSpPr>
          <p:cNvPr id="6" name="四角形: 角を丸くする 5">
            <a:extLst>
              <a:ext uri="{FF2B5EF4-FFF2-40B4-BE49-F238E27FC236}">
                <a16:creationId xmlns:a16="http://schemas.microsoft.com/office/drawing/2014/main" id="{5A63218E-B9EB-A18D-AB0F-41AAD5DE24E0}"/>
              </a:ext>
            </a:extLst>
          </p:cNvPr>
          <p:cNvSpPr/>
          <p:nvPr/>
        </p:nvSpPr>
        <p:spPr>
          <a:xfrm>
            <a:off x="2320615" y="6191723"/>
            <a:ext cx="972000" cy="1440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350"/>
          </a:p>
        </p:txBody>
      </p:sp>
      <p:cxnSp>
        <p:nvCxnSpPr>
          <p:cNvPr id="11" name="直線矢印コネクタ 10">
            <a:extLst>
              <a:ext uri="{FF2B5EF4-FFF2-40B4-BE49-F238E27FC236}">
                <a16:creationId xmlns:a16="http://schemas.microsoft.com/office/drawing/2014/main" id="{F4F9145A-479A-043C-5FDF-C02E303AC73E}"/>
              </a:ext>
            </a:extLst>
          </p:cNvPr>
          <p:cNvCxnSpPr>
            <a:cxnSpLocks/>
            <a:stCxn id="13" idx="1"/>
            <a:endCxn id="6" idx="3"/>
          </p:cNvCxnSpPr>
          <p:nvPr/>
        </p:nvCxnSpPr>
        <p:spPr>
          <a:xfrm flipH="1">
            <a:off x="3292615" y="5660865"/>
            <a:ext cx="1006819" cy="602858"/>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A7FEC05F-C661-21F4-8035-90F02181F28F}"/>
              </a:ext>
            </a:extLst>
          </p:cNvPr>
          <p:cNvSpPr txBox="1"/>
          <p:nvPr/>
        </p:nvSpPr>
        <p:spPr>
          <a:xfrm>
            <a:off x="4299434" y="5566442"/>
            <a:ext cx="807913" cy="188846"/>
          </a:xfrm>
          <a:prstGeom prst="rect">
            <a:avLst/>
          </a:prstGeom>
          <a:solidFill>
            <a:schemeClr val="bg1">
              <a:alpha val="70000"/>
            </a:schemeClr>
          </a:solidFill>
        </p:spPr>
        <p:txBody>
          <a:bodyPr wrap="none" lIns="0" tIns="27000" rIns="0" bIns="0" rtlCol="0">
            <a:spAutoFit/>
          </a:bodyPr>
          <a:lstStyle/>
          <a:p>
            <a:r>
              <a:rPr kumimoji="1" lang="ja-JP" altLang="en-US" sz="1050" dirty="0">
                <a:latin typeface="+mn-ea"/>
              </a:rPr>
              <a:t>解析結果出力</a:t>
            </a:r>
            <a:endParaRPr kumimoji="1" lang="en-US" altLang="ja-JP" sz="1050" baseline="30000" dirty="0">
              <a:latin typeface="+mn-ea"/>
            </a:endParaRPr>
          </a:p>
        </p:txBody>
      </p:sp>
      <p:pic>
        <p:nvPicPr>
          <p:cNvPr id="5" name="図 4">
            <a:extLst>
              <a:ext uri="{FF2B5EF4-FFF2-40B4-BE49-F238E27FC236}">
                <a16:creationId xmlns:a16="http://schemas.microsoft.com/office/drawing/2014/main" id="{1DBA88CB-0234-8991-2404-67C09DE3B3C7}"/>
              </a:ext>
            </a:extLst>
          </p:cNvPr>
          <p:cNvPicPr>
            <a:picLocks noChangeAspect="1"/>
          </p:cNvPicPr>
          <p:nvPr/>
        </p:nvPicPr>
        <p:blipFill rotWithShape="1">
          <a:blip r:embed="rId5">
            <a:extLst>
              <a:ext uri="{28A0092B-C50C-407E-A947-70E740481C1C}">
                <a14:useLocalDpi xmlns:a14="http://schemas.microsoft.com/office/drawing/2010/main" val="0"/>
              </a:ext>
            </a:extLst>
          </a:blip>
          <a:srcRect t="13260" b="13260"/>
          <a:stretch/>
        </p:blipFill>
        <p:spPr>
          <a:xfrm>
            <a:off x="3744413" y="2796662"/>
            <a:ext cx="5399587" cy="1404015"/>
          </a:xfrm>
          <a:prstGeom prst="rect">
            <a:avLst/>
          </a:prstGeom>
        </p:spPr>
      </p:pic>
      <p:sp>
        <p:nvSpPr>
          <p:cNvPr id="3" name="右中かっこ 2">
            <a:extLst>
              <a:ext uri="{FF2B5EF4-FFF2-40B4-BE49-F238E27FC236}">
                <a16:creationId xmlns:a16="http://schemas.microsoft.com/office/drawing/2014/main" id="{AAC593B9-11F8-3420-0CD5-6142F7B2F8E8}"/>
              </a:ext>
            </a:extLst>
          </p:cNvPr>
          <p:cNvSpPr/>
          <p:nvPr/>
        </p:nvSpPr>
        <p:spPr>
          <a:xfrm rot="5400000">
            <a:off x="6781309" y="2520014"/>
            <a:ext cx="135000" cy="3204000"/>
          </a:xfrm>
          <a:prstGeom prst="rightBrac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cxnSp>
        <p:nvCxnSpPr>
          <p:cNvPr id="7" name="直線コネクタ 6">
            <a:extLst>
              <a:ext uri="{FF2B5EF4-FFF2-40B4-BE49-F238E27FC236}">
                <a16:creationId xmlns:a16="http://schemas.microsoft.com/office/drawing/2014/main" id="{B8E68669-E2AD-3972-15AB-7608054C038A}"/>
              </a:ext>
            </a:extLst>
          </p:cNvPr>
          <p:cNvCxnSpPr/>
          <p:nvPr/>
        </p:nvCxnSpPr>
        <p:spPr>
          <a:xfrm>
            <a:off x="4642420" y="4097333"/>
            <a:ext cx="540000" cy="0"/>
          </a:xfrm>
          <a:prstGeom prst="lin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6B26EDB2-F2AD-56D0-611A-506E7788523D}"/>
              </a:ext>
            </a:extLst>
          </p:cNvPr>
          <p:cNvSpPr txBox="1"/>
          <p:nvPr/>
        </p:nvSpPr>
        <p:spPr>
          <a:xfrm>
            <a:off x="4564494" y="4166347"/>
            <a:ext cx="615553" cy="211930"/>
          </a:xfrm>
          <a:prstGeom prst="rect">
            <a:avLst/>
          </a:prstGeom>
          <a:solidFill>
            <a:schemeClr val="bg1">
              <a:alpha val="70000"/>
            </a:schemeClr>
          </a:solidFill>
        </p:spPr>
        <p:txBody>
          <a:bodyPr wrap="none" lIns="0" tIns="27000" rIns="0" bIns="0" rtlCol="0">
            <a:spAutoFit/>
          </a:bodyPr>
          <a:lstStyle>
            <a:defPPr>
              <a:defRPr lang="en-US"/>
            </a:defPPr>
            <a:lvl1pPr algn="ctr">
              <a:defRPr kumimoji="1">
                <a:latin typeface="メイリオ" panose="020B0604030504040204" pitchFamily="50" charset="-128"/>
                <a:ea typeface="メイリオ" panose="020B0604030504040204" pitchFamily="50" charset="-128"/>
              </a:defRPr>
            </a:lvl1pPr>
          </a:lstStyle>
          <a:p>
            <a:pPr algn="l"/>
            <a:r>
              <a:rPr lang="ja-JP" altLang="en-US" sz="1200" dirty="0"/>
              <a:t>コマンド</a:t>
            </a:r>
            <a:endParaRPr lang="en-US" altLang="ja-JP" sz="1200" dirty="0"/>
          </a:p>
        </p:txBody>
      </p:sp>
      <p:sp>
        <p:nvSpPr>
          <p:cNvPr id="9" name="テキスト ボックス 8">
            <a:extLst>
              <a:ext uri="{FF2B5EF4-FFF2-40B4-BE49-F238E27FC236}">
                <a16:creationId xmlns:a16="http://schemas.microsoft.com/office/drawing/2014/main" id="{A714CB11-968E-622D-11EB-634B904CC9CA}"/>
              </a:ext>
            </a:extLst>
          </p:cNvPr>
          <p:cNvSpPr txBox="1"/>
          <p:nvPr/>
        </p:nvSpPr>
        <p:spPr>
          <a:xfrm>
            <a:off x="6705385" y="4194922"/>
            <a:ext cx="307777" cy="211930"/>
          </a:xfrm>
          <a:prstGeom prst="rect">
            <a:avLst/>
          </a:prstGeom>
          <a:solidFill>
            <a:schemeClr val="bg1">
              <a:alpha val="70000"/>
            </a:schemeClr>
          </a:solidFill>
        </p:spPr>
        <p:txBody>
          <a:bodyPr wrap="none" lIns="0" tIns="27000" rIns="0" bIns="0" rtlCol="0">
            <a:spAutoFit/>
          </a:bodyPr>
          <a:lstStyle>
            <a:defPPr>
              <a:defRPr lang="en-US"/>
            </a:defPPr>
            <a:lvl1pPr algn="ctr">
              <a:defRPr kumimoji="1">
                <a:latin typeface="メイリオ" panose="020B0604030504040204" pitchFamily="50" charset="-128"/>
                <a:ea typeface="メイリオ" panose="020B0604030504040204" pitchFamily="50" charset="-128"/>
              </a:defRPr>
            </a:lvl1pPr>
          </a:lstStyle>
          <a:p>
            <a:pPr algn="l"/>
            <a:r>
              <a:rPr lang="ja-JP" altLang="en-US" sz="1200" dirty="0"/>
              <a:t>引数</a:t>
            </a:r>
            <a:endParaRPr lang="en-US" altLang="ja-JP" sz="1200" dirty="0"/>
          </a:p>
        </p:txBody>
      </p:sp>
      <p:sp>
        <p:nvSpPr>
          <p:cNvPr id="14" name="テキスト ボックス 13">
            <a:extLst>
              <a:ext uri="{FF2B5EF4-FFF2-40B4-BE49-F238E27FC236}">
                <a16:creationId xmlns:a16="http://schemas.microsoft.com/office/drawing/2014/main" id="{82A8E8AE-C9DA-029C-47EB-184C3FB6F32A}"/>
              </a:ext>
            </a:extLst>
          </p:cNvPr>
          <p:cNvSpPr txBox="1"/>
          <p:nvPr/>
        </p:nvSpPr>
        <p:spPr>
          <a:xfrm>
            <a:off x="5580000" y="4648642"/>
            <a:ext cx="3564000" cy="646331"/>
          </a:xfrm>
          <a:prstGeom prst="rect">
            <a:avLst/>
          </a:prstGeom>
          <a:solidFill>
            <a:schemeClr val="bg1"/>
          </a:solidFill>
        </p:spPr>
        <p:txBody>
          <a:bodyPr wrap="square" lIns="0" tIns="0" rIns="0" bIns="0" rtlCol="0">
            <a:spAutoFit/>
          </a:bodyPr>
          <a:lstStyle/>
          <a:p>
            <a:r>
              <a:rPr kumimoji="1" lang="ja-JP" altLang="en-US" sz="1050" dirty="0">
                <a:latin typeface="ＭＳ Ｐゴシック" panose="020B0600070205080204" pitchFamily="50" charset="-128"/>
                <a:ea typeface="ＭＳ Ｐゴシック" panose="020B0600070205080204" pitchFamily="50" charset="-128"/>
              </a:rPr>
              <a:t>「</a:t>
            </a:r>
            <a:r>
              <a:rPr kumimoji="1" lang="en-US" altLang="ja-JP" sz="1050" dirty="0">
                <a:latin typeface="ＭＳ Ｐゴシック" panose="020B0600070205080204" pitchFamily="50" charset="-128"/>
                <a:ea typeface="ＭＳ Ｐゴシック" panose="020B0600070205080204" pitchFamily="50" charset="-128"/>
              </a:rPr>
              <a:t>RITS2_Tadahiro_gcc.sh</a:t>
            </a:r>
            <a:r>
              <a:rPr kumimoji="1" lang="ja-JP" altLang="en-US" sz="1050" dirty="0">
                <a:latin typeface="ＭＳ Ｐゴシック" panose="020B0600070205080204" pitchFamily="50" charset="-128"/>
                <a:ea typeface="ＭＳ Ｐゴシック" panose="020B0600070205080204" pitchFamily="50" charset="-128"/>
              </a:rPr>
              <a:t>」というスクリプトで同様に</a:t>
            </a:r>
            <a:r>
              <a:rPr kumimoji="1" lang="en-US" altLang="ja-JP" sz="1050" dirty="0">
                <a:latin typeface="ＭＳ Ｐゴシック" panose="020B0600070205080204" pitchFamily="50" charset="-128"/>
                <a:ea typeface="ＭＳ Ｐゴシック" panose="020B0600070205080204" pitchFamily="50" charset="-128"/>
              </a:rPr>
              <a:t>rietveldcc2.o</a:t>
            </a:r>
            <a:r>
              <a:rPr kumimoji="1" lang="ja-JP" altLang="en-US" sz="1050" dirty="0">
                <a:latin typeface="ＭＳ Ｐゴシック" panose="020B0600070205080204" pitchFamily="50" charset="-128"/>
                <a:ea typeface="ＭＳ Ｐゴシック" panose="020B0600070205080204" pitchFamily="50" charset="-128"/>
              </a:rPr>
              <a:t>を使えますが、</a:t>
            </a:r>
            <a:r>
              <a:rPr kumimoji="1" lang="en-US" altLang="ja-JP" sz="1050" dirty="0">
                <a:latin typeface="ＭＳ Ｐゴシック" panose="020B0600070205080204" pitchFamily="50" charset="-128"/>
                <a:ea typeface="ＭＳ Ｐゴシック" panose="020B0600070205080204" pitchFamily="50" charset="-128"/>
              </a:rPr>
              <a:t>rietveldcc2.exe</a:t>
            </a:r>
            <a:r>
              <a:rPr kumimoji="1" lang="ja-JP" altLang="en-US" sz="1050" dirty="0">
                <a:latin typeface="ＭＳ Ｐゴシック" panose="020B0600070205080204" pitchFamily="50" charset="-128"/>
                <a:ea typeface="ＭＳ Ｐゴシック" panose="020B0600070205080204" pitchFamily="50" charset="-128"/>
              </a:rPr>
              <a:t>は経験的にクラッシュしたこと無いことと、実行速度が</a:t>
            </a:r>
            <a:r>
              <a:rPr kumimoji="1" lang="en-US" altLang="ja-JP" sz="1050" dirty="0">
                <a:latin typeface="ＭＳ Ｐゴシック" panose="020B0600070205080204" pitchFamily="50" charset="-128"/>
                <a:ea typeface="ＭＳ Ｐゴシック" panose="020B0600070205080204" pitchFamily="50" charset="-128"/>
              </a:rPr>
              <a:t>rietveldcc2.exe</a:t>
            </a:r>
            <a:r>
              <a:rPr kumimoji="1" lang="ja-JP" altLang="en-US" sz="1050" dirty="0">
                <a:latin typeface="ＭＳ Ｐゴシック" panose="020B0600070205080204" pitchFamily="50" charset="-128"/>
                <a:ea typeface="ＭＳ Ｐゴシック" panose="020B0600070205080204" pitchFamily="50" charset="-128"/>
              </a:rPr>
              <a:t>の方が明らかに速いため、</a:t>
            </a:r>
            <a:r>
              <a:rPr kumimoji="1" lang="en-US" altLang="ja-JP" sz="1050" dirty="0">
                <a:latin typeface="ＭＳ Ｐゴシック" panose="020B0600070205080204" pitchFamily="50" charset="-128"/>
                <a:ea typeface="ＭＳ Ｐゴシック" panose="020B0600070205080204" pitchFamily="50" charset="-128"/>
              </a:rPr>
              <a:t> rietveldcc2.o</a:t>
            </a:r>
            <a:r>
              <a:rPr kumimoji="1" lang="ja-JP" altLang="en-US" sz="1050" dirty="0">
                <a:latin typeface="ＭＳ Ｐゴシック" panose="020B0600070205080204" pitchFamily="50" charset="-128"/>
                <a:ea typeface="ＭＳ Ｐゴシック" panose="020B0600070205080204" pitchFamily="50" charset="-128"/>
              </a:rPr>
              <a:t>を使うことはないと思います。</a:t>
            </a:r>
            <a:endParaRPr kumimoji="1" lang="en-US" altLang="ja-JP" sz="105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2681266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1024</TotalTime>
  <Words>2618</Words>
  <Application>Microsoft Office PowerPoint</Application>
  <PresentationFormat>画面に合わせる (4:3)</PresentationFormat>
  <Paragraphs>274</Paragraphs>
  <Slides>17</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oikawa</dc:creator>
  <cp:lastModifiedBy>及川 健一</cp:lastModifiedBy>
  <cp:revision>82</cp:revision>
  <dcterms:created xsi:type="dcterms:W3CDTF">2020-09-23T06:44:23Z</dcterms:created>
  <dcterms:modified xsi:type="dcterms:W3CDTF">2025-08-28T00:38:46Z</dcterms:modified>
</cp:coreProperties>
</file>